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8" r:id="rId2"/>
    <p:sldId id="257" r:id="rId3"/>
    <p:sldId id="258" r:id="rId4"/>
    <p:sldId id="259" r:id="rId5"/>
    <p:sldId id="261" r:id="rId6"/>
    <p:sldId id="260" r:id="rId7"/>
    <p:sldId id="262" r:id="rId8"/>
    <p:sldId id="263" r:id="rId9"/>
    <p:sldId id="306" r:id="rId10"/>
    <p:sldId id="264" r:id="rId11"/>
    <p:sldId id="265" r:id="rId12"/>
    <p:sldId id="266" r:id="rId13"/>
    <p:sldId id="267" r:id="rId14"/>
    <p:sldId id="268" r:id="rId15"/>
    <p:sldId id="270" r:id="rId16"/>
    <p:sldId id="271" r:id="rId17"/>
    <p:sldId id="277" r:id="rId18"/>
    <p:sldId id="272" r:id="rId19"/>
    <p:sldId id="273" r:id="rId20"/>
    <p:sldId id="274" r:id="rId21"/>
    <p:sldId id="275" r:id="rId22"/>
    <p:sldId id="278" r:id="rId23"/>
    <p:sldId id="279" r:id="rId24"/>
    <p:sldId id="280" r:id="rId25"/>
    <p:sldId id="281" r:id="rId26"/>
    <p:sldId id="282" r:id="rId27"/>
    <p:sldId id="286" r:id="rId28"/>
    <p:sldId id="287" r:id="rId29"/>
    <p:sldId id="288" r:id="rId30"/>
    <p:sldId id="291" r:id="rId31"/>
    <p:sldId id="292" r:id="rId32"/>
    <p:sldId id="294" r:id="rId33"/>
    <p:sldId id="295" r:id="rId34"/>
    <p:sldId id="297" r:id="rId35"/>
    <p:sldId id="298" r:id="rId36"/>
    <p:sldId id="299" r:id="rId37"/>
    <p:sldId id="300" r:id="rId38"/>
    <p:sldId id="301" r:id="rId39"/>
    <p:sldId id="303" r:id="rId40"/>
    <p:sldId id="304" r:id="rId41"/>
    <p:sldId id="307" r:id="rId42"/>
    <p:sldId id="308" r:id="rId43"/>
    <p:sldId id="309" r:id="rId44"/>
    <p:sldId id="355" r:id="rId45"/>
    <p:sldId id="296" r:id="rId46"/>
    <p:sldId id="310" r:id="rId47"/>
    <p:sldId id="311" r:id="rId48"/>
    <p:sldId id="312" r:id="rId49"/>
    <p:sldId id="313" r:id="rId50"/>
    <p:sldId id="315" r:id="rId51"/>
    <p:sldId id="356" r:id="rId52"/>
    <p:sldId id="316" r:id="rId53"/>
    <p:sldId id="357" r:id="rId54"/>
    <p:sldId id="324" r:id="rId55"/>
    <p:sldId id="325" r:id="rId56"/>
    <p:sldId id="326" r:id="rId57"/>
    <p:sldId id="327" r:id="rId58"/>
    <p:sldId id="328" r:id="rId59"/>
    <p:sldId id="330" r:id="rId60"/>
    <p:sldId id="329" r:id="rId61"/>
    <p:sldId id="331" r:id="rId62"/>
    <p:sldId id="353" r:id="rId63"/>
    <p:sldId id="332" r:id="rId64"/>
    <p:sldId id="333" r:id="rId65"/>
    <p:sldId id="334" r:id="rId66"/>
    <p:sldId id="335" r:id="rId67"/>
    <p:sldId id="336" r:id="rId68"/>
    <p:sldId id="337" r:id="rId69"/>
    <p:sldId id="338" r:id="rId70"/>
    <p:sldId id="339" r:id="rId71"/>
    <p:sldId id="340" r:id="rId72"/>
    <p:sldId id="354" r:id="rId73"/>
    <p:sldId id="290"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C62"/>
    <a:srgbClr val="ED7D31"/>
    <a:srgbClr val="4472C4"/>
    <a:srgbClr val="0E2045"/>
    <a:srgbClr val="FEC4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62"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A44A25E-F4EE-425F-B27D-263A63C7C4E5}"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882056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48777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05939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8255"/>
            <a:ext cx="10515600" cy="1344719"/>
          </a:xfrm>
        </p:spPr>
        <p:txBody>
          <a:bodyPr/>
          <a:lstStyle>
            <a:lvl1pPr>
              <a:defRPr>
                <a:latin typeface="Corbel Light" panose="020B0303020204020204" pitchFamily="34" charset="0"/>
              </a:defRPr>
            </a:lvl1pPr>
          </a:lstStyle>
          <a:p>
            <a:r>
              <a:rPr lang="en-US" dirty="0"/>
              <a:t>Click to edit Master title style</a:t>
            </a:r>
          </a:p>
        </p:txBody>
      </p:sp>
      <p:sp>
        <p:nvSpPr>
          <p:cNvPr id="3" name="Content Placeholder 2"/>
          <p:cNvSpPr>
            <a:spLocks noGrp="1"/>
          </p:cNvSpPr>
          <p:nvPr>
            <p:ph idx="1"/>
          </p:nvPr>
        </p:nvSpPr>
        <p:spPr>
          <a:xfrm>
            <a:off x="838200" y="1343818"/>
            <a:ext cx="10515600" cy="4815442"/>
          </a:xfrm>
        </p:spPr>
        <p:txBody>
          <a:bodyPr/>
          <a:lstStyle>
            <a:lvl1pPr>
              <a:defRPr>
                <a:latin typeface="Corbel Light" panose="020B0303020204020204" pitchFamily="34" charset="0"/>
              </a:defRPr>
            </a:lvl1pPr>
            <a:lvl2pPr>
              <a:defRPr>
                <a:latin typeface="Corbel Light" panose="020B0303020204020204" pitchFamily="34" charset="0"/>
              </a:defRPr>
            </a:lvl2pPr>
            <a:lvl3pPr>
              <a:defRPr>
                <a:latin typeface="Corbel Light" panose="020B0303020204020204" pitchFamily="34" charset="0"/>
              </a:defRPr>
            </a:lvl3pPr>
            <a:lvl4pPr>
              <a:defRPr>
                <a:latin typeface="Corbel Light" panose="020B0303020204020204" pitchFamily="34" charset="0"/>
              </a:defRPr>
            </a:lvl4pPr>
            <a:lvl5pPr>
              <a:defRPr>
                <a:latin typeface="Corbel Light" panose="020B0303020204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81013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44A25E-F4EE-425F-B27D-263A63C7C4E5}"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19863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44A25E-F4EE-425F-B27D-263A63C7C4E5}"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1827665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44A25E-F4EE-425F-B27D-263A63C7C4E5}" type="datetimeFigureOut">
              <a:rPr lang="en-US" smtClean="0"/>
              <a:t>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2111503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44A25E-F4EE-425F-B27D-263A63C7C4E5}" type="datetimeFigureOut">
              <a:rPr lang="en-US" smtClean="0"/>
              <a:t>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72340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4A25E-F4EE-425F-B27D-263A63C7C4E5}" type="datetimeFigureOut">
              <a:rPr lang="en-US" smtClean="0"/>
              <a:t>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340536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44A25E-F4EE-425F-B27D-263A63C7C4E5}"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49017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44A25E-F4EE-425F-B27D-263A63C7C4E5}"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2429194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4A25E-F4EE-425F-B27D-263A63C7C4E5}" type="datetimeFigureOut">
              <a:rPr lang="en-US" smtClean="0"/>
              <a:t>1/14/2024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F7DCB1-EB23-4CA0-9A4A-3CA879EC8727}" type="slidenum">
              <a:rPr lang="en-US" smtClean="0"/>
              <a:t>‹#›</a:t>
            </a:fld>
            <a:endParaRPr lang="en-US"/>
          </a:p>
        </p:txBody>
      </p:sp>
    </p:spTree>
    <p:extLst>
      <p:ext uri="{BB962C8B-B14F-4D97-AF65-F5344CB8AC3E}">
        <p14:creationId xmlns:p14="http://schemas.microsoft.com/office/powerpoint/2010/main" val="1644225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blog.teamtreehouse.com/i-dont-speak-your-language-frontend-vs-backend"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3.org/TR/html51/syntax.html#writing-html-documents-elements"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w3.org/TR/html51/syntax.html#writing-html-documents-elements"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ramseyjw@etsu.edu"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s://www.w3schools.com/cssref/pr_pos_top.asp" TargetMode="External"/><Relationship Id="rId3" Type="http://schemas.openxmlformats.org/officeDocument/2006/relationships/hyperlink" Target="https://www.w3schools.com/cssref/pr_pos_bottom.asp" TargetMode="External"/><Relationship Id="rId7" Type="http://schemas.openxmlformats.org/officeDocument/2006/relationships/hyperlink" Target="https://www.w3schools.com/cssref/pr_pos_right.asp"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w3schools.com/cssref/pr_class_position.asp" TargetMode="External"/><Relationship Id="rId5" Type="http://schemas.openxmlformats.org/officeDocument/2006/relationships/hyperlink" Target="https://www.w3schools.com/cssref/pr_pos_left.asp" TargetMode="External"/><Relationship Id="rId4" Type="http://schemas.openxmlformats.org/officeDocument/2006/relationships/hyperlink" Target="https://www.w3schools.com/cssref/pr_pos_clip.asp" TargetMode="External"/><Relationship Id="rId9" Type="http://schemas.openxmlformats.org/officeDocument/2006/relationships/hyperlink" Target="https://www.w3schools.com/cssref/pr_pos_z-index.asp"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s://www.enchantingmarketing.com/writing-for-the-web-vs-print/"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nngroup.com/articles/how-users-read-on-the-web/" TargetMode="External"/></Relationships>
</file>

<file path=ppt/slides/_rels/slide73.xml.rels><?xml version="1.0" encoding="UTF-8" standalone="yes"?>
<Relationships xmlns="http://schemas.openxmlformats.org/package/2006/relationships"><Relationship Id="rId3" Type="http://schemas.openxmlformats.org/officeDocument/2006/relationships/hyperlink" Target="mailto:pittares@etsu.edu"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3.jp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blog.teamtreehouse.com/i-dont-speak-your-language-frontend-vs-backend"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E25A2E51-D5CC-446F-9204-8C442A777D88}"/>
              </a:ext>
            </a:extLst>
          </p:cNvPr>
          <p:cNvSpPr>
            <a:spLocks noGrp="1"/>
          </p:cNvSpPr>
          <p:nvPr>
            <p:ph type="ctrTitle"/>
          </p:nvPr>
        </p:nvSpPr>
        <p:spPr/>
        <p:txBody>
          <a:bodyPr/>
          <a:lstStyle/>
          <a:p>
            <a:r>
              <a:rPr lang="en-US" dirty="0"/>
              <a:t>CSCI 1720</a:t>
            </a:r>
            <a:br>
              <a:rPr lang="en-US" dirty="0"/>
            </a:br>
            <a:r>
              <a:rPr lang="en-US" dirty="0"/>
              <a:t>Intermediate Web Design</a:t>
            </a:r>
          </a:p>
        </p:txBody>
      </p:sp>
      <p:sp>
        <p:nvSpPr>
          <p:cNvPr id="6" name="Subtitle 5">
            <a:extLst>
              <a:ext uri="{FF2B5EF4-FFF2-40B4-BE49-F238E27FC236}">
                <a16:creationId xmlns:a16="http://schemas.microsoft.com/office/drawing/2014/main" id="{1B9D5A56-261A-495A-9CB4-6B5650AA6B65}"/>
              </a:ext>
            </a:extLst>
          </p:cNvPr>
          <p:cNvSpPr>
            <a:spLocks noGrp="1"/>
          </p:cNvSpPr>
          <p:nvPr>
            <p:ph type="subTitle" idx="1"/>
          </p:nvPr>
        </p:nvSpPr>
        <p:spPr/>
        <p:txBody>
          <a:bodyPr/>
          <a:lstStyle/>
          <a:p>
            <a:r>
              <a:rPr lang="en-US" dirty="0"/>
              <a:t>Introduction / Review</a:t>
            </a:r>
          </a:p>
        </p:txBody>
      </p:sp>
    </p:spTree>
    <p:extLst>
      <p:ext uri="{BB962C8B-B14F-4D97-AF65-F5344CB8AC3E}">
        <p14:creationId xmlns:p14="http://schemas.microsoft.com/office/powerpoint/2010/main" val="1853162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i="1" dirty="0"/>
              <a:t>‘The backend usually consists of three parts: a server, an application, and a database. If you book a flight or buy concert tickets, you usually open a website and interact with the frontend. Once you’ve entered that information, the application stores it in a database that was created on a server.’  </a:t>
            </a:r>
            <a:br>
              <a:rPr lang="en-US" i="1" dirty="0"/>
            </a:br>
            <a:r>
              <a:rPr lang="en-US" i="1" dirty="0"/>
              <a:t>	</a:t>
            </a:r>
            <a:r>
              <a:rPr lang="en-US" sz="1600" i="1" dirty="0"/>
              <a:t>~</a:t>
            </a:r>
            <a:r>
              <a:rPr lang="en-US" i="1" dirty="0"/>
              <a:t> </a:t>
            </a:r>
            <a:r>
              <a:rPr lang="en-US" sz="1800" i="1" dirty="0">
                <a:hlinkClick r:id="rId3"/>
              </a:rPr>
              <a:t>http://blog.teamtreehouse.com/i-dont-speak-your-language-frontend-vs-backend</a:t>
            </a:r>
            <a:endParaRPr lang="en-US" i="1" dirty="0"/>
          </a:p>
        </p:txBody>
      </p:sp>
    </p:spTree>
    <p:extLst>
      <p:ext uri="{BB962C8B-B14F-4D97-AF65-F5344CB8AC3E}">
        <p14:creationId xmlns:p14="http://schemas.microsoft.com/office/powerpoint/2010/main" val="589918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dirty="0"/>
              <a:t>Current standard is HTML 5 (October, 2014)</a:t>
            </a:r>
          </a:p>
          <a:p>
            <a:pPr marL="0" indent="0">
              <a:spcBef>
                <a:spcPts val="0"/>
              </a:spcBef>
              <a:spcAft>
                <a:spcPts val="1200"/>
              </a:spcAft>
              <a:buNone/>
            </a:pPr>
            <a:r>
              <a:rPr lang="en-US" dirty="0"/>
              <a:t>Plain text files</a:t>
            </a:r>
          </a:p>
          <a:p>
            <a:pPr marL="0" indent="0">
              <a:spcBef>
                <a:spcPts val="0"/>
              </a:spcBef>
              <a:spcAft>
                <a:spcPts val="1200"/>
              </a:spcAft>
              <a:buNone/>
            </a:pPr>
            <a:r>
              <a:rPr lang="en-US" dirty="0"/>
              <a:t>Use ‘markup’ – tags – to define document structure</a:t>
            </a:r>
          </a:p>
          <a:p>
            <a:pPr marL="0" indent="0">
              <a:spcBef>
                <a:spcPts val="0"/>
              </a:spcBef>
              <a:spcAft>
                <a:spcPts val="1200"/>
              </a:spcAft>
              <a:buNone/>
            </a:pPr>
            <a:r>
              <a:rPr lang="en-US" dirty="0"/>
              <a:t>Browsers interpret the tags (elements) to render the structure of a web page when it is downloaded</a:t>
            </a:r>
          </a:p>
        </p:txBody>
      </p:sp>
    </p:spTree>
    <p:extLst>
      <p:ext uri="{BB962C8B-B14F-4D97-AF65-F5344CB8AC3E}">
        <p14:creationId xmlns:p14="http://schemas.microsoft.com/office/powerpoint/2010/main" val="2051778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dirty="0"/>
              <a:t>A tag is defined by </a:t>
            </a:r>
            <a:r>
              <a:rPr lang="en-US" dirty="0">
                <a:solidFill>
                  <a:srgbClr val="FF0000"/>
                </a:solidFill>
              </a:rPr>
              <a:t>angle brackets</a:t>
            </a:r>
          </a:p>
          <a:p>
            <a:pPr marL="0" indent="0" algn="ctr">
              <a:spcBef>
                <a:spcPts val="0"/>
              </a:spcBef>
              <a:spcAft>
                <a:spcPts val="1200"/>
              </a:spcAft>
              <a:buNone/>
            </a:pPr>
            <a:r>
              <a:rPr lang="en-US" sz="3600" b="1" dirty="0">
                <a:solidFill>
                  <a:srgbClr val="0070C0"/>
                </a:solidFill>
                <a:latin typeface="Courier New" panose="02070309020205020404" pitchFamily="49" charset="0"/>
                <a:cs typeface="Courier New" panose="02070309020205020404" pitchFamily="49" charset="0"/>
              </a:rPr>
              <a:t>&lt;…&gt;</a:t>
            </a:r>
          </a:p>
          <a:p>
            <a:pPr marL="0" indent="0">
              <a:spcBef>
                <a:spcPts val="0"/>
              </a:spcBef>
              <a:spcAft>
                <a:spcPts val="1200"/>
              </a:spcAft>
              <a:buNone/>
            </a:pPr>
            <a:r>
              <a:rPr lang="en-US" dirty="0"/>
              <a:t>An element is defined either by an opening tag, content, and a closing tag</a:t>
            </a:r>
          </a:p>
          <a:p>
            <a:pPr marL="0" indent="0" algn="ctr">
              <a:spcBef>
                <a:spcPts val="0"/>
              </a:spcBef>
              <a:spcAft>
                <a:spcPts val="1200"/>
              </a:spcAft>
              <a:buNone/>
            </a:pPr>
            <a:r>
              <a:rPr lang="en-US" sz="3600" dirty="0">
                <a:solidFill>
                  <a:srgbClr val="0070C0"/>
                </a:solidFill>
                <a:latin typeface="Courier New" panose="02070309020205020404" pitchFamily="49" charset="0"/>
                <a:cs typeface="Courier New" panose="02070309020205020404" pitchFamily="49" charset="0"/>
              </a:rPr>
              <a:t>&lt;p&gt;</a:t>
            </a:r>
            <a:r>
              <a:rPr lang="en-US" sz="3600" dirty="0">
                <a:latin typeface="Courier New" panose="02070309020205020404" pitchFamily="49" charset="0"/>
                <a:cs typeface="Courier New" panose="02070309020205020404" pitchFamily="49" charset="0"/>
              </a:rPr>
              <a:t>This is where the content goes</a:t>
            </a:r>
            <a:r>
              <a:rPr lang="en-US" sz="3600" dirty="0">
                <a:solidFill>
                  <a:srgbClr val="0070C0"/>
                </a:solidFill>
                <a:latin typeface="Courier New" panose="02070309020205020404" pitchFamily="49" charset="0"/>
                <a:cs typeface="Courier New" panose="02070309020205020404" pitchFamily="49" charset="0"/>
              </a:rPr>
              <a:t>&lt;/p&gt;</a:t>
            </a:r>
          </a:p>
          <a:p>
            <a:pPr marL="0" indent="0">
              <a:spcBef>
                <a:spcPts val="0"/>
              </a:spcBef>
              <a:spcAft>
                <a:spcPts val="1200"/>
              </a:spcAft>
              <a:buNone/>
            </a:pPr>
            <a:r>
              <a:rPr lang="en-US" dirty="0"/>
              <a:t>While we referred to these as ‘container elements’ in CSCI 1710, </a:t>
            </a:r>
            <a:r>
              <a:rPr lang="en-US" dirty="0">
                <a:hlinkClick r:id="rId3"/>
              </a:rPr>
              <a:t>W3C</a:t>
            </a:r>
            <a:r>
              <a:rPr lang="en-US" dirty="0"/>
              <a:t> refers to them as ‘normal elements’</a:t>
            </a:r>
          </a:p>
        </p:txBody>
      </p:sp>
    </p:spTree>
    <p:extLst>
      <p:ext uri="{BB962C8B-B14F-4D97-AF65-F5344CB8AC3E}">
        <p14:creationId xmlns:p14="http://schemas.microsoft.com/office/powerpoint/2010/main" val="3680203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dirty="0"/>
              <a:t>A tag is defined by </a:t>
            </a:r>
            <a:r>
              <a:rPr lang="en-US" dirty="0">
                <a:solidFill>
                  <a:srgbClr val="FF0000"/>
                </a:solidFill>
              </a:rPr>
              <a:t>angle brackets</a:t>
            </a:r>
          </a:p>
          <a:p>
            <a:pPr marL="0" indent="0" algn="ctr">
              <a:spcBef>
                <a:spcPts val="0"/>
              </a:spcBef>
              <a:spcAft>
                <a:spcPts val="1200"/>
              </a:spcAft>
              <a:buNone/>
            </a:pPr>
            <a:r>
              <a:rPr lang="en-US" sz="3600" b="1" dirty="0">
                <a:solidFill>
                  <a:srgbClr val="0070C0"/>
                </a:solidFill>
                <a:latin typeface="Courier New" panose="02070309020205020404" pitchFamily="49" charset="0"/>
                <a:cs typeface="Courier New" panose="02070309020205020404" pitchFamily="49" charset="0"/>
              </a:rPr>
              <a:t>&lt;…&gt;</a:t>
            </a:r>
          </a:p>
          <a:p>
            <a:pPr marL="0" indent="0">
              <a:spcBef>
                <a:spcPts val="0"/>
              </a:spcBef>
              <a:spcAft>
                <a:spcPts val="1200"/>
              </a:spcAft>
              <a:buNone/>
            </a:pPr>
            <a:r>
              <a:rPr lang="en-US" dirty="0"/>
              <a:t>…Or just a tag and its attributes </a:t>
            </a:r>
          </a:p>
          <a:p>
            <a:pPr marL="0" indent="0" algn="ctr">
              <a:spcBef>
                <a:spcPts val="0"/>
              </a:spcBef>
              <a:spcAft>
                <a:spcPts val="1200"/>
              </a:spcAft>
              <a:buNone/>
            </a:pPr>
            <a:r>
              <a:rPr lang="en-US" sz="3600" dirty="0">
                <a:solidFill>
                  <a:srgbClr val="0070C0"/>
                </a:solidFill>
                <a:latin typeface="Courier New" panose="02070309020205020404" pitchFamily="49" charset="0"/>
                <a:cs typeface="Courier New" panose="02070309020205020404" pitchFamily="49" charset="0"/>
              </a:rPr>
              <a:t>&lt;img </a:t>
            </a:r>
            <a:r>
              <a:rPr lang="en-US" sz="3600" dirty="0" err="1">
                <a:solidFill>
                  <a:srgbClr val="FF0000"/>
                </a:solidFill>
                <a:latin typeface="Courier New" panose="02070309020205020404" pitchFamily="49" charset="0"/>
                <a:cs typeface="Courier New" panose="02070309020205020404" pitchFamily="49" charset="0"/>
              </a:rPr>
              <a:t>src</a:t>
            </a:r>
            <a:r>
              <a:rPr lang="en-US" sz="3600" dirty="0">
                <a:latin typeface="Courier New" panose="02070309020205020404" pitchFamily="49" charset="0"/>
                <a:cs typeface="Courier New" panose="02070309020205020404" pitchFamily="49" charset="0"/>
              </a:rPr>
              <a:t>=</a:t>
            </a:r>
            <a:r>
              <a:rPr lang="en-US" sz="3600" dirty="0">
                <a:solidFill>
                  <a:srgbClr val="7030A0"/>
                </a:solidFill>
                <a:latin typeface="Courier New" panose="02070309020205020404" pitchFamily="49" charset="0"/>
                <a:cs typeface="Courier New" panose="02070309020205020404" pitchFamily="49" charset="0"/>
              </a:rPr>
              <a:t>“myImage.jpg” </a:t>
            </a:r>
            <a:r>
              <a:rPr lang="en-US" sz="3600" dirty="0">
                <a:solidFill>
                  <a:srgbClr val="FF0000"/>
                </a:solidFill>
                <a:latin typeface="Courier New" panose="02070309020205020404" pitchFamily="49" charset="0"/>
                <a:cs typeface="Courier New" panose="02070309020205020404" pitchFamily="49" charset="0"/>
              </a:rPr>
              <a:t>alt</a:t>
            </a:r>
            <a:r>
              <a:rPr lang="en-US" sz="3600" dirty="0">
                <a:latin typeface="Courier New" panose="02070309020205020404" pitchFamily="49" charset="0"/>
                <a:cs typeface="Courier New" panose="02070309020205020404" pitchFamily="49" charset="0"/>
              </a:rPr>
              <a:t>=</a:t>
            </a:r>
            <a:r>
              <a:rPr lang="en-US" sz="3600" dirty="0">
                <a:solidFill>
                  <a:srgbClr val="7030A0"/>
                </a:solidFill>
                <a:latin typeface="Courier New" panose="02070309020205020404" pitchFamily="49" charset="0"/>
                <a:cs typeface="Courier New" panose="02070309020205020404" pitchFamily="49" charset="0"/>
              </a:rPr>
              <a:t>“My Image</a:t>
            </a:r>
            <a:r>
              <a:rPr lang="en-US" sz="3600" b="1" dirty="0">
                <a:solidFill>
                  <a:srgbClr val="7030A0"/>
                </a:solidFill>
                <a:latin typeface="Courier New" panose="02070309020205020404" pitchFamily="49" charset="0"/>
                <a:cs typeface="Courier New" panose="02070309020205020404" pitchFamily="49" charset="0"/>
              </a:rPr>
              <a:t>”</a:t>
            </a:r>
            <a:r>
              <a:rPr lang="en-US" sz="3600" b="1" dirty="0">
                <a:solidFill>
                  <a:srgbClr val="0070C0"/>
                </a:solidFill>
                <a:latin typeface="Courier New" panose="02070309020205020404" pitchFamily="49" charset="0"/>
                <a:cs typeface="Courier New" panose="02070309020205020404" pitchFamily="49" charset="0"/>
              </a:rPr>
              <a:t>&gt;</a:t>
            </a:r>
          </a:p>
          <a:p>
            <a:pPr marL="0" indent="0">
              <a:spcBef>
                <a:spcPts val="0"/>
              </a:spcBef>
              <a:spcAft>
                <a:spcPts val="1200"/>
              </a:spcAft>
              <a:buNone/>
            </a:pPr>
            <a:r>
              <a:rPr lang="en-US" dirty="0"/>
              <a:t>Again, we called these ‘standalone elements’ in CSCI 1710 while the </a:t>
            </a:r>
            <a:r>
              <a:rPr lang="en-US" dirty="0">
                <a:hlinkClick r:id="rId3"/>
              </a:rPr>
              <a:t>W3C</a:t>
            </a:r>
            <a:r>
              <a:rPr lang="en-US" dirty="0"/>
              <a:t> refers to them as ‘void elements’</a:t>
            </a:r>
          </a:p>
        </p:txBody>
      </p:sp>
    </p:spTree>
    <p:extLst>
      <p:ext uri="{BB962C8B-B14F-4D97-AF65-F5344CB8AC3E}">
        <p14:creationId xmlns:p14="http://schemas.microsoft.com/office/powerpoint/2010/main" val="2292321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5221" y="1683176"/>
            <a:ext cx="4038206" cy="4351338"/>
          </a:xfrm>
        </p:spPr>
        <p:txBody>
          <a:bodyPr/>
          <a:lstStyle/>
          <a:p>
            <a:pPr marL="0" indent="0">
              <a:spcBef>
                <a:spcPts val="0"/>
              </a:spcBef>
              <a:spcAft>
                <a:spcPts val="1200"/>
              </a:spcAft>
              <a:buNone/>
            </a:pPr>
            <a:r>
              <a:rPr lang="en-US" dirty="0"/>
              <a:t>All of our HTML documents will contain, at least, three major ‘normal elements’:</a:t>
            </a:r>
          </a:p>
        </p:txBody>
      </p:sp>
      <p:pic>
        <p:nvPicPr>
          <p:cNvPr id="8" name="Picture 7">
            <a:extLst>
              <a:ext uri="{FF2B5EF4-FFF2-40B4-BE49-F238E27FC236}">
                <a16:creationId xmlns:a16="http://schemas.microsoft.com/office/drawing/2014/main" id="{DD54812A-2918-43E4-8E2A-2BE79B1DC779}"/>
              </a:ext>
            </a:extLst>
          </p:cNvPr>
          <p:cNvPicPr>
            <a:picLocks noChangeAspect="1"/>
          </p:cNvPicPr>
          <p:nvPr/>
        </p:nvPicPr>
        <p:blipFill>
          <a:blip r:embed="rId3"/>
          <a:stretch>
            <a:fillRect/>
          </a:stretch>
        </p:blipFill>
        <p:spPr>
          <a:xfrm>
            <a:off x="5892920" y="677650"/>
            <a:ext cx="6134100" cy="4352925"/>
          </a:xfrm>
          <a:prstGeom prst="rect">
            <a:avLst/>
          </a:prstGeom>
          <a:ln>
            <a:solidFill>
              <a:schemeClr val="accent1"/>
            </a:solidFill>
          </a:ln>
        </p:spPr>
      </p:pic>
      <p:sp>
        <p:nvSpPr>
          <p:cNvPr id="9" name="TextBox 8">
            <a:extLst>
              <a:ext uri="{FF2B5EF4-FFF2-40B4-BE49-F238E27FC236}">
                <a16:creationId xmlns:a16="http://schemas.microsoft.com/office/drawing/2014/main" id="{95496479-A32A-4194-AF65-87B49B20A453}"/>
              </a:ext>
            </a:extLst>
          </p:cNvPr>
          <p:cNvSpPr txBox="1"/>
          <p:nvPr/>
        </p:nvSpPr>
        <p:spPr>
          <a:xfrm>
            <a:off x="9696090" y="11182"/>
            <a:ext cx="1794915" cy="707886"/>
          </a:xfrm>
          <a:prstGeom prst="rect">
            <a:avLst/>
          </a:prstGeom>
          <a:noFill/>
        </p:spPr>
        <p:txBody>
          <a:bodyPr wrap="none" rtlCol="0">
            <a:spAutoFit/>
          </a:bodyPr>
          <a:lstStyle/>
          <a:p>
            <a:pPr algn="ctr"/>
            <a:r>
              <a:rPr lang="en-US" sz="2000" dirty="0">
                <a:solidFill>
                  <a:srgbClr val="FF0000"/>
                </a:solidFill>
              </a:rPr>
              <a:t>Document type</a:t>
            </a:r>
          </a:p>
          <a:p>
            <a:pPr algn="ctr"/>
            <a:r>
              <a:rPr lang="en-US" sz="2000" dirty="0">
                <a:solidFill>
                  <a:srgbClr val="FF0000"/>
                </a:solidFill>
              </a:rPr>
              <a:t>declaration</a:t>
            </a:r>
          </a:p>
        </p:txBody>
      </p:sp>
      <p:cxnSp>
        <p:nvCxnSpPr>
          <p:cNvPr id="11" name="Straight Arrow Connector 10">
            <a:extLst>
              <a:ext uri="{FF2B5EF4-FFF2-40B4-BE49-F238E27FC236}">
                <a16:creationId xmlns:a16="http://schemas.microsoft.com/office/drawing/2014/main" id="{A010EE69-CBB8-4AAD-8BDC-2BC46B5D6DB1}"/>
              </a:ext>
            </a:extLst>
          </p:cNvPr>
          <p:cNvCxnSpPr>
            <a:stCxn id="9" idx="1"/>
          </p:cNvCxnSpPr>
          <p:nvPr/>
        </p:nvCxnSpPr>
        <p:spPr>
          <a:xfrm flipH="1">
            <a:off x="8186468" y="365125"/>
            <a:ext cx="1509622" cy="3940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AC4590B-B376-4351-A2AE-32C4433BB5D8}"/>
              </a:ext>
            </a:extLst>
          </p:cNvPr>
          <p:cNvSpPr txBox="1"/>
          <p:nvPr/>
        </p:nvSpPr>
        <p:spPr>
          <a:xfrm>
            <a:off x="10160985" y="1290578"/>
            <a:ext cx="1794915" cy="400110"/>
          </a:xfrm>
          <a:prstGeom prst="rect">
            <a:avLst/>
          </a:prstGeom>
          <a:noFill/>
        </p:spPr>
        <p:txBody>
          <a:bodyPr wrap="square" rtlCol="0">
            <a:spAutoFit/>
          </a:bodyPr>
          <a:lstStyle/>
          <a:p>
            <a:r>
              <a:rPr lang="en-US" sz="2000" dirty="0">
                <a:solidFill>
                  <a:srgbClr val="FF0000"/>
                </a:solidFill>
              </a:rPr>
              <a:t>Head</a:t>
            </a:r>
          </a:p>
        </p:txBody>
      </p:sp>
      <p:cxnSp>
        <p:nvCxnSpPr>
          <p:cNvPr id="13" name="Straight Arrow Connector 12">
            <a:extLst>
              <a:ext uri="{FF2B5EF4-FFF2-40B4-BE49-F238E27FC236}">
                <a16:creationId xmlns:a16="http://schemas.microsoft.com/office/drawing/2014/main" id="{D412E666-9279-4426-95BC-D97591691BA1}"/>
              </a:ext>
            </a:extLst>
          </p:cNvPr>
          <p:cNvCxnSpPr>
            <a:cxnSpLocks/>
            <a:stCxn id="12" idx="1"/>
          </p:cNvCxnSpPr>
          <p:nvPr/>
        </p:nvCxnSpPr>
        <p:spPr>
          <a:xfrm flipH="1">
            <a:off x="7411190" y="1490633"/>
            <a:ext cx="2749795" cy="29752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6934F34-349B-419E-97BB-4D6112126DF2}"/>
              </a:ext>
            </a:extLst>
          </p:cNvPr>
          <p:cNvCxnSpPr>
            <a:cxnSpLocks/>
            <a:stCxn id="12" idx="1"/>
          </p:cNvCxnSpPr>
          <p:nvPr/>
        </p:nvCxnSpPr>
        <p:spPr>
          <a:xfrm flipH="1">
            <a:off x="7623088" y="1490633"/>
            <a:ext cx="2537897" cy="1608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E0202DF-62FD-4788-B772-C2B563880959}"/>
              </a:ext>
            </a:extLst>
          </p:cNvPr>
          <p:cNvSpPr txBox="1"/>
          <p:nvPr/>
        </p:nvSpPr>
        <p:spPr>
          <a:xfrm>
            <a:off x="10067321" y="2910425"/>
            <a:ext cx="1794915" cy="400110"/>
          </a:xfrm>
          <a:prstGeom prst="rect">
            <a:avLst/>
          </a:prstGeom>
          <a:noFill/>
        </p:spPr>
        <p:txBody>
          <a:bodyPr wrap="square" rtlCol="0">
            <a:spAutoFit/>
          </a:bodyPr>
          <a:lstStyle/>
          <a:p>
            <a:r>
              <a:rPr lang="en-US" sz="2000" dirty="0">
                <a:solidFill>
                  <a:srgbClr val="FF0000"/>
                </a:solidFill>
              </a:rPr>
              <a:t>Body</a:t>
            </a:r>
          </a:p>
        </p:txBody>
      </p:sp>
      <p:cxnSp>
        <p:nvCxnSpPr>
          <p:cNvPr id="21" name="Straight Arrow Connector 20">
            <a:extLst>
              <a:ext uri="{FF2B5EF4-FFF2-40B4-BE49-F238E27FC236}">
                <a16:creationId xmlns:a16="http://schemas.microsoft.com/office/drawing/2014/main" id="{FB52DD0C-06BA-48DA-8B4E-3D88E000A97D}"/>
              </a:ext>
            </a:extLst>
          </p:cNvPr>
          <p:cNvCxnSpPr>
            <a:cxnSpLocks/>
            <a:stCxn id="20" idx="1"/>
          </p:cNvCxnSpPr>
          <p:nvPr/>
        </p:nvCxnSpPr>
        <p:spPr>
          <a:xfrm flipH="1">
            <a:off x="7381317" y="3110480"/>
            <a:ext cx="2686004" cy="41538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9451E64-7C3C-48F0-B87D-DF0266DE9943}"/>
              </a:ext>
            </a:extLst>
          </p:cNvPr>
          <p:cNvCxnSpPr>
            <a:cxnSpLocks/>
            <a:stCxn id="20" idx="1"/>
          </p:cNvCxnSpPr>
          <p:nvPr/>
        </p:nvCxnSpPr>
        <p:spPr>
          <a:xfrm flipH="1">
            <a:off x="7608499" y="3110480"/>
            <a:ext cx="2458822" cy="126845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B9001156-8E9C-4ABF-8DBD-6CC1AC58F8C3}"/>
              </a:ext>
            </a:extLst>
          </p:cNvPr>
          <p:cNvSpPr txBox="1"/>
          <p:nvPr/>
        </p:nvSpPr>
        <p:spPr>
          <a:xfrm>
            <a:off x="3782405" y="3051057"/>
            <a:ext cx="1794915" cy="400110"/>
          </a:xfrm>
          <a:prstGeom prst="rect">
            <a:avLst/>
          </a:prstGeom>
          <a:noFill/>
        </p:spPr>
        <p:txBody>
          <a:bodyPr wrap="square" rtlCol="0">
            <a:spAutoFit/>
          </a:bodyPr>
          <a:lstStyle/>
          <a:p>
            <a:r>
              <a:rPr lang="en-US" sz="2000" dirty="0">
                <a:solidFill>
                  <a:srgbClr val="FF0000"/>
                </a:solidFill>
              </a:rPr>
              <a:t>HTML</a:t>
            </a:r>
          </a:p>
        </p:txBody>
      </p:sp>
      <p:cxnSp>
        <p:nvCxnSpPr>
          <p:cNvPr id="27" name="Straight Arrow Connector 26">
            <a:extLst>
              <a:ext uri="{FF2B5EF4-FFF2-40B4-BE49-F238E27FC236}">
                <a16:creationId xmlns:a16="http://schemas.microsoft.com/office/drawing/2014/main" id="{FBA9A309-1C35-4976-992B-86A1FA45264A}"/>
              </a:ext>
            </a:extLst>
          </p:cNvPr>
          <p:cNvCxnSpPr>
            <a:cxnSpLocks/>
          </p:cNvCxnSpPr>
          <p:nvPr/>
        </p:nvCxnSpPr>
        <p:spPr>
          <a:xfrm>
            <a:off x="4535329" y="3251112"/>
            <a:ext cx="1560671" cy="151810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27E88755-C984-4454-82E1-66DA9BA520D4}"/>
              </a:ext>
            </a:extLst>
          </p:cNvPr>
          <p:cNvCxnSpPr>
            <a:cxnSpLocks/>
          </p:cNvCxnSpPr>
          <p:nvPr/>
        </p:nvCxnSpPr>
        <p:spPr>
          <a:xfrm flipV="1">
            <a:off x="4519460" y="1409252"/>
            <a:ext cx="1518270" cy="18418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412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fade">
                                      <p:cBhvr>
                                        <p:cTn id="16" dur="500"/>
                                        <p:tgtEl>
                                          <p:spTgt spid="26"/>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wipe(left)">
                                      <p:cBhvr>
                                        <p:cTn id="20" dur="500"/>
                                        <p:tgtEl>
                                          <p:spTgt spid="28"/>
                                        </p:tgtEl>
                                      </p:cBhvr>
                                    </p:animEffect>
                                  </p:childTnLst>
                                </p:cTn>
                              </p:par>
                              <p:par>
                                <p:cTn id="21" presetID="22" presetClass="entr" presetSubtype="8" fill="hold" nodeType="with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wipe(left)">
                                      <p:cBhvr>
                                        <p:cTn id="23" dur="500"/>
                                        <p:tgtEl>
                                          <p:spTgt spid="2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par>
                          <p:cTn id="29" fill="hold">
                            <p:stCondLst>
                              <p:cond delay="500"/>
                            </p:stCondLst>
                            <p:childTnLst>
                              <p:par>
                                <p:cTn id="30" presetID="22" presetClass="entr" presetSubtype="2"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right)">
                                      <p:cBhvr>
                                        <p:cTn id="32" dur="500"/>
                                        <p:tgtEl>
                                          <p:spTgt spid="17"/>
                                        </p:tgtEl>
                                      </p:cBhvr>
                                    </p:animEffect>
                                  </p:childTnLst>
                                </p:cTn>
                              </p:par>
                              <p:par>
                                <p:cTn id="33" presetID="22" presetClass="entr" presetSubtype="2"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righ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childTnLst>
                          </p:cTn>
                        </p:par>
                        <p:par>
                          <p:cTn id="41" fill="hold">
                            <p:stCondLst>
                              <p:cond delay="500"/>
                            </p:stCondLst>
                            <p:childTnLst>
                              <p:par>
                                <p:cTn id="42" presetID="22" presetClass="entr" presetSubtype="2" fill="hold" nodeType="after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wipe(right)">
                                      <p:cBhvr>
                                        <p:cTn id="44" dur="500"/>
                                        <p:tgtEl>
                                          <p:spTgt spid="22"/>
                                        </p:tgtEl>
                                      </p:cBhvr>
                                    </p:animEffect>
                                  </p:childTnLst>
                                </p:cTn>
                              </p:par>
                              <p:par>
                                <p:cTn id="45" presetID="22" presetClass="entr" presetSubtype="2"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right)">
                                      <p:cBhvr>
                                        <p:cTn id="4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20" grpId="0"/>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 (Other Elements)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normAutofit/>
          </a:bodyPr>
          <a:lstStyle/>
          <a:p>
            <a:pPr marL="1828800" indent="-1828800">
              <a:spcBef>
                <a:spcPts val="0"/>
              </a:spcBef>
              <a:spcAft>
                <a:spcPts val="1200"/>
              </a:spcAft>
              <a:buNone/>
            </a:pPr>
            <a:r>
              <a:rPr lang="en-US" dirty="0"/>
              <a:t>Some of the elements we explored include</a:t>
            </a:r>
          </a:p>
          <a:p>
            <a:pPr marL="1371600" indent="-1371600">
              <a:spcBef>
                <a:spcPts val="0"/>
              </a:spcBef>
              <a:spcAft>
                <a:spcPts val="1200"/>
              </a:spcAft>
              <a:buNone/>
            </a:pPr>
            <a:r>
              <a:rPr lang="en-US" dirty="0"/>
              <a:t>	</a:t>
            </a:r>
            <a:r>
              <a:rPr lang="en-US" dirty="0">
                <a:solidFill>
                  <a:srgbClr val="0070C0"/>
                </a:solidFill>
                <a:latin typeface="Courier New" panose="02070309020205020404" pitchFamily="49" charset="0"/>
                <a:cs typeface="Courier New" panose="02070309020205020404" pitchFamily="49" charset="0"/>
              </a:rPr>
              <a:t>div		strong			header</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p			em				footer</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span		blockquote		img</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h1 – h6	a				form</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br			table				method</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hr				tr, </a:t>
            </a:r>
            <a:r>
              <a:rPr lang="en-US" dirty="0" err="1">
                <a:solidFill>
                  <a:srgbClr val="0070C0"/>
                </a:solidFill>
                <a:latin typeface="Courier New" panose="02070309020205020404" pitchFamily="49" charset="0"/>
                <a:cs typeface="Courier New" panose="02070309020205020404" pitchFamily="49" charset="0"/>
              </a:rPr>
              <a:t>th</a:t>
            </a:r>
            <a:r>
              <a:rPr lang="en-US" dirty="0">
                <a:solidFill>
                  <a:srgbClr val="0070C0"/>
                </a:solidFill>
                <a:latin typeface="Courier New" panose="02070309020205020404" pitchFamily="49" charset="0"/>
                <a:cs typeface="Courier New" panose="02070309020205020404" pitchFamily="49" charset="0"/>
              </a:rPr>
              <a:t>, td		input</a:t>
            </a:r>
            <a:br>
              <a:rPr lang="en-US" dirty="0">
                <a:solidFill>
                  <a:srgbClr val="0070C0"/>
                </a:solidFill>
                <a:latin typeface="Courier New" panose="02070309020205020404" pitchFamily="49" charset="0"/>
                <a:cs typeface="Courier New" panose="02070309020205020404" pitchFamily="49" charset="0"/>
              </a:rPr>
            </a:br>
            <a:r>
              <a:rPr lang="en-US" dirty="0" err="1">
                <a:solidFill>
                  <a:srgbClr val="0070C0"/>
                </a:solidFill>
                <a:latin typeface="Courier New" panose="02070309020205020404" pitchFamily="49" charset="0"/>
                <a:cs typeface="Courier New" panose="02070309020205020404" pitchFamily="49" charset="0"/>
              </a:rPr>
              <a:t>ol,ul</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   li		article</a:t>
            </a:r>
            <a:br>
              <a:rPr lang="en-US" dirty="0">
                <a:solidFill>
                  <a:srgbClr val="0070C0"/>
                </a:solidFill>
                <a:latin typeface="Courier New" panose="02070309020205020404" pitchFamily="49" charset="0"/>
                <a:cs typeface="Courier New" panose="02070309020205020404" pitchFamily="49" charset="0"/>
              </a:rPr>
            </a:br>
            <a:r>
              <a:rPr lang="en-US" dirty="0">
                <a:solidFill>
                  <a:srgbClr val="0070C0"/>
                </a:solidFill>
                <a:latin typeface="Courier New" panose="02070309020205020404" pitchFamily="49" charset="0"/>
                <a:cs typeface="Courier New" panose="02070309020205020404" pitchFamily="49" charset="0"/>
              </a:rPr>
              <a:t>			section</a:t>
            </a:r>
          </a:p>
        </p:txBody>
      </p:sp>
    </p:spTree>
    <p:extLst>
      <p:ext uri="{BB962C8B-B14F-4D97-AF65-F5344CB8AC3E}">
        <p14:creationId xmlns:p14="http://schemas.microsoft.com/office/powerpoint/2010/main" val="1948817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 (Other Elements)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normAutofit/>
          </a:bodyPr>
          <a:lstStyle/>
          <a:p>
            <a:pPr marL="0" indent="0">
              <a:spcBef>
                <a:spcPts val="0"/>
              </a:spcBef>
              <a:spcAft>
                <a:spcPts val="1200"/>
              </a:spcAft>
              <a:buNone/>
            </a:pPr>
            <a:r>
              <a:rPr lang="en-US" dirty="0"/>
              <a:t>While not an exhaustive list of elements, those are the more common ones</a:t>
            </a:r>
          </a:p>
          <a:p>
            <a:pPr marL="0" indent="0">
              <a:spcBef>
                <a:spcPts val="0"/>
              </a:spcBef>
              <a:spcAft>
                <a:spcPts val="1200"/>
              </a:spcAft>
              <a:buNone/>
            </a:pPr>
            <a:r>
              <a:rPr lang="en-US" dirty="0">
                <a:solidFill>
                  <a:srgbClr val="002C62"/>
                </a:solidFill>
              </a:rPr>
              <a:t>Again, HTML defines a document’s </a:t>
            </a:r>
            <a:r>
              <a:rPr lang="en-US" dirty="0">
                <a:solidFill>
                  <a:srgbClr val="FF0000"/>
                </a:solidFill>
              </a:rPr>
              <a:t>structure</a:t>
            </a:r>
          </a:p>
        </p:txBody>
      </p:sp>
    </p:spTree>
    <p:extLst>
      <p:ext uri="{BB962C8B-B14F-4D97-AF65-F5344CB8AC3E}">
        <p14:creationId xmlns:p14="http://schemas.microsoft.com/office/powerpoint/2010/main" val="431000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HTML Comments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normAutofit/>
          </a:bodyPr>
          <a:lstStyle/>
          <a:p>
            <a:pPr marL="0" indent="0">
              <a:spcBef>
                <a:spcPts val="0"/>
              </a:spcBef>
              <a:spcAft>
                <a:spcPts val="1200"/>
              </a:spcAft>
              <a:buNone/>
            </a:pPr>
            <a:r>
              <a:rPr lang="en-US" dirty="0"/>
              <a:t>Comments in HTML are denoted as follows:</a:t>
            </a:r>
          </a:p>
          <a:p>
            <a:pPr marL="0" indent="0" algn="ctr">
              <a:spcBef>
                <a:spcPts val="0"/>
              </a:spcBef>
              <a:spcAft>
                <a:spcPts val="1200"/>
              </a:spcAft>
              <a:buNone/>
            </a:pPr>
            <a:r>
              <a:rPr lang="en-US" dirty="0">
                <a:solidFill>
                  <a:schemeClr val="accent6">
                    <a:lumMod val="75000"/>
                  </a:schemeClr>
                </a:solidFill>
              </a:rPr>
              <a:t>&lt;!-- This is a comment </a:t>
            </a:r>
            <a:r>
              <a:rPr lang="en-US" dirty="0">
                <a:solidFill>
                  <a:schemeClr val="accent6">
                    <a:lumMod val="75000"/>
                  </a:schemeClr>
                </a:solidFill>
                <a:sym typeface="Wingdings" panose="05000000000000000000" pitchFamily="2" charset="2"/>
              </a:rPr>
              <a:t>--&gt;</a:t>
            </a:r>
          </a:p>
          <a:p>
            <a:pPr marL="0" indent="0">
              <a:spcBef>
                <a:spcPts val="0"/>
              </a:spcBef>
              <a:spcAft>
                <a:spcPts val="1200"/>
              </a:spcAft>
              <a:buNone/>
            </a:pPr>
            <a:r>
              <a:rPr lang="en-US" dirty="0">
                <a:sym typeface="Wingdings" panose="05000000000000000000" pitchFamily="2" charset="2"/>
              </a:rPr>
              <a:t>With longer and more involved HTML documents, it’s a good idea to include comments to help you (or whoever) maintain the documents</a:t>
            </a:r>
            <a:endParaRPr lang="en-US" dirty="0"/>
          </a:p>
        </p:txBody>
      </p:sp>
    </p:spTree>
    <p:extLst>
      <p:ext uri="{BB962C8B-B14F-4D97-AF65-F5344CB8AC3E}">
        <p14:creationId xmlns:p14="http://schemas.microsoft.com/office/powerpoint/2010/main" val="2820978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3864709"/>
          </a:xfrm>
        </p:spPr>
        <p:txBody>
          <a:bodyPr>
            <a:normAutofit/>
          </a:bodyPr>
          <a:lstStyle/>
          <a:p>
            <a:pPr marL="0" indent="0">
              <a:spcBef>
                <a:spcPts val="0"/>
              </a:spcBef>
              <a:spcAft>
                <a:spcPts val="1200"/>
              </a:spcAft>
              <a:buNone/>
            </a:pPr>
            <a:r>
              <a:rPr lang="en-US" dirty="0"/>
              <a:t>Cascading Style Sheets (CSS) was a second major topic of CSCI 1210</a:t>
            </a:r>
          </a:p>
          <a:p>
            <a:pPr marL="0" indent="0">
              <a:spcBef>
                <a:spcPts val="0"/>
              </a:spcBef>
              <a:spcAft>
                <a:spcPts val="1200"/>
              </a:spcAft>
              <a:buNone/>
            </a:pPr>
            <a:r>
              <a:rPr lang="en-US" dirty="0"/>
              <a:t>CSS provides style (as opposed to structure)</a:t>
            </a:r>
          </a:p>
          <a:p>
            <a:pPr marL="0" indent="0">
              <a:spcBef>
                <a:spcPts val="0"/>
              </a:spcBef>
              <a:spcAft>
                <a:spcPts val="1200"/>
              </a:spcAft>
              <a:buNone/>
            </a:pPr>
            <a:r>
              <a:rPr lang="en-US" dirty="0"/>
              <a:t>Its primary responsibility is modification of how HTML elements are presented when a web page is loaded by a browser </a:t>
            </a:r>
            <a:endParaRPr lang="en-US" dirty="0">
              <a:solidFill>
                <a:srgbClr val="FF0000"/>
              </a:solidFill>
            </a:endParaRPr>
          </a:p>
        </p:txBody>
      </p:sp>
    </p:spTree>
    <p:extLst>
      <p:ext uri="{BB962C8B-B14F-4D97-AF65-F5344CB8AC3E}">
        <p14:creationId xmlns:p14="http://schemas.microsoft.com/office/powerpoint/2010/main" val="3867774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3864709"/>
          </a:xfrm>
        </p:spPr>
        <p:txBody>
          <a:bodyPr>
            <a:normAutofit/>
          </a:bodyPr>
          <a:lstStyle/>
          <a:p>
            <a:pPr marL="0" indent="0">
              <a:spcBef>
                <a:spcPts val="0"/>
              </a:spcBef>
              <a:spcAft>
                <a:spcPts val="1200"/>
              </a:spcAft>
              <a:buNone/>
            </a:pPr>
            <a:r>
              <a:rPr lang="en-US" dirty="0"/>
              <a:t>CSS can be applied to HTML documents in one or more of three ways:</a:t>
            </a:r>
          </a:p>
          <a:p>
            <a:pPr marL="1828800" indent="0">
              <a:spcBef>
                <a:spcPts val="0"/>
              </a:spcBef>
              <a:spcAft>
                <a:spcPts val="1200"/>
              </a:spcAft>
              <a:buNone/>
            </a:pPr>
            <a:r>
              <a:rPr lang="en-US" dirty="0">
                <a:solidFill>
                  <a:srgbClr val="FF0000"/>
                </a:solidFill>
              </a:rPr>
              <a:t>External</a:t>
            </a:r>
          </a:p>
          <a:p>
            <a:pPr marL="1828800" indent="0">
              <a:spcBef>
                <a:spcPts val="0"/>
              </a:spcBef>
              <a:spcAft>
                <a:spcPts val="1200"/>
              </a:spcAft>
              <a:buNone/>
            </a:pPr>
            <a:r>
              <a:rPr lang="en-US" dirty="0"/>
              <a:t>Embedded</a:t>
            </a:r>
          </a:p>
          <a:p>
            <a:pPr marL="1828800" indent="0">
              <a:spcBef>
                <a:spcPts val="0"/>
              </a:spcBef>
              <a:spcAft>
                <a:spcPts val="1200"/>
              </a:spcAft>
              <a:buNone/>
            </a:pPr>
            <a:r>
              <a:rPr lang="en-US" dirty="0"/>
              <a:t>Inline</a:t>
            </a:r>
          </a:p>
          <a:p>
            <a:pPr marL="0" indent="0">
              <a:spcBef>
                <a:spcPts val="0"/>
              </a:spcBef>
              <a:spcAft>
                <a:spcPts val="1200"/>
              </a:spcAft>
              <a:buNone/>
            </a:pPr>
            <a:r>
              <a:rPr lang="en-US" dirty="0"/>
              <a:t>Of the three,</a:t>
            </a:r>
            <a:r>
              <a:rPr lang="en-US" dirty="0">
                <a:solidFill>
                  <a:srgbClr val="FF0000"/>
                </a:solidFill>
              </a:rPr>
              <a:t> external style sheets </a:t>
            </a:r>
            <a:r>
              <a:rPr lang="en-US" dirty="0"/>
              <a:t>are the preferred method</a:t>
            </a:r>
          </a:p>
          <a:p>
            <a:pPr marL="0" indent="0">
              <a:spcBef>
                <a:spcPts val="0"/>
              </a:spcBef>
              <a:spcAft>
                <a:spcPts val="1200"/>
              </a:spcAft>
              <a:buNone/>
            </a:pPr>
            <a:r>
              <a:rPr lang="en-US" dirty="0"/>
              <a:t>External CSS provides a central location for styling rules, which enhances maintainability of a site</a:t>
            </a:r>
          </a:p>
        </p:txBody>
      </p:sp>
    </p:spTree>
    <p:extLst>
      <p:ext uri="{BB962C8B-B14F-4D97-AF65-F5344CB8AC3E}">
        <p14:creationId xmlns:p14="http://schemas.microsoft.com/office/powerpoint/2010/main" val="1065459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Introduction</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p:txBody>
          <a:bodyPr/>
          <a:lstStyle/>
          <a:p>
            <a:pPr marL="0" indent="0">
              <a:spcBef>
                <a:spcPts val="0"/>
              </a:spcBef>
              <a:spcAft>
                <a:spcPts val="1200"/>
              </a:spcAft>
              <a:buNone/>
            </a:pPr>
            <a:r>
              <a:rPr lang="en-US" dirty="0"/>
              <a:t>My name:			Jack Ramsey</a:t>
            </a:r>
          </a:p>
          <a:p>
            <a:pPr marL="0" indent="0">
              <a:spcBef>
                <a:spcPts val="0"/>
              </a:spcBef>
              <a:spcAft>
                <a:spcPts val="1200"/>
              </a:spcAft>
              <a:buNone/>
            </a:pPr>
            <a:r>
              <a:rPr lang="en-US" dirty="0"/>
              <a:t>Office:			Nicks 484</a:t>
            </a:r>
          </a:p>
          <a:p>
            <a:pPr marL="0" indent="0">
              <a:spcBef>
                <a:spcPts val="0"/>
              </a:spcBef>
              <a:spcAft>
                <a:spcPts val="1200"/>
              </a:spcAft>
              <a:buNone/>
            </a:pPr>
            <a:r>
              <a:rPr lang="en-US" dirty="0"/>
              <a:t>Phone: 			423-439-5807</a:t>
            </a:r>
          </a:p>
          <a:p>
            <a:pPr marL="0" indent="0">
              <a:spcBef>
                <a:spcPts val="0"/>
              </a:spcBef>
              <a:spcAft>
                <a:spcPts val="1200"/>
              </a:spcAft>
              <a:buNone/>
            </a:pPr>
            <a:r>
              <a:rPr lang="en-US" dirty="0"/>
              <a:t>Email:				</a:t>
            </a:r>
            <a:r>
              <a:rPr lang="en-US" dirty="0">
                <a:hlinkClick r:id="rId3"/>
              </a:rPr>
              <a:t>ramseyjw@etsu.edu</a:t>
            </a:r>
            <a:endParaRPr lang="en-US" dirty="0"/>
          </a:p>
          <a:p>
            <a:pPr marL="0" indent="0">
              <a:spcBef>
                <a:spcPts val="0"/>
              </a:spcBef>
              <a:spcAft>
                <a:spcPts val="1200"/>
              </a:spcAft>
              <a:buNone/>
            </a:pPr>
            <a:r>
              <a:rPr lang="en-US" dirty="0"/>
              <a:t>Office hours:		TBA</a:t>
            </a:r>
          </a:p>
          <a:p>
            <a:pPr marL="0" indent="0">
              <a:spcBef>
                <a:spcPts val="0"/>
              </a:spcBef>
              <a:spcAft>
                <a:spcPts val="1200"/>
              </a:spcAft>
              <a:buNone/>
            </a:pPr>
            <a:r>
              <a:rPr lang="en-US" dirty="0"/>
              <a:t>* You can arrange to meet me during office hours (it’s best to email first, so I can be sure to be available), or other hours by arrangement</a:t>
            </a:r>
          </a:p>
        </p:txBody>
      </p:sp>
    </p:spTree>
    <p:extLst>
      <p:ext uri="{BB962C8B-B14F-4D97-AF65-F5344CB8AC3E}">
        <p14:creationId xmlns:p14="http://schemas.microsoft.com/office/powerpoint/2010/main" val="1392208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3864709"/>
          </a:xfrm>
        </p:spPr>
        <p:txBody>
          <a:bodyPr>
            <a:normAutofit/>
          </a:bodyPr>
          <a:lstStyle/>
          <a:p>
            <a:pPr marL="0" indent="0">
              <a:spcBef>
                <a:spcPts val="0"/>
              </a:spcBef>
              <a:spcAft>
                <a:spcPts val="1200"/>
              </a:spcAft>
              <a:buNone/>
            </a:pPr>
            <a:r>
              <a:rPr lang="en-US" dirty="0"/>
              <a:t>A CSS rule consists of three parts:</a:t>
            </a:r>
          </a:p>
          <a:p>
            <a:pPr marL="1828800" indent="0">
              <a:spcBef>
                <a:spcPts val="0"/>
              </a:spcBef>
              <a:spcAft>
                <a:spcPts val="1200"/>
              </a:spcAft>
              <a:buNone/>
            </a:pPr>
            <a:r>
              <a:rPr lang="en-US" dirty="0"/>
              <a:t>selector </a:t>
            </a:r>
          </a:p>
          <a:p>
            <a:pPr marL="1828800" indent="0">
              <a:spcBef>
                <a:spcPts val="0"/>
              </a:spcBef>
              <a:spcAft>
                <a:spcPts val="1200"/>
              </a:spcAft>
              <a:buNone/>
            </a:pPr>
            <a:r>
              <a:rPr lang="en-US" dirty="0"/>
              <a:t>property(</a:t>
            </a:r>
            <a:r>
              <a:rPr lang="en-US" dirty="0" err="1"/>
              <a:t>ies</a:t>
            </a:r>
            <a:r>
              <a:rPr lang="en-US" dirty="0"/>
              <a:t>)</a:t>
            </a:r>
          </a:p>
          <a:p>
            <a:pPr marL="1828800" indent="0">
              <a:spcBef>
                <a:spcPts val="0"/>
              </a:spcBef>
              <a:spcAft>
                <a:spcPts val="1200"/>
              </a:spcAft>
              <a:buNone/>
            </a:pPr>
            <a:r>
              <a:rPr lang="en-US" dirty="0"/>
              <a:t>value(s)</a:t>
            </a:r>
          </a:p>
          <a:p>
            <a:pPr marL="0" indent="0">
              <a:spcBef>
                <a:spcPts val="0"/>
              </a:spcBef>
              <a:spcAft>
                <a:spcPts val="1200"/>
              </a:spcAft>
              <a:buNone/>
            </a:pPr>
            <a:r>
              <a:rPr lang="en-US" dirty="0"/>
              <a:t>The syntax for CSS rules differs from that of HTML</a:t>
            </a:r>
          </a:p>
          <a:p>
            <a:pPr marL="0" indent="0">
              <a:spcBef>
                <a:spcPts val="0"/>
              </a:spcBef>
              <a:spcAft>
                <a:spcPts val="1200"/>
              </a:spcAft>
              <a:buNone/>
            </a:pPr>
            <a:r>
              <a:rPr lang="en-US" dirty="0"/>
              <a:t>There are two syntactical scenarios</a:t>
            </a:r>
          </a:p>
        </p:txBody>
      </p:sp>
    </p:spTree>
    <p:extLst>
      <p:ext uri="{BB962C8B-B14F-4D97-AF65-F5344CB8AC3E}">
        <p14:creationId xmlns:p14="http://schemas.microsoft.com/office/powerpoint/2010/main" val="1515287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242977" y="1808589"/>
            <a:ext cx="6028426" cy="3864709"/>
          </a:xfrm>
        </p:spPr>
        <p:txBody>
          <a:bodyPr>
            <a:normAutofit/>
          </a:bodyPr>
          <a:lstStyle/>
          <a:p>
            <a:pPr marL="0" indent="0">
              <a:spcBef>
                <a:spcPts val="0"/>
              </a:spcBef>
              <a:spcAft>
                <a:spcPts val="1200"/>
              </a:spcAft>
              <a:buNone/>
            </a:pPr>
            <a:r>
              <a:rPr lang="en-US" dirty="0"/>
              <a:t>External and Embedded:</a:t>
            </a:r>
          </a:p>
          <a:p>
            <a:pPr marL="0" indent="0">
              <a:spcBef>
                <a:spcPts val="0"/>
              </a:spcBef>
              <a:spcAft>
                <a:spcPts val="1200"/>
              </a:spcAft>
              <a:buNone/>
            </a:pPr>
            <a:r>
              <a:rPr lang="en-US" sz="2400" b="1" dirty="0">
                <a:solidFill>
                  <a:srgbClr val="0070C0"/>
                </a:solidFill>
                <a:latin typeface="Courier New" panose="02070309020205020404" pitchFamily="49" charset="0"/>
                <a:cs typeface="Courier New" panose="02070309020205020404" pitchFamily="49" charset="0"/>
              </a:rPr>
              <a:t>selector</a:t>
            </a:r>
            <a:r>
              <a:rPr lang="en-US" sz="2400" b="1" dirty="0">
                <a:latin typeface="Courier New" panose="02070309020205020404" pitchFamily="49" charset="0"/>
                <a:cs typeface="Courier New" panose="02070309020205020404" pitchFamily="49" charset="0"/>
              </a:rPr>
              <a:t> {</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property</a:t>
            </a:r>
            <a:r>
              <a:rPr lang="en-US" sz="2400" b="1" dirty="0">
                <a:latin typeface="Courier New" panose="02070309020205020404" pitchFamily="49" charset="0"/>
                <a:cs typeface="Courier New" panose="02070309020205020404" pitchFamily="49" charset="0"/>
              </a:rPr>
              <a:t>: value;</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property</a:t>
            </a:r>
            <a:r>
              <a:rPr lang="en-US" sz="2400" b="1" dirty="0">
                <a:latin typeface="Courier New" panose="02070309020205020404" pitchFamily="49" charset="0"/>
                <a:cs typeface="Courier New" panose="02070309020205020404" pitchFamily="49" charset="0"/>
              </a:rPr>
              <a:t>: value1 value2;</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12611" y="1690688"/>
            <a:ext cx="5640498" cy="38647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dirty="0"/>
              <a:t>Examples:</a:t>
            </a:r>
          </a:p>
          <a:p>
            <a:pPr marL="0" indent="0">
              <a:spcBef>
                <a:spcPts val="0"/>
              </a:spcBef>
              <a:spcAft>
                <a:spcPts val="1200"/>
              </a:spcAft>
              <a:buFont typeface="Arial" panose="020B0604020202020204" pitchFamily="34" charset="0"/>
              <a:buNone/>
            </a:pPr>
            <a:r>
              <a:rPr lang="en-US" sz="2400" b="1" dirty="0">
                <a:solidFill>
                  <a:srgbClr val="0070C0"/>
                </a:solidFill>
                <a:latin typeface="Courier New" panose="02070309020205020404" pitchFamily="49" charset="0"/>
                <a:cs typeface="Courier New" panose="02070309020205020404" pitchFamily="49" charset="0"/>
              </a:rPr>
              <a:t>p</a:t>
            </a:r>
            <a:r>
              <a:rPr lang="en-US" sz="2400" b="1" dirty="0">
                <a:latin typeface="Courier New" panose="02070309020205020404" pitchFamily="49" charset="0"/>
                <a:cs typeface="Courier New" panose="02070309020205020404" pitchFamily="49" charset="0"/>
              </a:rPr>
              <a:t> {</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color</a:t>
            </a:r>
            <a:r>
              <a:rPr lang="en-US" sz="2400" b="1" dirty="0">
                <a:latin typeface="Courier New" panose="02070309020205020404" pitchFamily="49" charset="0"/>
                <a:cs typeface="Courier New" panose="02070309020205020404" pitchFamily="49" charset="0"/>
              </a:rPr>
              <a:t>: #00A;</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margin</a:t>
            </a:r>
            <a:r>
              <a:rPr lang="en-US" sz="2400" b="1" dirty="0">
                <a:latin typeface="Courier New" panose="02070309020205020404" pitchFamily="49" charset="0"/>
                <a:cs typeface="Courier New" panose="02070309020205020404" pitchFamily="49" charset="0"/>
              </a:rPr>
              <a:t>: 5px 15px;</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a:t>
            </a:r>
          </a:p>
          <a:p>
            <a:pPr marL="0" indent="0">
              <a:spcBef>
                <a:spcPts val="0"/>
              </a:spcBef>
              <a:spcAft>
                <a:spcPts val="1200"/>
              </a:spcAft>
              <a:buFont typeface="Arial" panose="020B0604020202020204" pitchFamily="34" charset="0"/>
              <a:buNone/>
            </a:pPr>
            <a:r>
              <a:rPr lang="en-US" sz="2400" b="1" dirty="0">
                <a:solidFill>
                  <a:srgbClr val="0070C0"/>
                </a:solidFill>
                <a:latin typeface="Courier New" panose="02070309020205020404" pitchFamily="49" charset="0"/>
                <a:cs typeface="Courier New" panose="02070309020205020404" pitchFamily="49" charset="0"/>
              </a:rPr>
              <a:t>table</a:t>
            </a:r>
            <a:r>
              <a:rPr lang="en-US" sz="2400" b="1" dirty="0">
                <a:latin typeface="Courier New" panose="02070309020205020404" pitchFamily="49" charset="0"/>
                <a:cs typeface="Courier New" panose="02070309020205020404" pitchFamily="49" charset="0"/>
              </a:rPr>
              <a:t> {</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width</a:t>
            </a:r>
            <a:r>
              <a:rPr lang="en-US" sz="2400" b="1" dirty="0">
                <a:latin typeface="Courier New" panose="02070309020205020404" pitchFamily="49" charset="0"/>
                <a:cs typeface="Courier New" panose="02070309020205020404" pitchFamily="49" charset="0"/>
              </a:rPr>
              <a:t>: 500px;</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border-collapse</a:t>
            </a:r>
            <a:r>
              <a:rPr lang="en-US" sz="2400" b="1" dirty="0">
                <a:latin typeface="Courier New" panose="02070309020205020404" pitchFamily="49" charset="0"/>
                <a:cs typeface="Courier New" panose="02070309020205020404" pitchFamily="49" charset="0"/>
              </a:rPr>
              <a:t>: collapse;</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   </a:t>
            </a:r>
            <a:r>
              <a:rPr lang="en-US" sz="2400" b="1" dirty="0">
                <a:solidFill>
                  <a:srgbClr val="0070C0"/>
                </a:solidFill>
                <a:latin typeface="Courier New" panose="02070309020205020404" pitchFamily="49" charset="0"/>
                <a:cs typeface="Courier New" panose="02070309020205020404" pitchFamily="49" charset="0"/>
              </a:rPr>
              <a:t>border</a:t>
            </a:r>
            <a:r>
              <a:rPr lang="en-US" sz="2400" b="1" dirty="0">
                <a:latin typeface="Courier New" panose="02070309020205020404" pitchFamily="49" charset="0"/>
                <a:cs typeface="Courier New" panose="02070309020205020404" pitchFamily="49" charset="0"/>
              </a:rPr>
              <a:t>: 1px solid #000;</a:t>
            </a:r>
            <a:br>
              <a:rPr lang="en-US" sz="2400" b="1" dirty="0">
                <a:latin typeface="Courier New" panose="02070309020205020404" pitchFamily="49" charset="0"/>
                <a:cs typeface="Courier New" panose="02070309020205020404" pitchFamily="49" charset="0"/>
              </a:rPr>
            </a:br>
            <a:r>
              <a:rPr lang="en-US" sz="2400" b="1" dirty="0">
                <a:latin typeface="Courier New" panose="02070309020205020404" pitchFamily="49" charset="0"/>
                <a:cs typeface="Courier New" panose="02070309020205020404" pitchFamily="49" charset="0"/>
              </a:rPr>
              <a:t>}</a:t>
            </a:r>
          </a:p>
        </p:txBody>
      </p:sp>
      <p:sp>
        <p:nvSpPr>
          <p:cNvPr id="9" name="Rectangle 8">
            <a:extLst>
              <a:ext uri="{FF2B5EF4-FFF2-40B4-BE49-F238E27FC236}">
                <a16:creationId xmlns:a16="http://schemas.microsoft.com/office/drawing/2014/main" id="{A068BBE6-BE6D-45F1-A666-4A8E8470B918}"/>
              </a:ext>
            </a:extLst>
          </p:cNvPr>
          <p:cNvSpPr/>
          <p:nvPr/>
        </p:nvSpPr>
        <p:spPr>
          <a:xfrm>
            <a:off x="1932317" y="2398143"/>
            <a:ext cx="267419" cy="3019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9E38988-6259-416F-A713-39237338B873}"/>
              </a:ext>
            </a:extLst>
          </p:cNvPr>
          <p:cNvSpPr/>
          <p:nvPr/>
        </p:nvSpPr>
        <p:spPr>
          <a:xfrm>
            <a:off x="277481" y="3390125"/>
            <a:ext cx="267419" cy="3019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106D89A-6D73-4155-A669-8C29F1F58CB4}"/>
              </a:ext>
            </a:extLst>
          </p:cNvPr>
          <p:cNvSpPr txBox="1"/>
          <p:nvPr/>
        </p:nvSpPr>
        <p:spPr>
          <a:xfrm>
            <a:off x="6512943" y="1299807"/>
            <a:ext cx="4202523" cy="400110"/>
          </a:xfrm>
          <a:prstGeom prst="rect">
            <a:avLst/>
          </a:prstGeom>
          <a:noFill/>
        </p:spPr>
        <p:txBody>
          <a:bodyPr wrap="square" rtlCol="0">
            <a:spAutoFit/>
          </a:bodyPr>
          <a:lstStyle/>
          <a:p>
            <a:r>
              <a:rPr lang="en-US" sz="2000" dirty="0">
                <a:solidFill>
                  <a:srgbClr val="FF0000"/>
                </a:solidFill>
              </a:rPr>
              <a:t>Rules are grouped within braces</a:t>
            </a:r>
          </a:p>
        </p:txBody>
      </p:sp>
      <p:cxnSp>
        <p:nvCxnSpPr>
          <p:cNvPr id="13" name="Straight Arrow Connector 12">
            <a:extLst>
              <a:ext uri="{FF2B5EF4-FFF2-40B4-BE49-F238E27FC236}">
                <a16:creationId xmlns:a16="http://schemas.microsoft.com/office/drawing/2014/main" id="{02204F54-2ECB-4449-864B-B1E3AFB80A07}"/>
              </a:ext>
            </a:extLst>
          </p:cNvPr>
          <p:cNvCxnSpPr>
            <a:cxnSpLocks/>
            <a:endCxn id="9" idx="3"/>
          </p:cNvCxnSpPr>
          <p:nvPr/>
        </p:nvCxnSpPr>
        <p:spPr>
          <a:xfrm flipH="1">
            <a:off x="2199736" y="1558813"/>
            <a:ext cx="4313207" cy="990293"/>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5F5F7BC-D939-4AAE-9A2F-9F92EFB7945F}"/>
              </a:ext>
            </a:extLst>
          </p:cNvPr>
          <p:cNvSpPr txBox="1"/>
          <p:nvPr/>
        </p:nvSpPr>
        <p:spPr>
          <a:xfrm>
            <a:off x="358503" y="3974788"/>
            <a:ext cx="4202523" cy="707886"/>
          </a:xfrm>
          <a:prstGeom prst="rect">
            <a:avLst/>
          </a:prstGeom>
          <a:noFill/>
        </p:spPr>
        <p:txBody>
          <a:bodyPr wrap="square" rtlCol="0">
            <a:spAutoFit/>
          </a:bodyPr>
          <a:lstStyle/>
          <a:p>
            <a:r>
              <a:rPr lang="en-US" sz="2000" dirty="0">
                <a:solidFill>
                  <a:srgbClr val="FF0000"/>
                </a:solidFill>
              </a:rPr>
              <a:t>Properties are separated from their respective values by a colon</a:t>
            </a:r>
          </a:p>
        </p:txBody>
      </p:sp>
      <p:cxnSp>
        <p:nvCxnSpPr>
          <p:cNvPr id="16" name="Straight Arrow Connector 15">
            <a:extLst>
              <a:ext uri="{FF2B5EF4-FFF2-40B4-BE49-F238E27FC236}">
                <a16:creationId xmlns:a16="http://schemas.microsoft.com/office/drawing/2014/main" id="{CCE4C306-D6EB-434D-A727-98BC02A58A6A}"/>
              </a:ext>
            </a:extLst>
          </p:cNvPr>
          <p:cNvCxnSpPr>
            <a:cxnSpLocks/>
          </p:cNvCxnSpPr>
          <p:nvPr/>
        </p:nvCxnSpPr>
        <p:spPr>
          <a:xfrm flipV="1">
            <a:off x="2459765" y="3346959"/>
            <a:ext cx="0" cy="62981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FDF99BA0-B63C-4888-ABFA-B56A9BBB216B}"/>
              </a:ext>
            </a:extLst>
          </p:cNvPr>
          <p:cNvSpPr/>
          <p:nvPr/>
        </p:nvSpPr>
        <p:spPr>
          <a:xfrm>
            <a:off x="2298319" y="3045034"/>
            <a:ext cx="267419" cy="3019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E9BBD319-321B-4AC7-ACC4-B3947C70B30D}"/>
              </a:ext>
            </a:extLst>
          </p:cNvPr>
          <p:cNvSpPr txBox="1"/>
          <p:nvPr/>
        </p:nvSpPr>
        <p:spPr>
          <a:xfrm>
            <a:off x="2751826" y="4956560"/>
            <a:ext cx="3139461" cy="707886"/>
          </a:xfrm>
          <a:prstGeom prst="rect">
            <a:avLst/>
          </a:prstGeom>
          <a:noFill/>
        </p:spPr>
        <p:txBody>
          <a:bodyPr wrap="square" rtlCol="0">
            <a:spAutoFit/>
          </a:bodyPr>
          <a:lstStyle/>
          <a:p>
            <a:r>
              <a:rPr lang="en-US" sz="2000" dirty="0">
                <a:solidFill>
                  <a:srgbClr val="FF0000"/>
                </a:solidFill>
              </a:rPr>
              <a:t>Rules are separated from each other by a semi-colon</a:t>
            </a:r>
          </a:p>
        </p:txBody>
      </p:sp>
      <p:cxnSp>
        <p:nvCxnSpPr>
          <p:cNvPr id="24" name="Straight Arrow Connector 23">
            <a:extLst>
              <a:ext uri="{FF2B5EF4-FFF2-40B4-BE49-F238E27FC236}">
                <a16:creationId xmlns:a16="http://schemas.microsoft.com/office/drawing/2014/main" id="{67AADF90-CE22-46CE-8156-0C5AC6B015CD}"/>
              </a:ext>
            </a:extLst>
          </p:cNvPr>
          <p:cNvCxnSpPr>
            <a:cxnSpLocks/>
          </p:cNvCxnSpPr>
          <p:nvPr/>
        </p:nvCxnSpPr>
        <p:spPr>
          <a:xfrm flipV="1">
            <a:off x="5205487" y="3346959"/>
            <a:ext cx="0" cy="160960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E9158D9C-3A23-436F-A0B3-DB1488266AA7}"/>
              </a:ext>
            </a:extLst>
          </p:cNvPr>
          <p:cNvSpPr/>
          <p:nvPr/>
        </p:nvSpPr>
        <p:spPr>
          <a:xfrm>
            <a:off x="5051044" y="3045034"/>
            <a:ext cx="267419" cy="3019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611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right)">
                                      <p:cBhvr>
                                        <p:cTn id="7" dur="500"/>
                                        <p:tgtEl>
                                          <p:spTgt spid="11"/>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right)">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down)">
                                      <p:cBhvr>
                                        <p:cTn id="23" dur="500"/>
                                        <p:tgtEl>
                                          <p:spTgt spid="15"/>
                                        </p:tgtEl>
                                      </p:cBhvr>
                                    </p:animEffect>
                                  </p:childTnLst>
                                </p:cTn>
                              </p:par>
                            </p:childTnLst>
                          </p:cTn>
                        </p:par>
                        <p:par>
                          <p:cTn id="24" fill="hold">
                            <p:stCondLst>
                              <p:cond delay="500"/>
                            </p:stCondLst>
                            <p:childTnLst>
                              <p:par>
                                <p:cTn id="25" presetID="22" presetClass="entr" presetSubtype="4" fill="hold"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par>
                          <p:cTn id="28" fill="hold">
                            <p:stCondLst>
                              <p:cond delay="1000"/>
                            </p:stCondLst>
                            <p:childTnLst>
                              <p:par>
                                <p:cTn id="29" presetID="10" presetClass="entr" presetSubtype="0" fill="hold" grpId="0" nodeType="after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down)">
                                      <p:cBhvr>
                                        <p:cTn id="36" dur="500"/>
                                        <p:tgtEl>
                                          <p:spTgt spid="21"/>
                                        </p:tgtEl>
                                      </p:cBhvr>
                                    </p:animEffect>
                                  </p:childTnLst>
                                </p:cTn>
                              </p:par>
                            </p:childTnLst>
                          </p:cTn>
                        </p:par>
                        <p:par>
                          <p:cTn id="37" fill="hold">
                            <p:stCondLst>
                              <p:cond delay="500"/>
                            </p:stCondLst>
                            <p:childTnLst>
                              <p:par>
                                <p:cTn id="38" presetID="22" presetClass="entr" presetSubtype="4" fill="hold" nodeType="after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wipe(down)">
                                      <p:cBhvr>
                                        <p:cTn id="40" dur="500"/>
                                        <p:tgtEl>
                                          <p:spTgt spid="24"/>
                                        </p:tgtEl>
                                      </p:cBhvr>
                                    </p:animEffect>
                                  </p:childTnLst>
                                </p:cTn>
                              </p:par>
                            </p:childTnLst>
                          </p:cTn>
                        </p:par>
                        <p:par>
                          <p:cTn id="41" fill="hold">
                            <p:stCondLst>
                              <p:cond delay="1000"/>
                            </p:stCondLst>
                            <p:childTnLst>
                              <p:par>
                                <p:cTn id="42" presetID="10" presetClass="entr" presetSubtype="0" fill="hold" grpId="0" nodeType="after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fade">
                                      <p:cBhvr>
                                        <p:cTn id="44" dur="500"/>
                                        <p:tgtEl>
                                          <p:spTgt spid="26"/>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wipe(up)">
                                      <p:cBhvr>
                                        <p:cTn id="4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1" grpId="0"/>
      <p:bldP spid="15" grpId="0"/>
      <p:bldP spid="19" grpId="0" animBg="1"/>
      <p:bldP spid="21" grpId="0"/>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864709"/>
          </a:xfrm>
        </p:spPr>
        <p:txBody>
          <a:bodyPr>
            <a:normAutofit/>
          </a:bodyPr>
          <a:lstStyle/>
          <a:p>
            <a:pPr marL="0" indent="0">
              <a:spcBef>
                <a:spcPts val="0"/>
              </a:spcBef>
              <a:spcAft>
                <a:spcPts val="1200"/>
              </a:spcAft>
              <a:buNone/>
            </a:pPr>
            <a:r>
              <a:rPr lang="en-US" dirty="0"/>
              <a:t>Order of operations: In the event that two property/value groups conflict, the most recent will be applied</a:t>
            </a:r>
          </a:p>
          <a:p>
            <a:pPr marL="0" indent="0">
              <a:spcBef>
                <a:spcPts val="0"/>
              </a:spcBef>
              <a:spcAft>
                <a:spcPts val="1200"/>
              </a:spcAft>
              <a:buNone/>
            </a:pPr>
            <a:r>
              <a:rPr lang="en-US" sz="2400" b="1" dirty="0">
                <a:solidFill>
                  <a:srgbClr val="7030A0"/>
                </a:solidFill>
                <a:latin typeface="Courier New" panose="02070309020205020404" pitchFamily="49" charset="0"/>
                <a:cs typeface="Courier New" panose="02070309020205020404" pitchFamily="49" charset="0"/>
              </a:rPr>
              <a:t>This is of critical importance, as we’ll see when we start working with CSS frameworks like Bootstrap</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75301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864709"/>
          </a:xfrm>
        </p:spPr>
        <p:txBody>
          <a:bodyPr>
            <a:normAutofit/>
          </a:bodyPr>
          <a:lstStyle/>
          <a:p>
            <a:pPr marL="0" indent="0">
              <a:spcBef>
                <a:spcPts val="0"/>
              </a:spcBef>
              <a:spcAft>
                <a:spcPts val="1200"/>
              </a:spcAft>
              <a:buNone/>
            </a:pPr>
            <a:r>
              <a:rPr lang="en-US" dirty="0"/>
              <a:t>Order of operations: The order in which CSS rules that conflict are applied is:</a:t>
            </a:r>
          </a:p>
          <a:p>
            <a:pPr marL="1828800" indent="0">
              <a:spcBef>
                <a:spcPts val="0"/>
              </a:spcBef>
              <a:spcAft>
                <a:spcPts val="1200"/>
              </a:spcAft>
              <a:buNone/>
            </a:pPr>
            <a:r>
              <a:rPr lang="en-US" dirty="0"/>
              <a:t>In-line</a:t>
            </a:r>
          </a:p>
          <a:p>
            <a:pPr marL="1828800" indent="0">
              <a:spcBef>
                <a:spcPts val="0"/>
              </a:spcBef>
              <a:spcAft>
                <a:spcPts val="1200"/>
              </a:spcAft>
              <a:buNone/>
            </a:pPr>
            <a:r>
              <a:rPr lang="en-US" dirty="0"/>
              <a:t>Embedded</a:t>
            </a:r>
          </a:p>
          <a:p>
            <a:pPr marL="1828800" indent="0">
              <a:spcBef>
                <a:spcPts val="0"/>
              </a:spcBef>
              <a:spcAft>
                <a:spcPts val="1200"/>
              </a:spcAft>
              <a:buNone/>
            </a:pPr>
            <a:r>
              <a:rPr lang="en-US" dirty="0"/>
              <a:t>External</a:t>
            </a:r>
          </a:p>
          <a:p>
            <a:pPr marL="1828800" indent="0">
              <a:spcBef>
                <a:spcPts val="0"/>
              </a:spcBef>
              <a:spcAft>
                <a:spcPts val="1200"/>
              </a:spcAft>
              <a:buNone/>
            </a:pPr>
            <a:r>
              <a:rPr lang="en-US" dirty="0"/>
              <a:t>Browser default</a:t>
            </a:r>
          </a:p>
          <a:p>
            <a:pPr marL="0" indent="0">
              <a:spcBef>
                <a:spcPts val="0"/>
              </a:spcBef>
              <a:spcAft>
                <a:spcPts val="1200"/>
              </a:spcAft>
              <a:buNone/>
            </a:pPr>
            <a:endParaRPr lang="en-US" sz="2400" b="1" dirty="0">
              <a:solidFill>
                <a:srgbClr val="7030A0"/>
              </a:solidFill>
              <a:latin typeface="Courier New" panose="02070309020205020404" pitchFamily="49" charset="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891962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864709"/>
          </a:xfrm>
        </p:spPr>
        <p:txBody>
          <a:bodyPr>
            <a:normAutofit/>
          </a:bodyPr>
          <a:lstStyle/>
          <a:p>
            <a:pPr marL="0" indent="0">
              <a:spcBef>
                <a:spcPts val="0"/>
              </a:spcBef>
              <a:spcAft>
                <a:spcPts val="1200"/>
              </a:spcAft>
              <a:buNone/>
            </a:pPr>
            <a:r>
              <a:rPr lang="en-US" dirty="0"/>
              <a:t>Order of operations: By ‘conflicting rules,’ consider the following:</a:t>
            </a:r>
          </a:p>
          <a:p>
            <a:pPr marL="0" indent="0">
              <a:spcBef>
                <a:spcPts val="0"/>
              </a:spcBef>
              <a:spcAft>
                <a:spcPts val="1200"/>
              </a:spcAft>
              <a:buNone/>
            </a:pPr>
            <a:r>
              <a:rPr lang="en-US" dirty="0"/>
              <a:t>(External)</a:t>
            </a:r>
          </a:p>
          <a:p>
            <a:pPr marL="0" indent="0">
              <a:spcBef>
                <a:spcPts val="0"/>
              </a:spcBef>
              <a:spcAft>
                <a:spcPts val="1200"/>
              </a:spcAft>
              <a:buNone/>
            </a:pPr>
            <a:r>
              <a:rPr lang="en-US" dirty="0">
                <a:solidFill>
                  <a:srgbClr val="0070C0"/>
                </a:solidFill>
              </a:rPr>
              <a:t>	</a:t>
            </a:r>
            <a:r>
              <a:rPr lang="en-US" dirty="0">
                <a:solidFill>
                  <a:srgbClr val="0070C0"/>
                </a:solidFill>
                <a:latin typeface="Courier New" panose="02070309020205020404" pitchFamily="49" charset="0"/>
                <a:cs typeface="Courier New" panose="02070309020205020404" pitchFamily="49" charset="0"/>
              </a:rPr>
              <a:t>p</a:t>
            </a:r>
            <a:r>
              <a:rPr lang="en-US" dirty="0">
                <a:latin typeface="Courier New" panose="02070309020205020404" pitchFamily="49" charset="0"/>
                <a:cs typeface="Courier New" panose="02070309020205020404" pitchFamily="49" charset="0"/>
              </a:rPr>
              <a:t> {</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a:t>
            </a:r>
            <a:r>
              <a:rPr lang="en-US" dirty="0">
                <a:solidFill>
                  <a:srgbClr val="0070C0"/>
                </a:solidFill>
                <a:latin typeface="Courier New" panose="02070309020205020404" pitchFamily="49" charset="0"/>
                <a:cs typeface="Courier New" panose="02070309020205020404" pitchFamily="49" charset="0"/>
              </a:rPr>
              <a:t>width</a:t>
            </a:r>
            <a:r>
              <a:rPr lang="en-US" dirty="0">
                <a:latin typeface="Courier New" panose="02070309020205020404" pitchFamily="49" charset="0"/>
                <a:cs typeface="Courier New" panose="02070309020205020404" pitchFamily="49" charset="0"/>
              </a:rPr>
              <a:t>: 350px;</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a:t>
            </a:r>
          </a:p>
          <a:p>
            <a:pPr marL="0" indent="0">
              <a:spcBef>
                <a:spcPts val="0"/>
              </a:spcBef>
              <a:spcAft>
                <a:spcPts val="1200"/>
              </a:spcAft>
              <a:buNone/>
            </a:pPr>
            <a:r>
              <a:rPr lang="en-US" dirty="0"/>
              <a:t>(In the HTML document)</a:t>
            </a:r>
          </a:p>
          <a:p>
            <a:pPr marL="0" indent="0">
              <a:spcBef>
                <a:spcPts val="0"/>
              </a:spcBef>
              <a:spcAft>
                <a:spcPts val="1200"/>
              </a:spcAft>
              <a:buNone/>
            </a:pPr>
            <a:r>
              <a:rPr lang="en-US" dirty="0">
                <a:solidFill>
                  <a:srgbClr val="0070C0"/>
                </a:solidFill>
              </a:rPr>
              <a:t>	</a:t>
            </a:r>
            <a:r>
              <a:rPr lang="en-US" dirty="0">
                <a:solidFill>
                  <a:srgbClr val="0070C0"/>
                </a:solidFill>
                <a:latin typeface="Courier New" panose="02070309020205020404" pitchFamily="49" charset="0"/>
                <a:cs typeface="Courier New" panose="02070309020205020404" pitchFamily="49" charset="0"/>
              </a:rPr>
              <a:t>&lt;p </a:t>
            </a:r>
            <a:r>
              <a:rPr lang="en-US" dirty="0">
                <a:solidFill>
                  <a:srgbClr val="FF0000"/>
                </a:solidFill>
                <a:latin typeface="Courier New" panose="02070309020205020404" pitchFamily="49" charset="0"/>
                <a:cs typeface="Courier New" panose="02070309020205020404" pitchFamily="49" charset="0"/>
              </a:rPr>
              <a:t>style</a:t>
            </a:r>
            <a:r>
              <a:rPr lang="en-US" dirty="0">
                <a:latin typeface="Courier New" panose="02070309020205020404" pitchFamily="49" charset="0"/>
                <a:cs typeface="Courier New" panose="02070309020205020404" pitchFamily="49" charset="0"/>
              </a:rPr>
              <a:t>=</a:t>
            </a:r>
            <a:r>
              <a:rPr lang="en-US" dirty="0">
                <a:solidFill>
                  <a:srgbClr val="7030A0"/>
                </a:solidFill>
                <a:latin typeface="Courier New" panose="02070309020205020404" pitchFamily="49" charset="0"/>
                <a:cs typeface="Courier New" panose="02070309020205020404" pitchFamily="49" charset="0"/>
              </a:rPr>
              <a:t>“width:500px”</a:t>
            </a:r>
            <a:r>
              <a:rPr lang="en-US" dirty="0">
                <a:solidFill>
                  <a:srgbClr val="0070C0"/>
                </a:solidFill>
                <a:latin typeface="Courier New" panose="02070309020205020404" pitchFamily="49" charset="0"/>
                <a:cs typeface="Courier New" panose="02070309020205020404" pitchFamily="49" charset="0"/>
              </a:rPr>
              <a:t>&gt;</a:t>
            </a:r>
            <a:r>
              <a:rPr lang="en-US" dirty="0">
                <a:latin typeface="Courier New" panose="02070309020205020404" pitchFamily="49" charset="0"/>
                <a:cs typeface="Courier New" panose="02070309020205020404" pitchFamily="49" charset="0"/>
              </a:rPr>
              <a:t>…</a:t>
            </a:r>
            <a:r>
              <a:rPr lang="en-US" dirty="0">
                <a:solidFill>
                  <a:srgbClr val="0070C0"/>
                </a:solidFill>
                <a:latin typeface="Courier New" panose="02070309020205020404" pitchFamily="49" charset="0"/>
                <a:cs typeface="Courier New" panose="02070309020205020404" pitchFamily="49" charset="0"/>
              </a:rPr>
              <a:t>&lt;/p&gt;</a:t>
            </a:r>
          </a:p>
          <a:p>
            <a:pPr marL="0" indent="0">
              <a:spcBef>
                <a:spcPts val="0"/>
              </a:spcBef>
              <a:spcAft>
                <a:spcPts val="1200"/>
              </a:spcAft>
              <a:buNone/>
            </a:pPr>
            <a:endParaRPr lang="en-US" sz="2400" b="1" dirty="0">
              <a:solidFill>
                <a:srgbClr val="7030A0"/>
              </a:solidFill>
              <a:latin typeface="Courier New" panose="02070309020205020404" pitchFamily="49" charset="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1B081D04-8CAB-49D0-B148-E1DBF5A66F24}"/>
              </a:ext>
            </a:extLst>
          </p:cNvPr>
          <p:cNvSpPr txBox="1"/>
          <p:nvPr/>
        </p:nvSpPr>
        <p:spPr>
          <a:xfrm>
            <a:off x="6138582" y="2850776"/>
            <a:ext cx="5728447" cy="1200329"/>
          </a:xfrm>
          <a:prstGeom prst="rect">
            <a:avLst/>
          </a:prstGeom>
          <a:noFill/>
        </p:spPr>
        <p:txBody>
          <a:bodyPr wrap="square" rtlCol="0">
            <a:spAutoFit/>
          </a:bodyPr>
          <a:lstStyle/>
          <a:p>
            <a:r>
              <a:rPr lang="en-US" sz="2400" dirty="0">
                <a:solidFill>
                  <a:srgbClr val="FF0000"/>
                </a:solidFill>
              </a:rPr>
              <a:t>In this situation, the paragraph would be rendered by the browser 500px wide, since the inline CSS is the more ‘recent’ rule</a:t>
            </a:r>
          </a:p>
        </p:txBody>
      </p:sp>
    </p:spTree>
    <p:extLst>
      <p:ext uri="{BB962C8B-B14F-4D97-AF65-F5344CB8AC3E}">
        <p14:creationId xmlns:p14="http://schemas.microsoft.com/office/powerpoint/2010/main" val="75184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982609"/>
          </a:xfrm>
        </p:spPr>
        <p:txBody>
          <a:bodyPr>
            <a:normAutofit/>
          </a:bodyPr>
          <a:lstStyle/>
          <a:p>
            <a:pPr marL="0" indent="0">
              <a:spcBef>
                <a:spcPts val="0"/>
              </a:spcBef>
              <a:spcAft>
                <a:spcPts val="1200"/>
              </a:spcAft>
              <a:buNone/>
            </a:pPr>
            <a:r>
              <a:rPr lang="en-US" dirty="0">
                <a:cs typeface="Courier New" panose="02070309020205020404" pitchFamily="49" charset="0"/>
              </a:rPr>
              <a:t>Classes are created in CSS to allow for the selective application of a rule or group of rules to HTML elements</a:t>
            </a:r>
          </a:p>
          <a:p>
            <a:pPr marL="0" indent="0">
              <a:spcBef>
                <a:spcPts val="0"/>
              </a:spcBef>
              <a:spcAft>
                <a:spcPts val="1200"/>
              </a:spcAft>
              <a:buNone/>
            </a:pPr>
            <a:r>
              <a:rPr lang="en-US" dirty="0">
                <a:cs typeface="Courier New" panose="02070309020205020404" pitchFamily="49" charset="0"/>
              </a:rPr>
              <a:t>Again, this is very important when using CSS frameworks, because they provide many default classes ‘out of the box’</a:t>
            </a:r>
          </a:p>
          <a:p>
            <a:pPr marL="0" indent="0">
              <a:spcBef>
                <a:spcPts val="0"/>
              </a:spcBef>
              <a:spcAft>
                <a:spcPts val="1200"/>
              </a:spcAft>
              <a:buNone/>
            </a:pPr>
            <a:r>
              <a:rPr lang="en-US" dirty="0">
                <a:cs typeface="Courier New" panose="02070309020205020404" pitchFamily="49" charset="0"/>
              </a:rPr>
              <a:t>An example of the utility of classes is hyperlinks -- the </a:t>
            </a:r>
          </a:p>
          <a:p>
            <a:pPr marL="0" indent="0" algn="ctr">
              <a:spcBef>
                <a:spcPts val="0"/>
              </a:spcBef>
              <a:spcAft>
                <a:spcPts val="1200"/>
              </a:spcAft>
              <a:buNone/>
            </a:pPr>
            <a:r>
              <a:rPr lang="en-US" dirty="0">
                <a:solidFill>
                  <a:srgbClr val="0070C0"/>
                </a:solidFill>
                <a:latin typeface="Courier New" panose="02070309020205020404" pitchFamily="49" charset="0"/>
                <a:cs typeface="Courier New" panose="02070309020205020404" pitchFamily="49" charset="0"/>
              </a:rPr>
              <a:t>&lt;a</a:t>
            </a:r>
            <a:r>
              <a:rPr lang="en-US" dirty="0">
                <a:latin typeface="Courier New" panose="02070309020205020404" pitchFamily="49" charset="0"/>
                <a:cs typeface="Courier New" panose="02070309020205020404" pitchFamily="49" charset="0"/>
              </a:rPr>
              <a:t> </a:t>
            </a:r>
            <a:r>
              <a:rPr lang="en-US" dirty="0" err="1">
                <a:solidFill>
                  <a:srgbClr val="FF0000"/>
                </a:solidFill>
                <a:latin typeface="Courier New" panose="02070309020205020404" pitchFamily="49" charset="0"/>
                <a:cs typeface="Courier New" panose="02070309020205020404" pitchFamily="49" charset="0"/>
              </a:rPr>
              <a:t>href</a:t>
            </a:r>
            <a:r>
              <a:rPr lang="en-US" dirty="0">
                <a:latin typeface="Courier New" panose="02070309020205020404" pitchFamily="49" charset="0"/>
                <a:cs typeface="Courier New" panose="02070309020205020404" pitchFamily="49" charset="0"/>
              </a:rPr>
              <a:t>=</a:t>
            </a:r>
            <a:r>
              <a:rPr lang="en-US" dirty="0">
                <a:solidFill>
                  <a:srgbClr val="7030A0"/>
                </a:solidFill>
                <a:latin typeface="Courier New" panose="02070309020205020404" pitchFamily="49" charset="0"/>
                <a:cs typeface="Courier New" panose="02070309020205020404" pitchFamily="49" charset="0"/>
              </a:rPr>
              <a:t>“#”</a:t>
            </a:r>
            <a:r>
              <a:rPr lang="en-US" dirty="0">
                <a:solidFill>
                  <a:srgbClr val="0070C0"/>
                </a:solidFill>
                <a:latin typeface="Courier New" panose="02070309020205020404" pitchFamily="49" charset="0"/>
                <a:cs typeface="Courier New" panose="02070309020205020404" pitchFamily="49" charset="0"/>
              </a:rPr>
              <a:t>&gt;</a:t>
            </a:r>
            <a:r>
              <a:rPr lang="en-US" dirty="0">
                <a:latin typeface="Courier New" panose="02070309020205020404" pitchFamily="49" charset="0"/>
                <a:cs typeface="Courier New" panose="02070309020205020404" pitchFamily="49" charset="0"/>
              </a:rPr>
              <a:t>Link</a:t>
            </a:r>
            <a:r>
              <a:rPr lang="en-US" dirty="0">
                <a:solidFill>
                  <a:srgbClr val="0070C0"/>
                </a:solidFill>
                <a:latin typeface="Courier New" panose="02070309020205020404" pitchFamily="49" charset="0"/>
                <a:cs typeface="Courier New" panose="02070309020205020404" pitchFamily="49" charset="0"/>
              </a:rPr>
              <a:t>&lt;/a&gt; </a:t>
            </a:r>
          </a:p>
          <a:p>
            <a:pPr marL="0" indent="0">
              <a:spcBef>
                <a:spcPts val="0"/>
              </a:spcBef>
              <a:spcAft>
                <a:spcPts val="1200"/>
              </a:spcAft>
              <a:buNone/>
            </a:pPr>
            <a:r>
              <a:rPr lang="en-US" dirty="0">
                <a:cs typeface="Courier New" panose="02070309020205020404" pitchFamily="49" charset="0"/>
              </a:rPr>
              <a:t>element</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Classes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87993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1" y="1690688"/>
            <a:ext cx="3327872" cy="3982609"/>
          </a:xfrm>
        </p:spPr>
        <p:txBody>
          <a:bodyPr>
            <a:normAutofit/>
          </a:bodyPr>
          <a:lstStyle/>
          <a:p>
            <a:pPr marL="0" indent="0">
              <a:spcBef>
                <a:spcPts val="0"/>
              </a:spcBef>
              <a:spcAft>
                <a:spcPts val="1200"/>
              </a:spcAft>
              <a:buNone/>
            </a:pPr>
            <a:r>
              <a:rPr lang="en-US" dirty="0">
                <a:cs typeface="Courier New" panose="02070309020205020404" pitchFamily="49" charset="0"/>
              </a:rPr>
              <a:t>You want hyperlinks to appear differently depending on where they appear in the HTML document when it is rendered</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Classes</a:t>
            </a:r>
          </a:p>
        </p:txBody>
      </p:sp>
      <p:pic>
        <p:nvPicPr>
          <p:cNvPr id="9" name="Picture 8">
            <a:extLst>
              <a:ext uri="{FF2B5EF4-FFF2-40B4-BE49-F238E27FC236}">
                <a16:creationId xmlns:a16="http://schemas.microsoft.com/office/drawing/2014/main" id="{FEB278D2-F173-4BEE-91F5-865E5491EEC5}"/>
              </a:ext>
            </a:extLst>
          </p:cNvPr>
          <p:cNvPicPr>
            <a:picLocks noChangeAspect="1"/>
          </p:cNvPicPr>
          <p:nvPr/>
        </p:nvPicPr>
        <p:blipFill rotWithShape="1">
          <a:blip r:embed="rId3"/>
          <a:srcRect l="261" t="990" b="-1"/>
          <a:stretch/>
        </p:blipFill>
        <p:spPr>
          <a:xfrm>
            <a:off x="3350419" y="1443038"/>
            <a:ext cx="8607102" cy="3913760"/>
          </a:xfrm>
          <a:prstGeom prst="rect">
            <a:avLst/>
          </a:prstGeom>
          <a:ln>
            <a:solidFill>
              <a:srgbClr val="0070C0"/>
            </a:solidFill>
          </a:ln>
        </p:spPr>
      </p:pic>
      <p:sp>
        <p:nvSpPr>
          <p:cNvPr id="10" name="Content Placeholder 5">
            <a:extLst>
              <a:ext uri="{FF2B5EF4-FFF2-40B4-BE49-F238E27FC236}">
                <a16:creationId xmlns:a16="http://schemas.microsoft.com/office/drawing/2014/main" id="{B6C5EE4C-0965-4E71-A8CF-529BD160F638}"/>
              </a:ext>
            </a:extLst>
          </p:cNvPr>
          <p:cNvSpPr txBox="1">
            <a:spLocks/>
          </p:cNvSpPr>
          <p:nvPr/>
        </p:nvSpPr>
        <p:spPr>
          <a:xfrm>
            <a:off x="6893669" y="607675"/>
            <a:ext cx="3327872" cy="4797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dirty="0">
                <a:solidFill>
                  <a:srgbClr val="FF0000"/>
                </a:solidFill>
                <a:cs typeface="Courier New" panose="02070309020205020404" pitchFamily="49" charset="0"/>
              </a:rPr>
              <a:t>These are hyperlinks</a:t>
            </a:r>
            <a:endParaRPr lang="en-US" dirty="0">
              <a:cs typeface="Courier New" panose="02070309020205020404" pitchFamily="49" charset="0"/>
            </a:endParaRPr>
          </a:p>
        </p:txBody>
      </p:sp>
      <p:cxnSp>
        <p:nvCxnSpPr>
          <p:cNvPr id="12" name="Straight Arrow Connector 11">
            <a:extLst>
              <a:ext uri="{FF2B5EF4-FFF2-40B4-BE49-F238E27FC236}">
                <a16:creationId xmlns:a16="http://schemas.microsoft.com/office/drawing/2014/main" id="{031BA31E-03A9-46B9-BF7E-0A27EF716CAE}"/>
              </a:ext>
            </a:extLst>
          </p:cNvPr>
          <p:cNvCxnSpPr>
            <a:stCxn id="10" idx="2"/>
          </p:cNvCxnSpPr>
          <p:nvPr/>
        </p:nvCxnSpPr>
        <p:spPr>
          <a:xfrm flipH="1">
            <a:off x="3978613" y="1087424"/>
            <a:ext cx="4578992" cy="5273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E98A551-4CC0-4656-8983-B5C99C3A7DAB}"/>
              </a:ext>
            </a:extLst>
          </p:cNvPr>
          <p:cNvCxnSpPr>
            <a:cxnSpLocks/>
            <a:stCxn id="10" idx="2"/>
          </p:cNvCxnSpPr>
          <p:nvPr/>
        </p:nvCxnSpPr>
        <p:spPr>
          <a:xfrm>
            <a:off x="8557605" y="1087424"/>
            <a:ext cx="933877" cy="5273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75ECBEF-1F3A-47CA-9AD9-724F8516D899}"/>
              </a:ext>
            </a:extLst>
          </p:cNvPr>
          <p:cNvCxnSpPr>
            <a:cxnSpLocks/>
            <a:stCxn id="10" idx="2"/>
          </p:cNvCxnSpPr>
          <p:nvPr/>
        </p:nvCxnSpPr>
        <p:spPr>
          <a:xfrm>
            <a:off x="8557605" y="1087424"/>
            <a:ext cx="1860718" cy="5273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1671256-3FC3-4440-B284-FA18ABE8B35C}"/>
              </a:ext>
            </a:extLst>
          </p:cNvPr>
          <p:cNvCxnSpPr>
            <a:cxnSpLocks/>
            <a:stCxn id="10" idx="2"/>
          </p:cNvCxnSpPr>
          <p:nvPr/>
        </p:nvCxnSpPr>
        <p:spPr>
          <a:xfrm>
            <a:off x="8557605" y="1087424"/>
            <a:ext cx="2860297" cy="5273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Content Placeholder 5">
            <a:extLst>
              <a:ext uri="{FF2B5EF4-FFF2-40B4-BE49-F238E27FC236}">
                <a16:creationId xmlns:a16="http://schemas.microsoft.com/office/drawing/2014/main" id="{5CDEC263-6280-4371-93A4-62A1B150E1CD}"/>
              </a:ext>
            </a:extLst>
          </p:cNvPr>
          <p:cNvSpPr txBox="1">
            <a:spLocks/>
          </p:cNvSpPr>
          <p:nvPr/>
        </p:nvSpPr>
        <p:spPr>
          <a:xfrm>
            <a:off x="6893669" y="3081942"/>
            <a:ext cx="3327872" cy="4797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dirty="0">
                <a:solidFill>
                  <a:srgbClr val="FF0000"/>
                </a:solidFill>
                <a:cs typeface="Courier New" panose="02070309020205020404" pitchFamily="49" charset="0"/>
              </a:rPr>
              <a:t>But so are these</a:t>
            </a:r>
            <a:endParaRPr lang="en-US" dirty="0">
              <a:cs typeface="Courier New" panose="02070309020205020404" pitchFamily="49" charset="0"/>
            </a:endParaRPr>
          </a:p>
        </p:txBody>
      </p:sp>
      <p:cxnSp>
        <p:nvCxnSpPr>
          <p:cNvPr id="24" name="Straight Arrow Connector 23">
            <a:extLst>
              <a:ext uri="{FF2B5EF4-FFF2-40B4-BE49-F238E27FC236}">
                <a16:creationId xmlns:a16="http://schemas.microsoft.com/office/drawing/2014/main" id="{435C67FB-1EF6-4BC8-808A-39B3F9CDEBB6}"/>
              </a:ext>
            </a:extLst>
          </p:cNvPr>
          <p:cNvCxnSpPr>
            <a:cxnSpLocks/>
            <a:stCxn id="23" idx="2"/>
          </p:cNvCxnSpPr>
          <p:nvPr/>
        </p:nvCxnSpPr>
        <p:spPr>
          <a:xfrm flipH="1">
            <a:off x="5632918" y="3561691"/>
            <a:ext cx="2924687" cy="7963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F578B2B-FEB1-4D41-A3CA-9A1556EA88B8}"/>
              </a:ext>
            </a:extLst>
          </p:cNvPr>
          <p:cNvCxnSpPr>
            <a:cxnSpLocks/>
          </p:cNvCxnSpPr>
          <p:nvPr/>
        </p:nvCxnSpPr>
        <p:spPr>
          <a:xfrm>
            <a:off x="8554087" y="3561691"/>
            <a:ext cx="1766960" cy="123070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789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up)">
                                      <p:cBhvr>
                                        <p:cTn id="11" dur="500"/>
                                        <p:tgtEl>
                                          <p:spTgt spid="12"/>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up)">
                                      <p:cBhvr>
                                        <p:cTn id="15" dur="500"/>
                                        <p:tgtEl>
                                          <p:spTgt spid="13"/>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up)">
                                      <p:cBhvr>
                                        <p:cTn id="19" dur="500"/>
                                        <p:tgtEl>
                                          <p:spTgt spid="17"/>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up)">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500"/>
                                        <p:tgtEl>
                                          <p:spTgt spid="23"/>
                                        </p:tgtEl>
                                      </p:cBhvr>
                                    </p:animEffect>
                                  </p:childTnLst>
                                </p:cTn>
                              </p:par>
                            </p:childTnLst>
                          </p:cTn>
                        </p:par>
                        <p:par>
                          <p:cTn id="29" fill="hold">
                            <p:stCondLst>
                              <p:cond delay="500"/>
                            </p:stCondLst>
                            <p:childTnLst>
                              <p:par>
                                <p:cTn id="30" presetID="22" presetClass="entr" presetSubtype="1" fill="hold" nodeType="after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wipe(up)">
                                      <p:cBhvr>
                                        <p:cTn id="32" dur="500"/>
                                        <p:tgtEl>
                                          <p:spTgt spid="24"/>
                                        </p:tgtEl>
                                      </p:cBhvr>
                                    </p:animEffect>
                                  </p:childTnLst>
                                </p:cTn>
                              </p:par>
                            </p:childTnLst>
                          </p:cTn>
                        </p:par>
                        <p:par>
                          <p:cTn id="33" fill="hold">
                            <p:stCondLst>
                              <p:cond delay="1000"/>
                            </p:stCondLst>
                            <p:childTnLst>
                              <p:par>
                                <p:cTn id="34" presetID="22" presetClass="entr" presetSubtype="1" fill="hold" nodeType="after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wipe(up)">
                                      <p:cBhvr>
                                        <p:cTn id="3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982609"/>
          </a:xfrm>
        </p:spPr>
        <p:txBody>
          <a:bodyPr>
            <a:normAutofit/>
          </a:bodyPr>
          <a:lstStyle/>
          <a:p>
            <a:pPr marL="0" indent="0">
              <a:spcBef>
                <a:spcPts val="0"/>
              </a:spcBef>
              <a:spcAft>
                <a:spcPts val="1200"/>
              </a:spcAft>
              <a:buNone/>
            </a:pPr>
            <a:r>
              <a:rPr lang="en-US" dirty="0">
                <a:cs typeface="Courier New" panose="02070309020205020404" pitchFamily="49" charset="0"/>
              </a:rPr>
              <a:t>We can apply multiple classes to a given element:</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r>
              <a:rPr lang="en-US" dirty="0">
                <a:cs typeface="Courier New" panose="02070309020205020404" pitchFamily="49" charset="0"/>
              </a:rPr>
              <a:t>by separating each class name with a space</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Classes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pic>
        <p:nvPicPr>
          <p:cNvPr id="9" name="Picture 8">
            <a:extLst>
              <a:ext uri="{FF2B5EF4-FFF2-40B4-BE49-F238E27FC236}">
                <a16:creationId xmlns:a16="http://schemas.microsoft.com/office/drawing/2014/main" id="{0564621A-6CA1-4202-897E-F3C5FD85E014}"/>
              </a:ext>
            </a:extLst>
          </p:cNvPr>
          <p:cNvPicPr>
            <a:picLocks noChangeAspect="1"/>
          </p:cNvPicPr>
          <p:nvPr/>
        </p:nvPicPr>
        <p:blipFill>
          <a:blip r:embed="rId3"/>
          <a:stretch>
            <a:fillRect/>
          </a:stretch>
        </p:blipFill>
        <p:spPr>
          <a:xfrm>
            <a:off x="1676881" y="2432509"/>
            <a:ext cx="8923401" cy="428635"/>
          </a:xfrm>
          <a:prstGeom prst="rect">
            <a:avLst/>
          </a:prstGeom>
        </p:spPr>
      </p:pic>
    </p:spTree>
    <p:extLst>
      <p:ext uri="{BB962C8B-B14F-4D97-AF65-F5344CB8AC3E}">
        <p14:creationId xmlns:p14="http://schemas.microsoft.com/office/powerpoint/2010/main" val="1543486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982609"/>
          </a:xfrm>
        </p:spPr>
        <p:txBody>
          <a:bodyPr>
            <a:normAutofit/>
          </a:bodyPr>
          <a:lstStyle/>
          <a:p>
            <a:pPr marL="0" indent="0">
              <a:spcBef>
                <a:spcPts val="0"/>
              </a:spcBef>
              <a:spcAft>
                <a:spcPts val="1200"/>
              </a:spcAft>
              <a:buNone/>
            </a:pPr>
            <a:r>
              <a:rPr lang="en-US" dirty="0">
                <a:cs typeface="Courier New" panose="02070309020205020404" pitchFamily="49" charset="0"/>
              </a:rPr>
              <a:t>A pseudo-class is used to define a special state of an element</a:t>
            </a:r>
          </a:p>
          <a:p>
            <a:pPr marL="0" indent="0">
              <a:spcBef>
                <a:spcPts val="0"/>
              </a:spcBef>
              <a:spcAft>
                <a:spcPts val="1200"/>
              </a:spcAft>
              <a:buNone/>
            </a:pPr>
            <a:r>
              <a:rPr lang="en-US" dirty="0">
                <a:cs typeface="Courier New" panose="02070309020205020404" pitchFamily="49" charset="0"/>
              </a:rPr>
              <a:t>For example, it can be used to</a:t>
            </a:r>
          </a:p>
          <a:p>
            <a:pPr marL="1828800" indent="0">
              <a:spcBef>
                <a:spcPts val="0"/>
              </a:spcBef>
              <a:spcAft>
                <a:spcPts val="1200"/>
              </a:spcAft>
              <a:buNone/>
            </a:pPr>
            <a:r>
              <a:rPr lang="en-US" dirty="0">
                <a:cs typeface="Courier New" panose="02070309020205020404" pitchFamily="49" charset="0"/>
              </a:rPr>
              <a:t>Style an element when a user mouses over it</a:t>
            </a:r>
            <a:br>
              <a:rPr lang="en-US" dirty="0">
                <a:cs typeface="Courier New" panose="02070309020205020404" pitchFamily="49" charset="0"/>
              </a:rPr>
            </a:br>
            <a:r>
              <a:rPr lang="en-US" dirty="0">
                <a:cs typeface="Courier New" panose="02070309020205020404" pitchFamily="49" charset="0"/>
              </a:rPr>
              <a:t>Style visited and unvisited links differently</a:t>
            </a:r>
            <a:br>
              <a:rPr lang="en-US" dirty="0">
                <a:cs typeface="Courier New" panose="02070309020205020404" pitchFamily="49" charset="0"/>
              </a:rPr>
            </a:br>
            <a:r>
              <a:rPr lang="en-US" dirty="0">
                <a:cs typeface="Courier New" panose="02070309020205020404" pitchFamily="49" charset="0"/>
              </a:rPr>
              <a:t>Style an element when it gets focus</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pseudo-Classes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07332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982609"/>
          </a:xfrm>
        </p:spPr>
        <p:txBody>
          <a:bodyPr>
            <a:normAutofit/>
          </a:bodyPr>
          <a:lstStyle/>
          <a:p>
            <a:pPr marL="0" indent="0">
              <a:spcBef>
                <a:spcPts val="0"/>
              </a:spcBef>
              <a:spcAft>
                <a:spcPts val="1200"/>
              </a:spcAft>
              <a:buNone/>
            </a:pPr>
            <a:r>
              <a:rPr lang="en-US" dirty="0">
                <a:cs typeface="Courier New" panose="02070309020205020404" pitchFamily="49" charset="0"/>
              </a:rPr>
              <a:t>Pseudo-classes are defined using a colon (‘:’):</a:t>
            </a:r>
          </a:p>
          <a:p>
            <a:pPr marL="1828800" indent="0">
              <a:spcBef>
                <a:spcPts val="0"/>
              </a:spcBef>
              <a:spcAft>
                <a:spcPts val="1200"/>
              </a:spcAft>
              <a:buNone/>
            </a:pPr>
            <a:r>
              <a:rPr lang="en-US" dirty="0">
                <a:cs typeface="Courier New" panose="02070309020205020404" pitchFamily="49" charset="0"/>
              </a:rPr>
              <a:t>:link</a:t>
            </a:r>
            <a:br>
              <a:rPr lang="en-US" dirty="0">
                <a:cs typeface="Courier New" panose="02070309020205020404" pitchFamily="49" charset="0"/>
              </a:rPr>
            </a:br>
            <a:r>
              <a:rPr lang="en-US" dirty="0">
                <a:cs typeface="Courier New" panose="02070309020205020404" pitchFamily="49" charset="0"/>
              </a:rPr>
              <a:t>:visited</a:t>
            </a:r>
            <a:br>
              <a:rPr lang="en-US" dirty="0">
                <a:cs typeface="Courier New" panose="02070309020205020404" pitchFamily="49" charset="0"/>
              </a:rPr>
            </a:br>
            <a:r>
              <a:rPr lang="en-US" dirty="0">
                <a:cs typeface="Courier New" panose="02070309020205020404" pitchFamily="49" charset="0"/>
              </a:rPr>
              <a:t>:hover</a:t>
            </a:r>
            <a:br>
              <a:rPr lang="en-US" dirty="0">
                <a:cs typeface="Courier New" panose="02070309020205020404" pitchFamily="49" charset="0"/>
              </a:rPr>
            </a:br>
            <a:r>
              <a:rPr lang="en-US">
                <a:cs typeface="Courier New" panose="02070309020205020404" pitchFamily="49" charset="0"/>
              </a:rPr>
              <a:t>:active</a:t>
            </a: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r>
              <a:rPr lang="en-US" dirty="0">
                <a:cs typeface="Courier New" panose="02070309020205020404" pitchFamily="49" charset="0"/>
              </a:rPr>
              <a:t>There are a lot of other pseudo-classes, but these are the ones we use the most</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pseudo-Classes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pic>
        <p:nvPicPr>
          <p:cNvPr id="9" name="Picture 8">
            <a:extLst>
              <a:ext uri="{FF2B5EF4-FFF2-40B4-BE49-F238E27FC236}">
                <a16:creationId xmlns:a16="http://schemas.microsoft.com/office/drawing/2014/main" id="{32C7A3C1-60DB-4283-970E-40AA6D1C6ADD}"/>
              </a:ext>
            </a:extLst>
          </p:cNvPr>
          <p:cNvPicPr>
            <a:picLocks noChangeAspect="1"/>
          </p:cNvPicPr>
          <p:nvPr/>
        </p:nvPicPr>
        <p:blipFill>
          <a:blip r:embed="rId3"/>
          <a:stretch>
            <a:fillRect/>
          </a:stretch>
        </p:blipFill>
        <p:spPr>
          <a:xfrm>
            <a:off x="5565963" y="2332981"/>
            <a:ext cx="5513469" cy="1616449"/>
          </a:xfrm>
          <a:prstGeom prst="rect">
            <a:avLst/>
          </a:prstGeom>
          <a:ln>
            <a:solidFill>
              <a:srgbClr val="0070C0"/>
            </a:solidFill>
          </a:ln>
        </p:spPr>
      </p:pic>
    </p:spTree>
    <p:extLst>
      <p:ext uri="{BB962C8B-B14F-4D97-AF65-F5344CB8AC3E}">
        <p14:creationId xmlns:p14="http://schemas.microsoft.com/office/powerpoint/2010/main" val="318803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A Little About Me</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0048336" cy="4351338"/>
          </a:xfrm>
        </p:spPr>
        <p:txBody>
          <a:bodyPr/>
          <a:lstStyle/>
          <a:p>
            <a:pPr marL="0" indent="0">
              <a:spcBef>
                <a:spcPts val="0"/>
              </a:spcBef>
              <a:spcAft>
                <a:spcPts val="1200"/>
              </a:spcAft>
              <a:buNone/>
            </a:pPr>
            <a:r>
              <a:rPr lang="en-US" dirty="0"/>
              <a:t>Degrees:</a:t>
            </a:r>
          </a:p>
          <a:p>
            <a:pPr marL="457200" indent="0">
              <a:spcBef>
                <a:spcPts val="0"/>
              </a:spcBef>
              <a:spcAft>
                <a:spcPts val="1200"/>
              </a:spcAft>
              <a:buNone/>
            </a:pPr>
            <a:r>
              <a:rPr lang="en-US" dirty="0"/>
              <a:t>AAS Police Science, 1992</a:t>
            </a:r>
            <a:br>
              <a:rPr lang="en-US" dirty="0"/>
            </a:br>
            <a:r>
              <a:rPr lang="en-US" dirty="0"/>
              <a:t>BS Criminal Justice/Criminology, 1995</a:t>
            </a:r>
            <a:br>
              <a:rPr lang="en-US" dirty="0"/>
            </a:br>
            <a:r>
              <a:rPr lang="en-US" dirty="0"/>
              <a:t>BS Computer Science, 1997</a:t>
            </a:r>
            <a:br>
              <a:rPr lang="en-US" dirty="0"/>
            </a:br>
            <a:r>
              <a:rPr lang="en-US" dirty="0"/>
              <a:t>MAT Education, 2010</a:t>
            </a:r>
            <a:br>
              <a:rPr lang="en-US" dirty="0"/>
            </a:br>
            <a:r>
              <a:rPr lang="en-US" dirty="0"/>
              <a:t>MS Computing (IT), 2013</a:t>
            </a:r>
            <a:br>
              <a:rPr lang="en-US" dirty="0"/>
            </a:br>
            <a:endParaRPr lang="en-US" dirty="0"/>
          </a:p>
        </p:txBody>
      </p:sp>
    </p:spTree>
    <p:extLst>
      <p:ext uri="{BB962C8B-B14F-4D97-AF65-F5344CB8AC3E}">
        <p14:creationId xmlns:p14="http://schemas.microsoft.com/office/powerpoint/2010/main" val="106844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982609"/>
          </a:xfrm>
        </p:spPr>
        <p:txBody>
          <a:bodyPr>
            <a:normAutofit/>
          </a:bodyPr>
          <a:lstStyle/>
          <a:p>
            <a:pPr marL="0" indent="0">
              <a:spcBef>
                <a:spcPts val="0"/>
              </a:spcBef>
              <a:spcAft>
                <a:spcPts val="1200"/>
              </a:spcAft>
              <a:buNone/>
            </a:pPr>
            <a:r>
              <a:rPr lang="en-US" dirty="0">
                <a:cs typeface="Courier New" panose="02070309020205020404" pitchFamily="49" charset="0"/>
              </a:rPr>
              <a:t>There are a variety of ways to define colors in CSS</a:t>
            </a:r>
          </a:p>
          <a:p>
            <a:pPr marL="0" indent="0">
              <a:spcBef>
                <a:spcPts val="0"/>
              </a:spcBef>
              <a:spcAft>
                <a:spcPts val="1200"/>
              </a:spcAft>
              <a:buNone/>
            </a:pPr>
            <a:r>
              <a:rPr lang="en-US" dirty="0">
                <a:cs typeface="Courier New" panose="02070309020205020404" pitchFamily="49" charset="0"/>
              </a:rPr>
              <a:t>Probably the most often-used is hexadecimal</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r>
              <a:rPr lang="en-US" dirty="0">
                <a:cs typeface="Courier New" panose="02070309020205020404" pitchFamily="49" charset="0"/>
              </a:rPr>
              <a:t>There is also rgb and rgba notation</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Colors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pic>
        <p:nvPicPr>
          <p:cNvPr id="10" name="Picture 9">
            <a:extLst>
              <a:ext uri="{FF2B5EF4-FFF2-40B4-BE49-F238E27FC236}">
                <a16:creationId xmlns:a16="http://schemas.microsoft.com/office/drawing/2014/main" id="{19DE5D6B-376C-427C-B9F3-C9935D814790}"/>
              </a:ext>
            </a:extLst>
          </p:cNvPr>
          <p:cNvPicPr>
            <a:picLocks noChangeAspect="1"/>
          </p:cNvPicPr>
          <p:nvPr/>
        </p:nvPicPr>
        <p:blipFill>
          <a:blip r:embed="rId3"/>
          <a:stretch>
            <a:fillRect/>
          </a:stretch>
        </p:blipFill>
        <p:spPr>
          <a:xfrm>
            <a:off x="8385261" y="2129310"/>
            <a:ext cx="3400527" cy="1053837"/>
          </a:xfrm>
          <a:prstGeom prst="rect">
            <a:avLst/>
          </a:prstGeom>
          <a:ln>
            <a:solidFill>
              <a:srgbClr val="0070C0"/>
            </a:solidFill>
          </a:ln>
        </p:spPr>
      </p:pic>
      <p:pic>
        <p:nvPicPr>
          <p:cNvPr id="11" name="Picture 10">
            <a:extLst>
              <a:ext uri="{FF2B5EF4-FFF2-40B4-BE49-F238E27FC236}">
                <a16:creationId xmlns:a16="http://schemas.microsoft.com/office/drawing/2014/main" id="{D36AB411-FB9A-4DC2-BA4E-1728E2BB20D3}"/>
              </a:ext>
            </a:extLst>
          </p:cNvPr>
          <p:cNvPicPr>
            <a:picLocks noChangeAspect="1"/>
          </p:cNvPicPr>
          <p:nvPr/>
        </p:nvPicPr>
        <p:blipFill>
          <a:blip r:embed="rId4"/>
          <a:stretch>
            <a:fillRect/>
          </a:stretch>
        </p:blipFill>
        <p:spPr>
          <a:xfrm>
            <a:off x="7112661" y="3359998"/>
            <a:ext cx="4673127" cy="1000648"/>
          </a:xfrm>
          <a:prstGeom prst="rect">
            <a:avLst/>
          </a:prstGeom>
          <a:ln>
            <a:solidFill>
              <a:srgbClr val="0070C0"/>
            </a:solidFill>
          </a:ln>
        </p:spPr>
      </p:pic>
      <p:pic>
        <p:nvPicPr>
          <p:cNvPr id="12" name="Picture 11">
            <a:extLst>
              <a:ext uri="{FF2B5EF4-FFF2-40B4-BE49-F238E27FC236}">
                <a16:creationId xmlns:a16="http://schemas.microsoft.com/office/drawing/2014/main" id="{9A946E62-9FCF-43E7-AC48-220EDE6DEAD2}"/>
              </a:ext>
            </a:extLst>
          </p:cNvPr>
          <p:cNvPicPr>
            <a:picLocks noChangeAspect="1"/>
          </p:cNvPicPr>
          <p:nvPr/>
        </p:nvPicPr>
        <p:blipFill>
          <a:blip r:embed="rId5"/>
          <a:stretch>
            <a:fillRect/>
          </a:stretch>
        </p:blipFill>
        <p:spPr>
          <a:xfrm>
            <a:off x="6341131" y="4537498"/>
            <a:ext cx="5444657" cy="1019559"/>
          </a:xfrm>
          <a:prstGeom prst="rect">
            <a:avLst/>
          </a:prstGeom>
          <a:ln>
            <a:solidFill>
              <a:srgbClr val="0070C0"/>
            </a:solidFill>
          </a:ln>
        </p:spPr>
      </p:pic>
    </p:spTree>
    <p:extLst>
      <p:ext uri="{BB962C8B-B14F-4D97-AF65-F5344CB8AC3E}">
        <p14:creationId xmlns:p14="http://schemas.microsoft.com/office/powerpoint/2010/main" val="1958960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3982609"/>
          </a:xfrm>
        </p:spPr>
        <p:txBody>
          <a:bodyPr>
            <a:normAutofit/>
          </a:bodyPr>
          <a:lstStyle/>
          <a:p>
            <a:pPr marL="0" indent="0">
              <a:spcBef>
                <a:spcPts val="0"/>
              </a:spcBef>
              <a:spcAft>
                <a:spcPts val="1200"/>
              </a:spcAft>
              <a:buNone/>
            </a:pPr>
            <a:r>
              <a:rPr lang="en-US" dirty="0">
                <a:cs typeface="Courier New" panose="02070309020205020404" pitchFamily="49" charset="0"/>
              </a:rPr>
              <a:t>There are a variety of ways to define colors in CSS</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r>
              <a:rPr lang="en-US" dirty="0">
                <a:cs typeface="Courier New" panose="02070309020205020404" pitchFamily="49" charset="0"/>
              </a:rPr>
              <a:t>We can also use color names </a:t>
            </a: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endParaRPr lang="en-US" dirty="0">
              <a:cs typeface="Courier New" panose="02070309020205020404" pitchFamily="49" charset="0"/>
            </a:endParaRPr>
          </a:p>
          <a:p>
            <a:pPr marL="0" indent="0">
              <a:spcBef>
                <a:spcPts val="0"/>
              </a:spcBef>
              <a:spcAft>
                <a:spcPts val="1200"/>
              </a:spcAft>
              <a:buNone/>
            </a:pPr>
            <a:r>
              <a:rPr lang="en-US" dirty="0">
                <a:cs typeface="Courier New" panose="02070309020205020404" pitchFamily="49" charset="0"/>
              </a:rPr>
              <a:t>(Also HSL (CSS 3) and HWB (CSS 4), but they haven’t been fully accepted, yet)</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Colors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pic>
        <p:nvPicPr>
          <p:cNvPr id="9" name="Picture 8">
            <a:extLst>
              <a:ext uri="{FF2B5EF4-FFF2-40B4-BE49-F238E27FC236}">
                <a16:creationId xmlns:a16="http://schemas.microsoft.com/office/drawing/2014/main" id="{03237C5F-6286-44CF-9FCA-D3318AC92655}"/>
              </a:ext>
            </a:extLst>
          </p:cNvPr>
          <p:cNvPicPr>
            <a:picLocks noChangeAspect="1"/>
          </p:cNvPicPr>
          <p:nvPr/>
        </p:nvPicPr>
        <p:blipFill>
          <a:blip r:embed="rId3"/>
          <a:stretch>
            <a:fillRect/>
          </a:stretch>
        </p:blipFill>
        <p:spPr>
          <a:xfrm>
            <a:off x="6333213" y="2715905"/>
            <a:ext cx="3245359" cy="1077881"/>
          </a:xfrm>
          <a:prstGeom prst="rect">
            <a:avLst/>
          </a:prstGeom>
          <a:ln>
            <a:solidFill>
              <a:srgbClr val="0070C0"/>
            </a:solidFill>
          </a:ln>
        </p:spPr>
      </p:pic>
    </p:spTree>
    <p:extLst>
      <p:ext uri="{BB962C8B-B14F-4D97-AF65-F5344CB8AC3E}">
        <p14:creationId xmlns:p14="http://schemas.microsoft.com/office/powerpoint/2010/main" val="3569812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0600765" cy="4309406"/>
          </a:xfrm>
        </p:spPr>
        <p:txBody>
          <a:bodyPr>
            <a:normAutofit lnSpcReduction="10000"/>
          </a:bodyPr>
          <a:lstStyle/>
          <a:p>
            <a:pPr marL="0" indent="0">
              <a:spcBef>
                <a:spcPts val="0"/>
              </a:spcBef>
              <a:spcAft>
                <a:spcPts val="1200"/>
              </a:spcAft>
              <a:buNone/>
            </a:pPr>
            <a:r>
              <a:rPr lang="en-US" dirty="0">
                <a:cs typeface="Courier New" panose="02070309020205020404" pitchFamily="49" charset="0"/>
              </a:rPr>
              <a:t>We can modify than way text displays in a variety of ways</a:t>
            </a:r>
          </a:p>
          <a:p>
            <a:pPr marL="0" indent="0">
              <a:spcBef>
                <a:spcPts val="0"/>
              </a:spcBef>
              <a:spcAft>
                <a:spcPts val="1200"/>
              </a:spcAft>
              <a:buNone/>
            </a:pPr>
            <a:r>
              <a:rPr lang="en-US" dirty="0">
                <a:cs typeface="Courier New" panose="02070309020205020404" pitchFamily="49" charset="0"/>
              </a:rPr>
              <a:t>color				</a:t>
            </a:r>
            <a:r>
              <a:rPr lang="en-US" sz="2600" dirty="0">
                <a:solidFill>
                  <a:srgbClr val="0070C0"/>
                </a:solidFill>
                <a:latin typeface="Courier New" panose="02070309020205020404" pitchFamily="49" charset="0"/>
                <a:cs typeface="Courier New" panose="02070309020205020404" pitchFamily="49" charset="0"/>
              </a:rPr>
              <a:t>color</a:t>
            </a:r>
            <a:r>
              <a:rPr lang="en-US" sz="2600" dirty="0">
                <a:latin typeface="Courier New" panose="02070309020205020404" pitchFamily="49" charset="0"/>
                <a:cs typeface="Courier New" panose="02070309020205020404" pitchFamily="49" charset="0"/>
              </a:rPr>
              <a:t>: red;</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alignment			</a:t>
            </a:r>
            <a:r>
              <a:rPr lang="en-US" sz="2600" dirty="0">
                <a:solidFill>
                  <a:srgbClr val="0070C0"/>
                </a:solidFill>
                <a:latin typeface="Courier New" panose="02070309020205020404" pitchFamily="49" charset="0"/>
                <a:cs typeface="Courier New" panose="02070309020205020404" pitchFamily="49" charset="0"/>
              </a:rPr>
              <a:t>text-align</a:t>
            </a:r>
            <a:r>
              <a:rPr lang="en-US" sz="2600" dirty="0">
                <a:latin typeface="Courier New" panose="02070309020205020404" pitchFamily="49" charset="0"/>
                <a:cs typeface="Courier New" panose="02070309020205020404" pitchFamily="49" charset="0"/>
              </a:rPr>
              <a:t>: justify;</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decoration			</a:t>
            </a:r>
            <a:r>
              <a:rPr lang="en-US" sz="2600" dirty="0">
                <a:solidFill>
                  <a:srgbClr val="0070C0"/>
                </a:solidFill>
                <a:latin typeface="Courier New" panose="02070309020205020404" pitchFamily="49" charset="0"/>
                <a:cs typeface="Courier New" panose="02070309020205020404" pitchFamily="49" charset="0"/>
              </a:rPr>
              <a:t>text-decoration</a:t>
            </a:r>
            <a:r>
              <a:rPr lang="en-US" sz="2600" dirty="0">
                <a:latin typeface="Courier New" panose="02070309020205020404" pitchFamily="49" charset="0"/>
                <a:cs typeface="Courier New" panose="02070309020205020404" pitchFamily="49" charset="0"/>
              </a:rPr>
              <a:t>: line-through;</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transformation		</a:t>
            </a:r>
            <a:r>
              <a:rPr lang="en-US" sz="2600" dirty="0">
                <a:solidFill>
                  <a:srgbClr val="0070C0"/>
                </a:solidFill>
                <a:latin typeface="Courier New" panose="02070309020205020404" pitchFamily="49" charset="0"/>
                <a:cs typeface="Courier New" panose="02070309020205020404" pitchFamily="49" charset="0"/>
              </a:rPr>
              <a:t>text-transform</a:t>
            </a:r>
            <a:r>
              <a:rPr lang="en-US" sz="2600" dirty="0">
                <a:latin typeface="Courier New" panose="02070309020205020404" pitchFamily="49" charset="0"/>
                <a:cs typeface="Courier New" panose="02070309020205020404" pitchFamily="49" charset="0"/>
              </a:rPr>
              <a:t>: uppercase;</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indentation			</a:t>
            </a:r>
            <a:r>
              <a:rPr lang="en-US" sz="2600" dirty="0">
                <a:solidFill>
                  <a:srgbClr val="0070C0"/>
                </a:solidFill>
                <a:latin typeface="Courier New" panose="02070309020205020404" pitchFamily="49" charset="0"/>
                <a:cs typeface="Courier New" panose="02070309020205020404" pitchFamily="49" charset="0"/>
              </a:rPr>
              <a:t>text-indent</a:t>
            </a:r>
            <a:r>
              <a:rPr lang="en-US" sz="2600" dirty="0">
                <a:latin typeface="Courier New" panose="02070309020205020404" pitchFamily="49" charset="0"/>
                <a:cs typeface="Courier New" panose="02070309020205020404" pitchFamily="49" charset="0"/>
              </a:rPr>
              <a:t>: 50px;</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letter spacing		</a:t>
            </a:r>
            <a:r>
              <a:rPr lang="en-US" sz="2600" dirty="0">
                <a:solidFill>
                  <a:srgbClr val="0070C0"/>
                </a:solidFill>
                <a:latin typeface="Courier New" panose="02070309020205020404" pitchFamily="49" charset="0"/>
                <a:cs typeface="Courier New" panose="02070309020205020404" pitchFamily="49" charset="0"/>
              </a:rPr>
              <a:t>letter-spacing</a:t>
            </a:r>
            <a:r>
              <a:rPr lang="en-US" sz="2600" dirty="0">
                <a:latin typeface="Courier New" panose="02070309020205020404" pitchFamily="49" charset="0"/>
                <a:cs typeface="Courier New" panose="02070309020205020404" pitchFamily="49" charset="0"/>
              </a:rPr>
              <a:t>: 3px;</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line height			</a:t>
            </a:r>
            <a:r>
              <a:rPr lang="en-US" sz="2600" dirty="0">
                <a:solidFill>
                  <a:srgbClr val="0070C0"/>
                </a:solidFill>
                <a:latin typeface="Courier New" panose="02070309020205020404" pitchFamily="49" charset="0"/>
                <a:cs typeface="Courier New" panose="02070309020205020404" pitchFamily="49" charset="0"/>
              </a:rPr>
              <a:t>line-height</a:t>
            </a:r>
            <a:r>
              <a:rPr lang="en-US" sz="2600" dirty="0">
                <a:latin typeface="Courier New" panose="02070309020205020404" pitchFamily="49" charset="0"/>
                <a:cs typeface="Courier New" panose="02070309020205020404" pitchFamily="49" charset="0"/>
              </a:rPr>
              <a:t>: 1.8;</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text direction		</a:t>
            </a:r>
            <a:r>
              <a:rPr lang="en-US" sz="2600" dirty="0">
                <a:solidFill>
                  <a:srgbClr val="0070C0"/>
                </a:solidFill>
                <a:latin typeface="Courier New" panose="02070309020205020404" pitchFamily="49" charset="0"/>
                <a:cs typeface="Courier New" panose="02070309020205020404" pitchFamily="49" charset="0"/>
              </a:rPr>
              <a:t>direction</a:t>
            </a:r>
            <a:r>
              <a:rPr lang="en-US" sz="2600" dirty="0">
                <a:latin typeface="Courier New" panose="02070309020205020404" pitchFamily="49" charset="0"/>
                <a:cs typeface="Courier New" panose="02070309020205020404" pitchFamily="49" charset="0"/>
              </a:rPr>
              <a:t>: rtl;</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word spacing		</a:t>
            </a:r>
            <a:r>
              <a:rPr lang="en-US" sz="2600" dirty="0">
                <a:solidFill>
                  <a:srgbClr val="0070C0"/>
                </a:solidFill>
                <a:latin typeface="Courier New" panose="02070309020205020404" pitchFamily="49" charset="0"/>
                <a:cs typeface="Courier New" panose="02070309020205020404" pitchFamily="49" charset="0"/>
              </a:rPr>
              <a:t>word-spacing</a:t>
            </a:r>
            <a:r>
              <a:rPr lang="en-US" sz="2600" dirty="0">
                <a:latin typeface="Courier New" panose="02070309020205020404" pitchFamily="49" charset="0"/>
                <a:cs typeface="Courier New" panose="02070309020205020404" pitchFamily="49" charset="0"/>
              </a:rPr>
              <a:t>: 10px;</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text shadow			</a:t>
            </a:r>
            <a:r>
              <a:rPr lang="en-US" sz="2600" dirty="0">
                <a:solidFill>
                  <a:srgbClr val="0070C0"/>
                </a:solidFill>
                <a:latin typeface="Courier New" panose="02070309020205020404" pitchFamily="49" charset="0"/>
                <a:cs typeface="Courier New" panose="02070309020205020404" pitchFamily="49" charset="0"/>
              </a:rPr>
              <a:t>text-shadow</a:t>
            </a:r>
            <a:r>
              <a:rPr lang="en-US" sz="2600" dirty="0">
                <a:latin typeface="Courier New" panose="02070309020205020404" pitchFamily="49" charset="0"/>
                <a:cs typeface="Courier New" panose="02070309020205020404" pitchFamily="49" charset="0"/>
              </a:rPr>
              <a:t>: 3px 2px red;</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Text</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58599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CSS enables modification of fonts</a:t>
            </a:r>
          </a:p>
          <a:p>
            <a:pPr marL="0" indent="0">
              <a:spcBef>
                <a:spcPts val="0"/>
              </a:spcBef>
              <a:spcAft>
                <a:spcPts val="1200"/>
              </a:spcAft>
              <a:buNone/>
            </a:pPr>
            <a:r>
              <a:rPr lang="en-US" dirty="0">
                <a:cs typeface="Courier New" panose="02070309020205020404" pitchFamily="49" charset="0"/>
              </a:rPr>
              <a:t>font family		</a:t>
            </a:r>
            <a:r>
              <a:rPr lang="en-US" sz="2600" dirty="0">
                <a:solidFill>
                  <a:srgbClr val="0070C0"/>
                </a:solidFill>
                <a:latin typeface="Courier New" panose="02070309020205020404" pitchFamily="49" charset="0"/>
                <a:cs typeface="Courier New" panose="02070309020205020404" pitchFamily="49" charset="0"/>
              </a:rPr>
              <a:t>font-family</a:t>
            </a:r>
            <a:r>
              <a:rPr lang="en-US" sz="2600" dirty="0">
                <a:latin typeface="Courier New" panose="02070309020205020404" pitchFamily="49" charset="0"/>
                <a:cs typeface="Courier New" panose="02070309020205020404" pitchFamily="49" charset="0"/>
              </a:rPr>
              <a:t>: Arial, Helvetica, sans-serif</a:t>
            </a:r>
            <a:br>
              <a:rPr lang="en-US" dirty="0">
                <a:cs typeface="Courier New" panose="02070309020205020404" pitchFamily="49" charset="0"/>
              </a:rPr>
            </a:br>
            <a:r>
              <a:rPr lang="en-US" dirty="0">
                <a:cs typeface="Courier New" panose="02070309020205020404" pitchFamily="49" charset="0"/>
              </a:rPr>
              <a:t>font style		</a:t>
            </a:r>
            <a:r>
              <a:rPr lang="en-US" sz="2600" dirty="0">
                <a:solidFill>
                  <a:srgbClr val="0070C0"/>
                </a:solidFill>
                <a:latin typeface="Courier New" panose="02070309020205020404" pitchFamily="49" charset="0"/>
                <a:cs typeface="Courier New" panose="02070309020205020404" pitchFamily="49" charset="0"/>
              </a:rPr>
              <a:t>font-style</a:t>
            </a:r>
            <a:r>
              <a:rPr lang="en-US" sz="2600" dirty="0">
                <a:latin typeface="Courier New" panose="02070309020205020404" pitchFamily="49" charset="0"/>
                <a:cs typeface="Courier New" panose="02070309020205020404" pitchFamily="49" charset="0"/>
              </a:rPr>
              <a:t>: italic;</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font size		</a:t>
            </a:r>
            <a:r>
              <a:rPr lang="en-US" sz="2600" dirty="0">
                <a:solidFill>
                  <a:srgbClr val="0070C0"/>
                </a:solidFill>
                <a:latin typeface="Courier New" panose="02070309020205020404" pitchFamily="49" charset="0"/>
                <a:cs typeface="Courier New" panose="02070309020205020404" pitchFamily="49" charset="0"/>
              </a:rPr>
              <a:t>font-size</a:t>
            </a:r>
            <a:r>
              <a:rPr lang="en-US" sz="2600" dirty="0">
                <a:latin typeface="Courier New" panose="02070309020205020404" pitchFamily="49" charset="0"/>
                <a:cs typeface="Courier New" panose="02070309020205020404" pitchFamily="49" charset="0"/>
              </a:rPr>
              <a:t>: 30px;</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font weight		</a:t>
            </a:r>
            <a:r>
              <a:rPr lang="en-US" sz="2600" dirty="0">
                <a:solidFill>
                  <a:srgbClr val="0070C0"/>
                </a:solidFill>
                <a:latin typeface="Courier New" panose="02070309020205020404" pitchFamily="49" charset="0"/>
                <a:cs typeface="Courier New" panose="02070309020205020404" pitchFamily="49" charset="0"/>
              </a:rPr>
              <a:t>font-weight</a:t>
            </a:r>
            <a:r>
              <a:rPr lang="en-US" sz="2600" dirty="0">
                <a:latin typeface="Courier New" panose="02070309020205020404" pitchFamily="49" charset="0"/>
                <a:cs typeface="Courier New" panose="02070309020205020404" pitchFamily="49" charset="0"/>
              </a:rPr>
              <a:t>: bold;</a:t>
            </a:r>
            <a:br>
              <a:rPr lang="en-US" sz="2600" dirty="0">
                <a:latin typeface="Courier New" panose="02070309020205020404" pitchFamily="49" charset="0"/>
                <a:cs typeface="Courier New" panose="02070309020205020404" pitchFamily="49" charset="0"/>
              </a:rPr>
            </a:br>
            <a:r>
              <a:rPr lang="en-US" dirty="0">
                <a:cs typeface="Courier New" panose="02070309020205020404" pitchFamily="49" charset="0"/>
              </a:rPr>
              <a:t>font variant		</a:t>
            </a:r>
            <a:r>
              <a:rPr lang="en-US" sz="2600" dirty="0">
                <a:solidFill>
                  <a:srgbClr val="0070C0"/>
                </a:solidFill>
                <a:latin typeface="Courier New" panose="02070309020205020404" pitchFamily="49" charset="0"/>
                <a:cs typeface="Courier New" panose="02070309020205020404" pitchFamily="49" charset="0"/>
              </a:rPr>
              <a:t>font-variant</a:t>
            </a:r>
            <a:r>
              <a:rPr lang="en-US" sz="2600" dirty="0">
                <a:latin typeface="Courier New" panose="02070309020205020404" pitchFamily="49" charset="0"/>
                <a:cs typeface="Courier New" panose="02070309020205020404" pitchFamily="49" charset="0"/>
              </a:rPr>
              <a:t>: small-caps;</a:t>
            </a:r>
            <a:br>
              <a:rPr lang="en-US" sz="2600" dirty="0">
                <a:latin typeface="Courier New" panose="02070309020205020404" pitchFamily="49" charset="0"/>
                <a:cs typeface="Courier New" panose="02070309020205020404" pitchFamily="49" charset="0"/>
              </a:rPr>
            </a:br>
            <a:endParaRPr lang="en-US" sz="2600" dirty="0">
              <a:latin typeface="Courier New" panose="02070309020205020404" pitchFamily="49" charset="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Fonts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922723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509049"/>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The CSS position property enables modification of where elements will be displayed when a page loads</a:t>
            </a:r>
          </a:p>
          <a:p>
            <a:pPr marL="0" indent="0">
              <a:spcBef>
                <a:spcPts val="0"/>
              </a:spcBef>
              <a:spcAft>
                <a:spcPts val="1200"/>
              </a:spcAft>
              <a:buNone/>
            </a:pPr>
            <a:r>
              <a:rPr lang="en-US" dirty="0">
                <a:cs typeface="Courier New" panose="02070309020205020404" pitchFamily="49" charset="0"/>
              </a:rPr>
              <a:t>Values for the position element are</a:t>
            </a:r>
          </a:p>
          <a:p>
            <a:pPr marL="0" indent="0">
              <a:spcBef>
                <a:spcPts val="0"/>
              </a:spcBef>
              <a:spcAft>
                <a:spcPts val="1200"/>
              </a:spcAft>
              <a:buNone/>
            </a:pPr>
            <a:r>
              <a:rPr lang="en-US" dirty="0">
                <a:cs typeface="Courier New" panose="02070309020205020404" pitchFamily="49" charset="0"/>
              </a:rPr>
              <a:t>static		default</a:t>
            </a:r>
            <a:br>
              <a:rPr lang="en-US" dirty="0">
                <a:cs typeface="Courier New" panose="02070309020205020404" pitchFamily="49" charset="0"/>
              </a:rPr>
            </a:br>
            <a:r>
              <a:rPr lang="en-US" dirty="0">
                <a:cs typeface="Courier New" panose="02070309020205020404" pitchFamily="49" charset="0"/>
              </a:rPr>
              <a:t>relative	relative to the element’s static position</a:t>
            </a:r>
            <a:br>
              <a:rPr lang="en-US" dirty="0">
                <a:cs typeface="Courier New" panose="02070309020205020404" pitchFamily="49" charset="0"/>
              </a:rPr>
            </a:br>
            <a:r>
              <a:rPr lang="en-US" dirty="0">
                <a:cs typeface="Courier New" panose="02070309020205020404" pitchFamily="49" charset="0"/>
              </a:rPr>
              <a:t>absolute	positioned relative to the nearest positioned ancestor</a:t>
            </a:r>
            <a:br>
              <a:rPr lang="en-US" dirty="0">
                <a:cs typeface="Courier New" panose="02070309020205020404" pitchFamily="49" charset="0"/>
              </a:rPr>
            </a:br>
            <a:r>
              <a:rPr lang="en-US" dirty="0">
                <a:cs typeface="Courier New" panose="02070309020205020404" pitchFamily="49" charset="0"/>
              </a:rPr>
              <a:t>		if an absolute positioned element has no positioned ancestors, 			it uses the document body, and moves along with page scrolling</a:t>
            </a:r>
            <a:br>
              <a:rPr lang="en-US" dirty="0">
                <a:cs typeface="Courier New" panose="02070309020205020404" pitchFamily="49" charset="0"/>
              </a:rPr>
            </a:br>
            <a:r>
              <a:rPr lang="en-US" dirty="0">
                <a:cs typeface="Courier New" panose="02070309020205020404" pitchFamily="49" charset="0"/>
              </a:rPr>
              <a:t>fixed		</a:t>
            </a:r>
            <a:r>
              <a:rPr lang="en-US" dirty="0"/>
              <a:t>positioned relative to the viewport; stays in same place, even if 			the page is scrolled</a:t>
            </a: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Position</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969918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509049"/>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The CSS position property enables modification of where elements will be displayed when a page loads</a:t>
            </a:r>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Position</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graphicFrame>
        <p:nvGraphicFramePr>
          <p:cNvPr id="9" name="Table 8">
            <a:extLst>
              <a:ext uri="{FF2B5EF4-FFF2-40B4-BE49-F238E27FC236}">
                <a16:creationId xmlns:a16="http://schemas.microsoft.com/office/drawing/2014/main" id="{ECB95483-F14E-43C1-A10E-7F4850F480AF}"/>
              </a:ext>
            </a:extLst>
          </p:cNvPr>
          <p:cNvGraphicFramePr>
            <a:graphicFrameLocks noGrp="1"/>
          </p:cNvGraphicFramePr>
          <p:nvPr>
            <p:extLst>
              <p:ext uri="{D42A27DB-BD31-4B8C-83A1-F6EECF244321}">
                <p14:modId xmlns:p14="http://schemas.microsoft.com/office/powerpoint/2010/main" val="3486945211"/>
              </p:ext>
            </p:extLst>
          </p:nvPr>
        </p:nvGraphicFramePr>
        <p:xfrm>
          <a:off x="2380844" y="2357629"/>
          <a:ext cx="7430311" cy="3246408"/>
        </p:xfrm>
        <a:graphic>
          <a:graphicData uri="http://schemas.openxmlformats.org/drawingml/2006/table">
            <a:tbl>
              <a:tblPr/>
              <a:tblGrid>
                <a:gridCol w="1979865">
                  <a:extLst>
                    <a:ext uri="{9D8B030D-6E8A-4147-A177-3AD203B41FA5}">
                      <a16:colId xmlns:a16="http://schemas.microsoft.com/office/drawing/2014/main" val="3700088547"/>
                    </a:ext>
                  </a:extLst>
                </a:gridCol>
                <a:gridCol w="5450446">
                  <a:extLst>
                    <a:ext uri="{9D8B030D-6E8A-4147-A177-3AD203B41FA5}">
                      <a16:colId xmlns:a16="http://schemas.microsoft.com/office/drawing/2014/main" val="1423629468"/>
                    </a:ext>
                  </a:extLst>
                </a:gridCol>
              </a:tblGrid>
              <a:tr h="405801">
                <a:tc>
                  <a:txBody>
                    <a:bodyPr/>
                    <a:lstStyle/>
                    <a:p>
                      <a:pPr algn="l" fontAlgn="t"/>
                      <a:r>
                        <a:rPr lang="en-US" sz="1700">
                          <a:effectLst/>
                        </a:rPr>
                        <a:t>Property</a:t>
                      </a: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700">
                          <a:effectLst/>
                        </a:rPr>
                        <a:t>Description</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14042636"/>
                  </a:ext>
                </a:extLst>
              </a:tr>
              <a:tr h="405801">
                <a:tc>
                  <a:txBody>
                    <a:bodyPr/>
                    <a:lstStyle/>
                    <a:p>
                      <a:pPr algn="l" fontAlgn="t"/>
                      <a:r>
                        <a:rPr lang="en-US" sz="1700">
                          <a:effectLst/>
                          <a:hlinkClick r:id="rId3"/>
                        </a:rPr>
                        <a:t>bottom</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a:effectLst/>
                        </a:rPr>
                        <a:t>Sets the bottom margin edge for a positioned box</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854584436"/>
                  </a:ext>
                </a:extLst>
              </a:tr>
              <a:tr h="405801">
                <a:tc>
                  <a:txBody>
                    <a:bodyPr/>
                    <a:lstStyle/>
                    <a:p>
                      <a:pPr algn="l" fontAlgn="t"/>
                      <a:r>
                        <a:rPr lang="en-US" sz="1700">
                          <a:effectLst/>
                          <a:hlinkClick r:id="rId4"/>
                        </a:rPr>
                        <a:t>clip</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700">
                          <a:effectLst/>
                        </a:rPr>
                        <a:t>Clips an absolutely positioned element</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608125828"/>
                  </a:ext>
                </a:extLst>
              </a:tr>
              <a:tr h="405801">
                <a:tc>
                  <a:txBody>
                    <a:bodyPr/>
                    <a:lstStyle/>
                    <a:p>
                      <a:pPr algn="l" fontAlgn="t"/>
                      <a:r>
                        <a:rPr lang="en-US" sz="1700">
                          <a:effectLst/>
                          <a:hlinkClick r:id="rId5"/>
                        </a:rPr>
                        <a:t>left</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a:effectLst/>
                        </a:rPr>
                        <a:t>Sets the left margin edge for a positioned box</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3421058"/>
                  </a:ext>
                </a:extLst>
              </a:tr>
              <a:tr h="405801">
                <a:tc>
                  <a:txBody>
                    <a:bodyPr/>
                    <a:lstStyle/>
                    <a:p>
                      <a:pPr algn="l" fontAlgn="t"/>
                      <a:r>
                        <a:rPr lang="en-US" sz="1700">
                          <a:effectLst/>
                          <a:hlinkClick r:id="rId6"/>
                        </a:rPr>
                        <a:t>position</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700">
                          <a:effectLst/>
                        </a:rPr>
                        <a:t>Specifies the type of positioning for an element</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566965529"/>
                  </a:ext>
                </a:extLst>
              </a:tr>
              <a:tr h="405801">
                <a:tc>
                  <a:txBody>
                    <a:bodyPr/>
                    <a:lstStyle/>
                    <a:p>
                      <a:pPr algn="l" fontAlgn="t"/>
                      <a:r>
                        <a:rPr lang="en-US" sz="1700">
                          <a:effectLst/>
                          <a:hlinkClick r:id="rId7"/>
                        </a:rPr>
                        <a:t>right</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a:effectLst/>
                        </a:rPr>
                        <a:t>Sets the right margin edge for a positioned box</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1182753659"/>
                  </a:ext>
                </a:extLst>
              </a:tr>
              <a:tr h="405801">
                <a:tc>
                  <a:txBody>
                    <a:bodyPr/>
                    <a:lstStyle/>
                    <a:p>
                      <a:pPr algn="l" fontAlgn="t"/>
                      <a:r>
                        <a:rPr lang="en-US" sz="1700">
                          <a:effectLst/>
                          <a:hlinkClick r:id="rId8"/>
                        </a:rPr>
                        <a:t>top</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700">
                          <a:effectLst/>
                        </a:rPr>
                        <a:t>Sets the top margin edge for a positioned box</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275469690"/>
                  </a:ext>
                </a:extLst>
              </a:tr>
              <a:tr h="405801">
                <a:tc>
                  <a:txBody>
                    <a:bodyPr/>
                    <a:lstStyle/>
                    <a:p>
                      <a:pPr algn="l" fontAlgn="t"/>
                      <a:r>
                        <a:rPr lang="en-US" sz="1700">
                          <a:effectLst/>
                          <a:hlinkClick r:id="rId9"/>
                        </a:rPr>
                        <a:t>z-index</a:t>
                      </a:r>
                      <a:endParaRPr lang="en-US" sz="1700">
                        <a:effectLst/>
                      </a:endParaRPr>
                    </a:p>
                  </a:txBody>
                  <a:tcPr marL="144929" marR="72465" marT="72465" marB="72465">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1F1"/>
                    </a:solidFill>
                  </a:tcPr>
                </a:tc>
                <a:tc>
                  <a:txBody>
                    <a:bodyPr/>
                    <a:lstStyle/>
                    <a:p>
                      <a:pPr algn="l" fontAlgn="t"/>
                      <a:r>
                        <a:rPr lang="en-US" sz="1700" dirty="0">
                          <a:effectLst/>
                        </a:rPr>
                        <a:t>Sets the stack order of an element</a:t>
                      </a:r>
                    </a:p>
                  </a:txBody>
                  <a:tcPr marL="72465" marR="72465" marT="72465" marB="72465">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1F1"/>
                    </a:solidFill>
                  </a:tcPr>
                </a:tc>
                <a:extLst>
                  <a:ext uri="{0D108BD9-81ED-4DB2-BD59-A6C34878D82A}">
                    <a16:rowId xmlns:a16="http://schemas.microsoft.com/office/drawing/2014/main" val="3602817143"/>
                  </a:ext>
                </a:extLst>
              </a:tr>
            </a:tbl>
          </a:graphicData>
        </a:graphic>
      </p:graphicFrame>
    </p:spTree>
    <p:extLst>
      <p:ext uri="{BB962C8B-B14F-4D97-AF65-F5344CB8AC3E}">
        <p14:creationId xmlns:p14="http://schemas.microsoft.com/office/powerpoint/2010/main" val="13905067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The CSS float property, as we learned in CSCI 1210, has been used in the past to create, among other things, column displays</a:t>
            </a:r>
          </a:p>
          <a:p>
            <a:pPr marL="0" indent="0">
              <a:spcBef>
                <a:spcPts val="0"/>
              </a:spcBef>
              <a:spcAft>
                <a:spcPts val="1200"/>
              </a:spcAft>
              <a:buNone/>
            </a:pPr>
            <a:r>
              <a:rPr lang="en-US" dirty="0">
                <a:cs typeface="Courier New" panose="02070309020205020404" pitchFamily="49" charset="0"/>
              </a:rPr>
              <a:t>We also learned that it can be unpredictable and frustrating to use</a:t>
            </a:r>
          </a:p>
          <a:p>
            <a:pPr marL="0" indent="0">
              <a:spcBef>
                <a:spcPts val="0"/>
              </a:spcBef>
              <a:spcAft>
                <a:spcPts val="1200"/>
              </a:spcAft>
              <a:buNone/>
            </a:pPr>
            <a:r>
              <a:rPr lang="en-US" dirty="0">
                <a:cs typeface="Courier New" panose="02070309020205020404" pitchFamily="49" charset="0"/>
              </a:rPr>
              <a:t>We’ll learn, this semester, about newer alternatives that give better, more predictable control over our web pages’ layouts</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Float</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683049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A combinator is something that explains the relationship between the selectors</a:t>
            </a:r>
          </a:p>
          <a:p>
            <a:pPr marL="0" indent="0">
              <a:buNone/>
            </a:pPr>
            <a:r>
              <a:rPr lang="en-US" dirty="0"/>
              <a:t>descendant selector (space)		all descendants</a:t>
            </a:r>
          </a:p>
          <a:p>
            <a:pPr marL="0" indent="0">
              <a:buNone/>
            </a:pPr>
            <a:r>
              <a:rPr lang="en-US" dirty="0"/>
              <a:t>child selector (&gt;)				immediate children</a:t>
            </a:r>
          </a:p>
          <a:p>
            <a:pPr marL="0" indent="0">
              <a:buNone/>
            </a:pPr>
            <a:r>
              <a:rPr lang="en-US" dirty="0"/>
              <a:t>adjacent sibling selector (+)		adjacent sibling (immediately 								following parent</a:t>
            </a:r>
          </a:p>
          <a:p>
            <a:pPr marL="0" indent="0">
              <a:buNone/>
            </a:pPr>
            <a:r>
              <a:rPr lang="en-US" dirty="0"/>
              <a:t>general sibling selector (~)		all elements that are siblings of a 							specified element</a:t>
            </a:r>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Combinators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5746571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If there is a particular rule that we want to apply to more than one selector, we can shorthand it in the CSS stylesheets using a comma-separated list</a:t>
            </a:r>
            <a:endParaRPr lang="en-US" dirty="0"/>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 CSS - Combining Selectors</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pic>
        <p:nvPicPr>
          <p:cNvPr id="9" name="Picture 8">
            <a:extLst>
              <a:ext uri="{FF2B5EF4-FFF2-40B4-BE49-F238E27FC236}">
                <a16:creationId xmlns:a16="http://schemas.microsoft.com/office/drawing/2014/main" id="{63A1B727-9117-48F7-957C-193DB16A934A}"/>
              </a:ext>
            </a:extLst>
          </p:cNvPr>
          <p:cNvPicPr>
            <a:picLocks noChangeAspect="1"/>
          </p:cNvPicPr>
          <p:nvPr/>
        </p:nvPicPr>
        <p:blipFill>
          <a:blip r:embed="rId3"/>
          <a:stretch>
            <a:fillRect/>
          </a:stretch>
        </p:blipFill>
        <p:spPr>
          <a:xfrm>
            <a:off x="4076699" y="2754548"/>
            <a:ext cx="4049283" cy="1185156"/>
          </a:xfrm>
          <a:prstGeom prst="rect">
            <a:avLst/>
          </a:prstGeom>
          <a:ln>
            <a:solidFill>
              <a:srgbClr val="0070C0"/>
            </a:solidFill>
          </a:ln>
        </p:spPr>
      </p:pic>
    </p:spTree>
    <p:extLst>
      <p:ext uri="{BB962C8B-B14F-4D97-AF65-F5344CB8AC3E}">
        <p14:creationId xmlns:p14="http://schemas.microsoft.com/office/powerpoint/2010/main" val="37315987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1294411" cy="4309406"/>
          </a:xfrm>
        </p:spPr>
        <p:txBody>
          <a:bodyPr>
            <a:normAutofit/>
          </a:bodyPr>
          <a:lstStyle/>
          <a:p>
            <a:pPr marL="0" indent="0">
              <a:spcBef>
                <a:spcPts val="0"/>
              </a:spcBef>
              <a:spcAft>
                <a:spcPts val="1200"/>
              </a:spcAft>
              <a:buNone/>
            </a:pPr>
            <a:r>
              <a:rPr lang="en-US" dirty="0">
                <a:cs typeface="Courier New" panose="02070309020205020404" pitchFamily="49" charset="0"/>
              </a:rPr>
              <a:t>This has been a quick look at topics covered more thoroughly in CSCI 1210</a:t>
            </a:r>
          </a:p>
          <a:p>
            <a:pPr marL="0" indent="0">
              <a:spcBef>
                <a:spcPts val="0"/>
              </a:spcBef>
              <a:spcAft>
                <a:spcPts val="1200"/>
              </a:spcAft>
              <a:buNone/>
            </a:pPr>
            <a:r>
              <a:rPr lang="en-US" dirty="0">
                <a:cs typeface="Courier New" panose="02070309020205020404" pitchFamily="49" charset="0"/>
              </a:rPr>
              <a:t>Hopefully, it will serve to both remind you of some of the finer points of HTML/CSS coding and prepare you for what we’ll be covering this semester</a:t>
            </a:r>
          </a:p>
          <a:p>
            <a:pPr marL="0" indent="0">
              <a:spcBef>
                <a:spcPts val="0"/>
              </a:spcBef>
              <a:spcAft>
                <a:spcPts val="1200"/>
              </a:spcAft>
              <a:buNone/>
            </a:pPr>
            <a:r>
              <a:rPr lang="en-US" dirty="0">
                <a:cs typeface="Courier New" panose="02070309020205020404" pitchFamily="49" charset="0"/>
              </a:rPr>
              <a:t>Looking forward, we’ll be exploring some of the following topics:</a:t>
            </a:r>
            <a:endParaRPr lang="en-US" dirty="0"/>
          </a:p>
          <a:p>
            <a:pPr marL="0" indent="0">
              <a:spcBef>
                <a:spcPts val="0"/>
              </a:spcBef>
              <a:spcAft>
                <a:spcPts val="1200"/>
              </a:spcAft>
              <a:buNone/>
            </a:pPr>
            <a:endParaRPr lang="en-US" dirty="0">
              <a:cs typeface="Courier New" panose="02070309020205020404" pitchFamily="49" charset="0"/>
            </a:endParaRP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Conclusion</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96155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A Little About Me</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dirty="0"/>
              <a:t>Work History:</a:t>
            </a:r>
          </a:p>
          <a:p>
            <a:pPr marL="457200" indent="0">
              <a:spcBef>
                <a:spcPts val="0"/>
              </a:spcBef>
              <a:spcAft>
                <a:spcPts val="1200"/>
              </a:spcAft>
              <a:buNone/>
            </a:pPr>
            <a:r>
              <a:rPr lang="en-US" dirty="0"/>
              <a:t>1985-1988: 	U.S. Army, Hunter Army Airfield, Savannah, GA</a:t>
            </a:r>
            <a:br>
              <a:rPr lang="en-US" dirty="0"/>
            </a:br>
            <a:r>
              <a:rPr lang="en-US" dirty="0"/>
              <a:t>1998-1992:	Various convenience stores while in school</a:t>
            </a:r>
            <a:br>
              <a:rPr lang="en-US" dirty="0"/>
            </a:br>
            <a:r>
              <a:rPr lang="en-US" dirty="0"/>
              <a:t>1992-1993:	Charlottesville-Albemarle EOC, Charlottesville, VA</a:t>
            </a:r>
            <a:br>
              <a:rPr lang="en-US" dirty="0"/>
            </a:br>
            <a:r>
              <a:rPr lang="en-US" dirty="0"/>
              <a:t>1995-1997:	Washington Co. Sheriff’s Office, Jonesborough, TN</a:t>
            </a:r>
            <a:br>
              <a:rPr lang="en-US" dirty="0"/>
            </a:br>
            <a:r>
              <a:rPr lang="en-US" dirty="0"/>
              <a:t>1997-2009:	Elizabethton Police Department, Elizabethton, TN</a:t>
            </a:r>
            <a:br>
              <a:rPr lang="en-US" dirty="0"/>
            </a:br>
            <a:r>
              <a:rPr lang="en-US" dirty="0"/>
              <a:t>2013-2014:	Walters State Comm. College, Morristown, TN</a:t>
            </a:r>
            <a:br>
              <a:rPr lang="en-US" dirty="0"/>
            </a:br>
            <a:r>
              <a:rPr lang="en-US" dirty="0"/>
              <a:t>2014-present:	East Tennessee State University, Johnson City, TN</a:t>
            </a:r>
          </a:p>
        </p:txBody>
      </p:sp>
    </p:spTree>
    <p:extLst>
      <p:ext uri="{BB962C8B-B14F-4D97-AF65-F5344CB8AC3E}">
        <p14:creationId xmlns:p14="http://schemas.microsoft.com/office/powerpoint/2010/main" val="19475101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690688"/>
            <a:ext cx="11294411" cy="4309406"/>
          </a:xfrm>
        </p:spPr>
        <p:txBody>
          <a:bodyPr>
            <a:normAutofit/>
          </a:bodyPr>
          <a:lstStyle/>
          <a:p>
            <a:pPr marL="2743200" indent="0">
              <a:spcBef>
                <a:spcPts val="0"/>
              </a:spcBef>
              <a:spcAft>
                <a:spcPts val="1200"/>
              </a:spcAft>
              <a:buNone/>
            </a:pPr>
            <a:r>
              <a:rPr lang="en-US" dirty="0">
                <a:cs typeface="Courier New" panose="02070309020205020404" pitchFamily="49" charset="0"/>
              </a:rPr>
              <a:t>Responsive web sites</a:t>
            </a:r>
          </a:p>
          <a:p>
            <a:pPr marL="2743200" indent="0">
              <a:spcBef>
                <a:spcPts val="0"/>
              </a:spcBef>
              <a:spcAft>
                <a:spcPts val="1200"/>
              </a:spcAft>
              <a:buNone/>
            </a:pPr>
            <a:r>
              <a:rPr lang="en-US" dirty="0">
                <a:cs typeface="Courier New" panose="02070309020205020404" pitchFamily="49" charset="0"/>
              </a:rPr>
              <a:t>Bootstrap</a:t>
            </a:r>
            <a:endParaRPr lang="en-US" dirty="0"/>
          </a:p>
          <a:p>
            <a:pPr marL="2743200" indent="0">
              <a:spcBef>
                <a:spcPts val="0"/>
              </a:spcBef>
              <a:spcAft>
                <a:spcPts val="1200"/>
              </a:spcAft>
              <a:buNone/>
            </a:pPr>
            <a:r>
              <a:rPr lang="en-US" dirty="0">
                <a:cs typeface="Courier New" panose="02070309020205020404" pitchFamily="49" charset="0"/>
              </a:rPr>
              <a:t>Sass/SCSS</a:t>
            </a:r>
          </a:p>
          <a:p>
            <a:pPr marL="2743200" indent="0">
              <a:spcBef>
                <a:spcPts val="0"/>
              </a:spcBef>
              <a:spcAft>
                <a:spcPts val="1200"/>
              </a:spcAft>
              <a:buNone/>
            </a:pPr>
            <a:r>
              <a:rPr lang="en-US" dirty="0">
                <a:cs typeface="Courier New" panose="02070309020205020404" pitchFamily="49" charset="0"/>
              </a:rPr>
              <a:t>JavaScript</a:t>
            </a:r>
          </a:p>
          <a:p>
            <a:pPr marL="2743200" indent="0">
              <a:spcBef>
                <a:spcPts val="0"/>
              </a:spcBef>
              <a:spcAft>
                <a:spcPts val="1200"/>
              </a:spcAft>
              <a:buNone/>
            </a:pPr>
            <a:r>
              <a:rPr lang="en-US" dirty="0">
                <a:cs typeface="Courier New" panose="02070309020205020404" pitchFamily="49" charset="0"/>
              </a:rPr>
              <a:t>jQuery</a:t>
            </a:r>
          </a:p>
          <a:p>
            <a:pPr marL="2743200" indent="0">
              <a:spcBef>
                <a:spcPts val="0"/>
              </a:spcBef>
              <a:spcAft>
                <a:spcPts val="1200"/>
              </a:spcAft>
              <a:buNone/>
            </a:pPr>
            <a:r>
              <a:rPr lang="en-US" dirty="0">
                <a:cs typeface="Courier New" panose="02070309020205020404" pitchFamily="49" charset="0"/>
              </a:rPr>
              <a:t>PHP</a:t>
            </a:r>
          </a:p>
        </p:txBody>
      </p:sp>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 Conclusion</a:t>
            </a:r>
          </a:p>
        </p:txBody>
      </p:sp>
      <p:sp>
        <p:nvSpPr>
          <p:cNvPr id="8" name="Content Placeholder 5">
            <a:extLst>
              <a:ext uri="{FF2B5EF4-FFF2-40B4-BE49-F238E27FC236}">
                <a16:creationId xmlns:a16="http://schemas.microsoft.com/office/drawing/2014/main" id="{D3EB4E9A-71D0-477B-BDE7-9FF7095D7D8A}"/>
              </a:ext>
            </a:extLst>
          </p:cNvPr>
          <p:cNvSpPr txBox="1">
            <a:spLocks/>
          </p:cNvSpPr>
          <p:nvPr/>
        </p:nvSpPr>
        <p:spPr>
          <a:xfrm>
            <a:off x="60385" y="3183147"/>
            <a:ext cx="12072226" cy="2372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86890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8" name="Title 1">
            <a:extLst>
              <a:ext uri="{FF2B5EF4-FFF2-40B4-BE49-F238E27FC236}">
                <a16:creationId xmlns:a16="http://schemas.microsoft.com/office/drawing/2014/main" id="{C5C2B635-2AB4-40F9-AFA8-37CC98EBF091}"/>
              </a:ext>
            </a:extLst>
          </p:cNvPr>
          <p:cNvSpPr txBox="1">
            <a:spLocks/>
          </p:cNvSpPr>
          <p:nvPr/>
        </p:nvSpPr>
        <p:spPr>
          <a:xfrm>
            <a:off x="1676400" y="12747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Text Styles</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1676400" y="3754438"/>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CSCI 1720</a:t>
            </a:r>
          </a:p>
          <a:p>
            <a:endParaRPr lang="en-US" dirty="0"/>
          </a:p>
        </p:txBody>
      </p:sp>
    </p:spTree>
    <p:extLst>
      <p:ext uri="{BB962C8B-B14F-4D97-AF65-F5344CB8AC3E}">
        <p14:creationId xmlns:p14="http://schemas.microsoft.com/office/powerpoint/2010/main" val="742919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8" name="Title 1">
            <a:extLst>
              <a:ext uri="{FF2B5EF4-FFF2-40B4-BE49-F238E27FC236}">
                <a16:creationId xmlns:a16="http://schemas.microsoft.com/office/drawing/2014/main" id="{C5C2B635-2AB4-40F9-AFA8-37CC98EBF091}"/>
              </a:ext>
            </a:extLst>
          </p:cNvPr>
          <p:cNvSpPr txBox="1">
            <a:spLocks/>
          </p:cNvSpPr>
          <p:nvPr/>
        </p:nvSpPr>
        <p:spPr>
          <a:xfrm>
            <a:off x="1676400" y="12747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Fonts / Typography</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1676400" y="3754438"/>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833118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Typography</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90687"/>
            <a:ext cx="10515600" cy="4056487"/>
          </a:xfrm>
        </p:spPr>
        <p:txBody>
          <a:bodyPr>
            <a:normAutofit lnSpcReduction="10000"/>
          </a:bodyPr>
          <a:lstStyle/>
          <a:p>
            <a:pPr marL="0" indent="0">
              <a:buNone/>
            </a:pPr>
            <a:r>
              <a:rPr lang="en-US" dirty="0"/>
              <a:t>The art and technique of arranging type to make written language legible, readable, and appealing when displayed</a:t>
            </a:r>
          </a:p>
          <a:p>
            <a:pPr marL="457200" lvl="1" indent="0">
              <a:buNone/>
            </a:pPr>
            <a:r>
              <a:rPr lang="en-US" dirty="0"/>
              <a:t>Typefaces</a:t>
            </a:r>
          </a:p>
          <a:p>
            <a:pPr marL="457200" lvl="1" indent="0">
              <a:buNone/>
            </a:pPr>
            <a:r>
              <a:rPr lang="en-US" dirty="0"/>
              <a:t>Point sizes</a:t>
            </a:r>
          </a:p>
          <a:p>
            <a:pPr marL="457200" lvl="1" indent="0">
              <a:buNone/>
            </a:pPr>
            <a:r>
              <a:rPr lang="en-US" dirty="0"/>
              <a:t>Line lengths</a:t>
            </a:r>
          </a:p>
          <a:p>
            <a:pPr marL="457200" lvl="1" indent="0">
              <a:buNone/>
            </a:pPr>
            <a:r>
              <a:rPr lang="en-US" dirty="0"/>
              <a:t>Line-spacing (leading)</a:t>
            </a:r>
          </a:p>
          <a:p>
            <a:pPr marL="457200" lvl="1" indent="0">
              <a:buNone/>
            </a:pPr>
            <a:r>
              <a:rPr lang="en-US" dirty="0"/>
              <a:t>Letter-spacing (tracking)</a:t>
            </a:r>
          </a:p>
          <a:p>
            <a:pPr marL="457200" lvl="1" indent="0">
              <a:buNone/>
            </a:pPr>
            <a:r>
              <a:rPr lang="en-US" dirty="0"/>
              <a:t>Space between pairs of letters (kerning)</a:t>
            </a:r>
          </a:p>
          <a:p>
            <a:pPr marL="0" indent="0">
              <a:buNone/>
            </a:pPr>
            <a:r>
              <a:rPr lang="en-US" dirty="0"/>
              <a:t>Also applied to the style, arrangement, and appearance of the letters, numbers, and symbols</a:t>
            </a:r>
            <a:endParaRPr lang="en-US" sz="2800" dirty="0"/>
          </a:p>
        </p:txBody>
      </p:sp>
    </p:spTree>
    <p:extLst>
      <p:ext uri="{BB962C8B-B14F-4D97-AF65-F5344CB8AC3E}">
        <p14:creationId xmlns:p14="http://schemas.microsoft.com/office/powerpoint/2010/main" val="2492767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Typography</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14735"/>
            <a:ext cx="10515600" cy="3628530"/>
          </a:xfrm>
        </p:spPr>
        <p:txBody>
          <a:bodyPr>
            <a:normAutofit/>
          </a:bodyPr>
          <a:lstStyle/>
          <a:p>
            <a:pPr marL="0" indent="0">
              <a:buNone/>
            </a:pPr>
            <a:r>
              <a:rPr lang="en-US" dirty="0"/>
              <a:t>Type – letters and other symbols that create words and phrases</a:t>
            </a:r>
          </a:p>
          <a:p>
            <a:pPr marL="0" indent="0">
              <a:buNone/>
            </a:pPr>
            <a:r>
              <a:rPr lang="en-US" dirty="0"/>
              <a:t>Type family – several typefaces that share the same basic design form </a:t>
            </a:r>
          </a:p>
          <a:p>
            <a:pPr marL="457200" lvl="1" indent="0">
              <a:buNone/>
            </a:pPr>
            <a:r>
              <a:rPr lang="en-US" sz="2800" dirty="0"/>
              <a:t>Helvetica,  Arial, Times New Roman (common type families)</a:t>
            </a:r>
          </a:p>
          <a:p>
            <a:pPr marL="0" indent="0">
              <a:buNone/>
            </a:pPr>
            <a:r>
              <a:rPr lang="en-US" dirty="0"/>
              <a:t>Typeface (face) – all type of a single design and style</a:t>
            </a:r>
          </a:p>
          <a:p>
            <a:pPr marL="457200" lvl="1" indent="0">
              <a:buNone/>
            </a:pPr>
            <a:r>
              <a:rPr lang="en-US" sz="2800" dirty="0"/>
              <a:t>TR regular, TR italic, TR bold, TR bold-italic are all typefaces within the Times New Roman family</a:t>
            </a:r>
          </a:p>
          <a:p>
            <a:pPr marL="457200" lvl="1" indent="0">
              <a:buNone/>
            </a:pPr>
            <a:r>
              <a:rPr lang="en-US" sz="2800" dirty="0"/>
              <a:t>Most common type families usually have at least these 4 styles:  regular, bold (boldface), italic and bold-italic </a:t>
            </a:r>
          </a:p>
        </p:txBody>
      </p:sp>
    </p:spTree>
    <p:extLst>
      <p:ext uri="{BB962C8B-B14F-4D97-AF65-F5344CB8AC3E}">
        <p14:creationId xmlns:p14="http://schemas.microsoft.com/office/powerpoint/2010/main" val="2988693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CSS fonts</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90688"/>
            <a:ext cx="10515600" cy="4351338"/>
          </a:xfrm>
        </p:spPr>
        <p:txBody>
          <a:bodyPr>
            <a:normAutofit/>
          </a:bodyPr>
          <a:lstStyle/>
          <a:p>
            <a:pPr marL="0" indent="0">
              <a:buNone/>
            </a:pPr>
            <a:r>
              <a:rPr lang="en-US" sz="3200" dirty="0"/>
              <a:t>CSS recognizes 5 generic font families:</a:t>
            </a:r>
            <a:endParaRPr lang="en-US" dirty="0"/>
          </a:p>
          <a:p>
            <a:pPr marL="1828800" lvl="1" indent="0">
              <a:buNone/>
            </a:pPr>
            <a:endParaRPr lang="en-US" sz="2800" dirty="0"/>
          </a:p>
          <a:p>
            <a:pPr marL="1828800" lvl="1" indent="0">
              <a:buNone/>
            </a:pPr>
            <a:r>
              <a:rPr lang="en-US" sz="2800" dirty="0"/>
              <a:t>Sans-serif</a:t>
            </a:r>
            <a:endParaRPr lang="en-US" dirty="0"/>
          </a:p>
          <a:p>
            <a:pPr marL="1828800" lvl="1" indent="0">
              <a:buNone/>
            </a:pPr>
            <a:r>
              <a:rPr lang="en-US" sz="2800" dirty="0"/>
              <a:t>Serif</a:t>
            </a:r>
            <a:endParaRPr lang="en-US" dirty="0"/>
          </a:p>
          <a:p>
            <a:pPr marL="1828800" lvl="1" indent="0">
              <a:buNone/>
            </a:pPr>
            <a:r>
              <a:rPr lang="en-US" sz="2800" dirty="0"/>
              <a:t>Monospace</a:t>
            </a:r>
            <a:endParaRPr lang="en-US" dirty="0"/>
          </a:p>
          <a:p>
            <a:pPr marL="1828800" lvl="1" indent="0">
              <a:buNone/>
            </a:pPr>
            <a:r>
              <a:rPr lang="en-US" sz="2800" dirty="0"/>
              <a:t>Cursive</a:t>
            </a:r>
            <a:endParaRPr lang="en-US" dirty="0"/>
          </a:p>
          <a:p>
            <a:pPr marL="1828800" lvl="1" indent="0">
              <a:buNone/>
            </a:pPr>
            <a:r>
              <a:rPr lang="en-US" sz="2800" dirty="0"/>
              <a:t>Fantasy</a:t>
            </a:r>
            <a:endParaRPr lang="en-US" sz="2200" dirty="0"/>
          </a:p>
        </p:txBody>
      </p:sp>
    </p:spTree>
    <p:extLst>
      <p:ext uri="{BB962C8B-B14F-4D97-AF65-F5344CB8AC3E}">
        <p14:creationId xmlns:p14="http://schemas.microsoft.com/office/powerpoint/2010/main" val="337801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Serif/Sans-serif</a:t>
            </a:r>
          </a:p>
        </p:txBody>
      </p:sp>
      <p:sp>
        <p:nvSpPr>
          <p:cNvPr id="3" name="Rectangle 2">
            <a:extLst>
              <a:ext uri="{FF2B5EF4-FFF2-40B4-BE49-F238E27FC236}">
                <a16:creationId xmlns:a16="http://schemas.microsoft.com/office/drawing/2014/main" id="{7B7CE477-3880-488E-BA51-33DC55F7A8CB}"/>
              </a:ext>
            </a:extLst>
          </p:cNvPr>
          <p:cNvSpPr/>
          <p:nvPr/>
        </p:nvSpPr>
        <p:spPr>
          <a:xfrm>
            <a:off x="3048000" y="2109728"/>
            <a:ext cx="7038680" cy="2492990"/>
          </a:xfrm>
          <a:prstGeom prst="rect">
            <a:avLst/>
          </a:prstGeom>
        </p:spPr>
        <p:txBody>
          <a:bodyPr wrap="square">
            <a:spAutoFit/>
          </a:bodyPr>
          <a:lstStyle/>
          <a:p>
            <a:r>
              <a:rPr lang="en-US" dirty="0"/>
              <a:t>Serif – short cross-stroke in font</a:t>
            </a:r>
          </a:p>
          <a:p>
            <a:pPr lvl="1">
              <a:buNone/>
            </a:pPr>
            <a:r>
              <a:rPr lang="en-US" sz="5000" b="1" dirty="0">
                <a:latin typeface="Adobe Garamond Pro" pitchFamily="18" charset="0"/>
              </a:rPr>
              <a:t>A   B   C    D   E   F   G</a:t>
            </a:r>
          </a:p>
          <a:p>
            <a:pPr lvl="1">
              <a:buNone/>
            </a:pPr>
            <a:endParaRPr lang="en-US" sz="2000" dirty="0">
              <a:latin typeface="Adobe Garamond Pro" pitchFamily="18" charset="0"/>
            </a:endParaRPr>
          </a:p>
          <a:p>
            <a:r>
              <a:rPr lang="en-US" dirty="0"/>
              <a:t>Sans-serif – font with no cross strokes</a:t>
            </a:r>
          </a:p>
          <a:p>
            <a:pPr lvl="1">
              <a:buNone/>
            </a:pPr>
            <a:r>
              <a:rPr lang="en-US" sz="5000" dirty="0"/>
              <a:t>A   B   C    D   E   F   G</a:t>
            </a:r>
          </a:p>
        </p:txBody>
      </p:sp>
    </p:spTree>
    <p:extLst>
      <p:ext uri="{BB962C8B-B14F-4D97-AF65-F5344CB8AC3E}">
        <p14:creationId xmlns:p14="http://schemas.microsoft.com/office/powerpoint/2010/main" val="3781152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Monospaced</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90688"/>
            <a:ext cx="10515600" cy="4351338"/>
          </a:xfrm>
        </p:spPr>
        <p:txBody>
          <a:bodyPr>
            <a:normAutofit/>
          </a:bodyPr>
          <a:lstStyle/>
          <a:p>
            <a:pPr marL="0" indent="0">
              <a:buNone/>
            </a:pPr>
            <a:r>
              <a:rPr lang="en-US" dirty="0"/>
              <a:t>Proportional – width is set per letter</a:t>
            </a:r>
          </a:p>
          <a:p>
            <a:pPr marL="457200" lvl="1" indent="0">
              <a:buNone/>
            </a:pPr>
            <a:r>
              <a:rPr lang="en-US" sz="2800" dirty="0"/>
              <a:t>This text is proportional using the Arial font</a:t>
            </a:r>
          </a:p>
          <a:p>
            <a:pPr marL="457200" lvl="1" indent="0">
              <a:buNone/>
            </a:pPr>
            <a:endParaRPr lang="en-US" sz="2800" dirty="0"/>
          </a:p>
          <a:p>
            <a:pPr marL="0" indent="0">
              <a:buNone/>
            </a:pPr>
            <a:r>
              <a:rPr lang="en-US" dirty="0"/>
              <a:t>Monospaced – each letter is the same width</a:t>
            </a:r>
          </a:p>
          <a:p>
            <a:pPr marL="457200" lvl="1" indent="0">
              <a:buNone/>
            </a:pPr>
            <a:r>
              <a:rPr lang="en-US" sz="2800" dirty="0">
                <a:latin typeface="Courier New" pitchFamily="49" charset="0"/>
                <a:cs typeface="Courier New" pitchFamily="49" charset="0"/>
              </a:rPr>
              <a:t>This text is monospaced using the courier font</a:t>
            </a:r>
          </a:p>
          <a:p>
            <a:pPr marL="0" indent="0">
              <a:buNone/>
            </a:pPr>
            <a:endParaRPr lang="en-US" sz="2200" dirty="0"/>
          </a:p>
        </p:txBody>
      </p:sp>
    </p:spTree>
    <p:extLst>
      <p:ext uri="{BB962C8B-B14F-4D97-AF65-F5344CB8AC3E}">
        <p14:creationId xmlns:p14="http://schemas.microsoft.com/office/powerpoint/2010/main" val="4147707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Cursive</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579906"/>
            <a:ext cx="10515600" cy="4351338"/>
          </a:xfrm>
        </p:spPr>
        <p:txBody>
          <a:bodyPr>
            <a:normAutofit fontScale="92500" lnSpcReduction="20000"/>
          </a:bodyPr>
          <a:lstStyle/>
          <a:p>
            <a:pPr marL="0" indent="0">
              <a:buNone/>
            </a:pPr>
            <a:r>
              <a:rPr lang="en-US" dirty="0"/>
              <a:t>A font designed to resemble handwriting is called cursive</a:t>
            </a:r>
          </a:p>
          <a:p>
            <a:pPr marL="0" indent="0">
              <a:buNone/>
            </a:pPr>
            <a:endParaRPr lang="en-US" sz="1900" dirty="0"/>
          </a:p>
          <a:p>
            <a:pPr marL="1828800" indent="0">
              <a:buNone/>
            </a:pPr>
            <a:r>
              <a:rPr lang="en-US" sz="3900" i="1" dirty="0">
                <a:latin typeface="Brush Script Std" pitchFamily="50" charset="0"/>
              </a:rPr>
              <a:t>Brush Script</a:t>
            </a:r>
            <a:r>
              <a:rPr lang="en-US" sz="3900" dirty="0"/>
              <a:t> </a:t>
            </a:r>
            <a:br>
              <a:rPr lang="en-US" sz="3900" dirty="0"/>
            </a:br>
            <a:r>
              <a:rPr lang="en-US" sz="3900" dirty="0">
                <a:latin typeface="Edwardian Script ITC" pitchFamily="66" charset="0"/>
              </a:rPr>
              <a:t>Edwardian Script</a:t>
            </a:r>
            <a:br>
              <a:rPr lang="en-US" sz="3900" dirty="0">
                <a:latin typeface="Edwardian Script ITC" pitchFamily="66" charset="0"/>
              </a:rPr>
            </a:br>
            <a:r>
              <a:rPr lang="en-US" sz="3900" dirty="0">
                <a:latin typeface="Freestyle Script" pitchFamily="66" charset="0"/>
              </a:rPr>
              <a:t>Freestyle Script</a:t>
            </a:r>
            <a:br>
              <a:rPr lang="en-US" sz="3900" dirty="0">
                <a:latin typeface="Freestyle Script" pitchFamily="66" charset="0"/>
              </a:rPr>
            </a:br>
            <a:r>
              <a:rPr lang="en-US" sz="3900" dirty="0">
                <a:latin typeface="French Script MT" pitchFamily="66" charset="0"/>
              </a:rPr>
              <a:t>French Script</a:t>
            </a:r>
            <a:br>
              <a:rPr lang="en-US" sz="3900" dirty="0">
                <a:latin typeface="French Script MT" pitchFamily="66" charset="0"/>
              </a:rPr>
            </a:br>
            <a:r>
              <a:rPr lang="en-US" sz="3900" dirty="0">
                <a:latin typeface="Kunstler Script" pitchFamily="66" charset="0"/>
              </a:rPr>
              <a:t>Kunstler Script</a:t>
            </a:r>
            <a:br>
              <a:rPr lang="en-US" sz="3900" dirty="0">
                <a:latin typeface="Kunstler Script" pitchFamily="66" charset="0"/>
              </a:rPr>
            </a:br>
            <a:r>
              <a:rPr lang="en-US" sz="3900" dirty="0">
                <a:latin typeface="Lucida Handwriting" pitchFamily="66" charset="0"/>
              </a:rPr>
              <a:t>Lucida Handwriting</a:t>
            </a:r>
            <a:br>
              <a:rPr lang="en-US" sz="3900" dirty="0">
                <a:latin typeface="Lucida Handwriting" pitchFamily="66" charset="0"/>
              </a:rPr>
            </a:br>
            <a:r>
              <a:rPr lang="en-US" sz="3900" dirty="0">
                <a:latin typeface="Mistral" pitchFamily="66" charset="0"/>
              </a:rPr>
              <a:t>Mistral</a:t>
            </a:r>
            <a:endParaRPr lang="en-US" sz="3900" dirty="0">
              <a:latin typeface="Lucida Handwriting" pitchFamily="66" charset="0"/>
            </a:endParaRPr>
          </a:p>
          <a:p>
            <a:pPr marL="457200" lvl="1" indent="0">
              <a:buNone/>
            </a:pPr>
            <a:endParaRPr lang="en-US" dirty="0"/>
          </a:p>
          <a:p>
            <a:pPr marL="0" indent="0">
              <a:buNone/>
            </a:pPr>
            <a:r>
              <a:rPr lang="en-US" dirty="0"/>
              <a:t>No serifs, usually rounder, might be connected and lean to the right</a:t>
            </a:r>
          </a:p>
          <a:p>
            <a:pPr marL="0" indent="0">
              <a:buNone/>
            </a:pPr>
            <a:endParaRPr lang="en-US" sz="2200" dirty="0"/>
          </a:p>
        </p:txBody>
      </p:sp>
    </p:spTree>
    <p:extLst>
      <p:ext uri="{BB962C8B-B14F-4D97-AF65-F5344CB8AC3E}">
        <p14:creationId xmlns:p14="http://schemas.microsoft.com/office/powerpoint/2010/main" val="1801258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Fantasy</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579906"/>
            <a:ext cx="10515600" cy="4351338"/>
          </a:xfrm>
        </p:spPr>
        <p:txBody>
          <a:bodyPr>
            <a:normAutofit/>
          </a:bodyPr>
          <a:lstStyle/>
          <a:p>
            <a:pPr marL="0" indent="0">
              <a:buNone/>
            </a:pPr>
            <a:r>
              <a:rPr lang="en-US" dirty="0"/>
              <a:t>Difficult to read, so use very sparingly</a:t>
            </a:r>
          </a:p>
          <a:p>
            <a:pPr marL="1828800" lvl="1" indent="0">
              <a:buNone/>
            </a:pPr>
            <a:r>
              <a:rPr lang="en-US" sz="3200" dirty="0">
                <a:latin typeface="Chiller" pitchFamily="82" charset="0"/>
              </a:rPr>
              <a:t>Chiller</a:t>
            </a:r>
          </a:p>
          <a:p>
            <a:pPr marL="1828800" lvl="1" indent="0">
              <a:buNone/>
            </a:pPr>
            <a:r>
              <a:rPr lang="en-US" sz="3200" dirty="0">
                <a:latin typeface="Jokerman" pitchFamily="82" charset="0"/>
              </a:rPr>
              <a:t>Jokerman</a:t>
            </a:r>
          </a:p>
          <a:p>
            <a:pPr marL="1828800" lvl="1" indent="0">
              <a:buNone/>
            </a:pPr>
            <a:r>
              <a:rPr lang="en-US" sz="3200" dirty="0">
                <a:latin typeface="Old English Text MT" pitchFamily="66" charset="0"/>
              </a:rPr>
              <a:t>Old English Text</a:t>
            </a:r>
          </a:p>
          <a:p>
            <a:pPr marL="1828800" lvl="1" indent="0">
              <a:buNone/>
            </a:pPr>
            <a:r>
              <a:rPr lang="en-US" sz="3200" dirty="0">
                <a:latin typeface="Playbill" pitchFamily="82" charset="0"/>
              </a:rPr>
              <a:t>Playbill </a:t>
            </a:r>
          </a:p>
          <a:p>
            <a:pPr marL="1828800" lvl="1" indent="0">
              <a:buNone/>
            </a:pPr>
            <a:r>
              <a:rPr lang="en-US" sz="3200" dirty="0">
                <a:latin typeface="Rosewood Std Regular" pitchFamily="50" charset="0"/>
              </a:rPr>
              <a:t>Rosewood</a:t>
            </a:r>
          </a:p>
          <a:p>
            <a:pPr marL="1828800" lvl="1" indent="0">
              <a:buNone/>
            </a:pPr>
            <a:r>
              <a:rPr lang="en-US" sz="3200" dirty="0">
                <a:latin typeface="Stencil" pitchFamily="82" charset="0"/>
              </a:rPr>
              <a:t>Stencil </a:t>
            </a:r>
          </a:p>
          <a:p>
            <a:pPr marL="0" indent="0">
              <a:buNone/>
            </a:pPr>
            <a:endParaRPr lang="en-US" sz="2200" dirty="0"/>
          </a:p>
        </p:txBody>
      </p:sp>
    </p:spTree>
    <p:extLst>
      <p:ext uri="{BB962C8B-B14F-4D97-AF65-F5344CB8AC3E}">
        <p14:creationId xmlns:p14="http://schemas.microsoft.com/office/powerpoint/2010/main" val="3748438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A Little About Me</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90" y="1808588"/>
            <a:ext cx="5711405" cy="4351338"/>
          </a:xfrm>
        </p:spPr>
        <p:txBody>
          <a:bodyPr>
            <a:normAutofit lnSpcReduction="10000"/>
          </a:bodyPr>
          <a:lstStyle/>
          <a:p>
            <a:pPr marL="0" indent="0">
              <a:spcBef>
                <a:spcPts val="0"/>
              </a:spcBef>
              <a:spcAft>
                <a:spcPts val="1200"/>
              </a:spcAft>
              <a:buNone/>
            </a:pPr>
            <a:r>
              <a:rPr lang="en-US" dirty="0"/>
              <a:t>I’ve lived just outside the Greater Elizabethton Metropolis since early 1998</a:t>
            </a:r>
          </a:p>
          <a:p>
            <a:pPr marL="0" indent="0">
              <a:spcBef>
                <a:spcPts val="0"/>
              </a:spcBef>
              <a:spcAft>
                <a:spcPts val="1200"/>
              </a:spcAft>
              <a:buNone/>
            </a:pPr>
            <a:r>
              <a:rPr lang="en-US" dirty="0"/>
              <a:t>Part of the ETSU family since Spring 1994</a:t>
            </a:r>
          </a:p>
          <a:p>
            <a:pPr marL="0" indent="0">
              <a:spcBef>
                <a:spcPts val="0"/>
              </a:spcBef>
              <a:spcAft>
                <a:spcPts val="1200"/>
              </a:spcAft>
              <a:buNone/>
            </a:pPr>
            <a:r>
              <a:rPr lang="en-US" dirty="0"/>
              <a:t>Interests outside of computing:</a:t>
            </a:r>
          </a:p>
          <a:p>
            <a:pPr marL="457200" indent="0">
              <a:spcBef>
                <a:spcPts val="0"/>
              </a:spcBef>
              <a:spcAft>
                <a:spcPts val="1200"/>
              </a:spcAft>
              <a:buNone/>
            </a:pPr>
            <a:r>
              <a:rPr lang="en-US" sz="2400" dirty="0"/>
              <a:t>Reading (Sci-Fi, mystery, thrillers)</a:t>
            </a:r>
            <a:br>
              <a:rPr lang="en-US" sz="2400" dirty="0"/>
            </a:br>
            <a:r>
              <a:rPr lang="en-US" sz="2400" dirty="0"/>
              <a:t>Online gaming</a:t>
            </a:r>
            <a:br>
              <a:rPr lang="en-US" sz="2400" dirty="0"/>
            </a:br>
            <a:r>
              <a:rPr lang="en-US" sz="2400" dirty="0"/>
              <a:t>Photography</a:t>
            </a:r>
            <a:br>
              <a:rPr lang="en-US" sz="2400" dirty="0"/>
            </a:br>
            <a:r>
              <a:rPr lang="en-US" sz="2400" dirty="0"/>
              <a:t>Firearms / shooting</a:t>
            </a:r>
            <a:br>
              <a:rPr lang="en-US" dirty="0"/>
            </a:br>
            <a:endParaRPr lang="en-US" dirty="0"/>
          </a:p>
        </p:txBody>
      </p:sp>
      <p:sp>
        <p:nvSpPr>
          <p:cNvPr id="8" name="Content Placeholder 5">
            <a:extLst>
              <a:ext uri="{FF2B5EF4-FFF2-40B4-BE49-F238E27FC236}">
                <a16:creationId xmlns:a16="http://schemas.microsoft.com/office/drawing/2014/main" id="{1F04F21C-1415-4425-A216-398607053DE5}"/>
              </a:ext>
            </a:extLst>
          </p:cNvPr>
          <p:cNvSpPr txBox="1">
            <a:spLocks/>
          </p:cNvSpPr>
          <p:nvPr/>
        </p:nvSpPr>
        <p:spPr>
          <a:xfrm>
            <a:off x="6480595" y="1808588"/>
            <a:ext cx="559486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2400" dirty="0">
                <a:latin typeface="Corbel Light" panose="020B0303020204020204" pitchFamily="34" charset="0"/>
              </a:rPr>
              <a:t>Interests in computing:</a:t>
            </a:r>
          </a:p>
          <a:p>
            <a:pPr marL="457200" indent="0">
              <a:spcBef>
                <a:spcPts val="0"/>
              </a:spcBef>
              <a:spcAft>
                <a:spcPts val="1200"/>
              </a:spcAft>
              <a:buFont typeface="Arial" panose="020B0604020202020204" pitchFamily="34" charset="0"/>
              <a:buNone/>
            </a:pPr>
            <a:r>
              <a:rPr lang="en-US" sz="2400" dirty="0">
                <a:latin typeface="Corbel Light" panose="020B0303020204020204" pitchFamily="34" charset="0"/>
              </a:rPr>
              <a:t>Web design &amp; development (HTML &amp; CSS)</a:t>
            </a:r>
            <a:br>
              <a:rPr lang="en-US" sz="2400" dirty="0">
                <a:latin typeface="Corbel Light" panose="020B0303020204020204" pitchFamily="34" charset="0"/>
              </a:rPr>
            </a:br>
            <a:r>
              <a:rPr lang="en-US" sz="2400" dirty="0">
                <a:latin typeface="Corbel Light" panose="020B0303020204020204" pitchFamily="34" charset="0"/>
              </a:rPr>
              <a:t>System administration</a:t>
            </a:r>
            <a:br>
              <a:rPr lang="en-US" sz="2400" dirty="0">
                <a:latin typeface="Corbel Light" panose="020B0303020204020204" pitchFamily="34" charset="0"/>
              </a:rPr>
            </a:br>
            <a:r>
              <a:rPr lang="en-US" sz="2400" dirty="0">
                <a:latin typeface="Corbel Light" panose="020B0303020204020204" pitchFamily="34" charset="0"/>
              </a:rPr>
              <a:t>Amazon Web Services</a:t>
            </a:r>
            <a:br>
              <a:rPr lang="en-US" sz="2400" dirty="0">
                <a:latin typeface="Corbel Light" panose="020B0303020204020204" pitchFamily="34" charset="0"/>
              </a:rPr>
            </a:br>
            <a:r>
              <a:rPr lang="en-US" sz="2400" dirty="0">
                <a:latin typeface="Corbel Light" panose="020B0303020204020204" pitchFamily="34" charset="0"/>
              </a:rPr>
              <a:t>Computer networking</a:t>
            </a:r>
            <a:br>
              <a:rPr lang="en-US" sz="2400" dirty="0">
                <a:latin typeface="Corbel Light" panose="020B0303020204020204" pitchFamily="34" charset="0"/>
              </a:rPr>
            </a:br>
            <a:r>
              <a:rPr lang="en-US" sz="2400" dirty="0">
                <a:latin typeface="Corbel Light" panose="020B0303020204020204" pitchFamily="34" charset="0"/>
              </a:rPr>
              <a:t>Computer/network security</a:t>
            </a:r>
            <a:br>
              <a:rPr lang="en-US" sz="2400" dirty="0">
                <a:latin typeface="Corbel Light" panose="020B0303020204020204" pitchFamily="34" charset="0"/>
              </a:rPr>
            </a:br>
            <a:r>
              <a:rPr lang="en-US" sz="2400" dirty="0">
                <a:latin typeface="Corbel Light" panose="020B0303020204020204" pitchFamily="34" charset="0"/>
              </a:rPr>
              <a:t>Python, Java, JavaScript, PHP, etc.</a:t>
            </a:r>
            <a:br>
              <a:rPr lang="en-US" sz="2400" dirty="0">
                <a:latin typeface="Corbel Light" panose="020B0303020204020204" pitchFamily="34" charset="0"/>
              </a:rPr>
            </a:br>
            <a:endParaRPr lang="en-US" sz="2400" dirty="0">
              <a:latin typeface="Corbel Light" panose="020B0303020204020204" pitchFamily="34" charset="0"/>
            </a:endParaRPr>
          </a:p>
        </p:txBody>
      </p:sp>
    </p:spTree>
    <p:extLst>
      <p:ext uri="{BB962C8B-B14F-4D97-AF65-F5344CB8AC3E}">
        <p14:creationId xmlns:p14="http://schemas.microsoft.com/office/powerpoint/2010/main" val="10030487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em</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579906"/>
            <a:ext cx="10515600" cy="4351338"/>
          </a:xfrm>
        </p:spPr>
        <p:txBody>
          <a:bodyPr>
            <a:normAutofit/>
          </a:bodyPr>
          <a:lstStyle/>
          <a:p>
            <a:pPr marL="0" lvl="0" indent="0">
              <a:spcBef>
                <a:spcPts val="0"/>
              </a:spcBef>
              <a:spcAft>
                <a:spcPts val="1200"/>
              </a:spcAft>
              <a:buNone/>
            </a:pPr>
            <a:r>
              <a:rPr lang="en-US" dirty="0"/>
              <a:t>Equal to the currently specified point-size</a:t>
            </a:r>
          </a:p>
          <a:p>
            <a:pPr marL="0" lvl="0" indent="0">
              <a:spcBef>
                <a:spcPts val="0"/>
              </a:spcBef>
              <a:spcAft>
                <a:spcPts val="1200"/>
              </a:spcAft>
              <a:buNone/>
            </a:pPr>
            <a:r>
              <a:rPr lang="en-US" dirty="0"/>
              <a:t>Use </a:t>
            </a:r>
            <a:r>
              <a:rPr lang="en-US" i="1" dirty="0"/>
              <a:t>em</a:t>
            </a:r>
            <a:r>
              <a:rPr lang="en-US" dirty="0"/>
              <a:t> to make style sheets scalable</a:t>
            </a:r>
          </a:p>
          <a:p>
            <a:pPr marL="0" indent="0">
              <a:spcBef>
                <a:spcPts val="0"/>
              </a:spcBef>
              <a:spcAft>
                <a:spcPts val="1200"/>
              </a:spcAft>
              <a:buNone/>
            </a:pPr>
            <a:r>
              <a:rPr lang="en-US" dirty="0"/>
              <a:t>Historically, based on the width of letter ‘m’ in typesetting</a:t>
            </a:r>
          </a:p>
          <a:p>
            <a:pPr marL="0" indent="0">
              <a:buNone/>
            </a:pPr>
            <a:r>
              <a:rPr lang="en-US" dirty="0"/>
              <a:t>Relative to the font-size of its direct </a:t>
            </a:r>
            <a:r>
              <a:rPr lang="en-US" b="1" dirty="0"/>
              <a:t>or</a:t>
            </a:r>
            <a:r>
              <a:rPr lang="en-US" dirty="0"/>
              <a:t> nearest parent</a:t>
            </a:r>
          </a:p>
          <a:p>
            <a:pPr marL="0" indent="0">
              <a:buNone/>
            </a:pPr>
            <a:r>
              <a:rPr lang="en-US" dirty="0"/>
              <a:t>	</a:t>
            </a:r>
            <a:endParaRPr lang="en-US" sz="2200" dirty="0"/>
          </a:p>
        </p:txBody>
      </p:sp>
    </p:spTree>
    <p:extLst>
      <p:ext uri="{BB962C8B-B14F-4D97-AF65-F5344CB8AC3E}">
        <p14:creationId xmlns:p14="http://schemas.microsoft.com/office/powerpoint/2010/main" val="3576717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em</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579906"/>
            <a:ext cx="10515600" cy="4351338"/>
          </a:xfrm>
        </p:spPr>
        <p:txBody>
          <a:bodyPr>
            <a:normAutofit/>
          </a:bodyPr>
          <a:lstStyle/>
          <a:p>
            <a:pPr marL="0" indent="0">
              <a:buNone/>
            </a:pPr>
            <a:r>
              <a:rPr lang="en-US" dirty="0"/>
              <a:t>	</a:t>
            </a:r>
            <a:endParaRPr lang="en-US" sz="2200" dirty="0"/>
          </a:p>
        </p:txBody>
      </p:sp>
      <p:sp>
        <p:nvSpPr>
          <p:cNvPr id="3" name="Rectangle 2">
            <a:extLst>
              <a:ext uri="{FF2B5EF4-FFF2-40B4-BE49-F238E27FC236}">
                <a16:creationId xmlns:a16="http://schemas.microsoft.com/office/drawing/2014/main" id="{53E563E3-B3E1-4D0C-924F-2D5E26C1358A}"/>
              </a:ext>
            </a:extLst>
          </p:cNvPr>
          <p:cNvSpPr/>
          <p:nvPr/>
        </p:nvSpPr>
        <p:spPr>
          <a:xfrm>
            <a:off x="187075" y="1660473"/>
            <a:ext cx="3945791" cy="2489991"/>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800" dirty="0">
                <a:solidFill>
                  <a:srgbClr val="002C62"/>
                </a:solidFill>
              </a:rPr>
              <a:t>Default font size == 16px </a:t>
            </a:r>
          </a:p>
          <a:p>
            <a:r>
              <a:rPr lang="en-US" sz="2800" dirty="0">
                <a:solidFill>
                  <a:srgbClr val="002C62"/>
                </a:solidFill>
              </a:rPr>
              <a:t>	1</a:t>
            </a:r>
            <a:r>
              <a:rPr lang="en-US" sz="2800" i="1" dirty="0">
                <a:solidFill>
                  <a:srgbClr val="002C62"/>
                </a:solidFill>
              </a:rPr>
              <a:t>em</a:t>
            </a:r>
            <a:r>
              <a:rPr lang="en-US" sz="2800" dirty="0">
                <a:solidFill>
                  <a:srgbClr val="002C62"/>
                </a:solidFill>
              </a:rPr>
              <a:t> == 16px</a:t>
            </a:r>
          </a:p>
          <a:p>
            <a:r>
              <a:rPr lang="en-US" sz="2800" dirty="0">
                <a:solidFill>
                  <a:srgbClr val="002C62"/>
                </a:solidFill>
              </a:rPr>
              <a:t>	1.5</a:t>
            </a:r>
            <a:r>
              <a:rPr lang="en-US" sz="2800" i="1" dirty="0">
                <a:solidFill>
                  <a:srgbClr val="002C62"/>
                </a:solidFill>
              </a:rPr>
              <a:t>em</a:t>
            </a:r>
            <a:r>
              <a:rPr lang="en-US" sz="2800" dirty="0">
                <a:solidFill>
                  <a:srgbClr val="002C62"/>
                </a:solidFill>
              </a:rPr>
              <a:t> == 24px</a:t>
            </a:r>
          </a:p>
          <a:p>
            <a:r>
              <a:rPr lang="en-US" sz="2800" dirty="0">
                <a:solidFill>
                  <a:srgbClr val="002C62"/>
                </a:solidFill>
              </a:rPr>
              <a:t>	2</a:t>
            </a:r>
            <a:r>
              <a:rPr lang="en-US" sz="2800" i="1" dirty="0">
                <a:solidFill>
                  <a:srgbClr val="002C62"/>
                </a:solidFill>
              </a:rPr>
              <a:t>em</a:t>
            </a:r>
            <a:r>
              <a:rPr lang="en-US" sz="2800" dirty="0">
                <a:solidFill>
                  <a:srgbClr val="002C62"/>
                </a:solidFill>
              </a:rPr>
              <a:t> == 32px</a:t>
            </a:r>
          </a:p>
          <a:p>
            <a:pPr algn="ctr"/>
            <a:endParaRPr lang="en-US" sz="2800" dirty="0"/>
          </a:p>
        </p:txBody>
      </p:sp>
      <p:sp>
        <p:nvSpPr>
          <p:cNvPr id="13" name="Rectangle 12">
            <a:extLst>
              <a:ext uri="{FF2B5EF4-FFF2-40B4-BE49-F238E27FC236}">
                <a16:creationId xmlns:a16="http://schemas.microsoft.com/office/drawing/2014/main" id="{767EFB2F-162B-46D8-B5A8-2ECA694D646B}"/>
              </a:ext>
            </a:extLst>
          </p:cNvPr>
          <p:cNvSpPr/>
          <p:nvPr/>
        </p:nvSpPr>
        <p:spPr>
          <a:xfrm>
            <a:off x="4613062" y="344250"/>
            <a:ext cx="3334435" cy="2321129"/>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400" b="1" dirty="0">
                <a:solidFill>
                  <a:srgbClr val="002C62"/>
                </a:solidFill>
                <a:latin typeface="Courier New" panose="02070309020205020404" pitchFamily="49" charset="0"/>
                <a:cs typeface="Courier New" panose="02070309020205020404" pitchFamily="49" charset="0"/>
              </a:rPr>
              <a:t>div {</a:t>
            </a:r>
          </a:p>
          <a:p>
            <a:r>
              <a:rPr lang="en-US" sz="2400" b="1" dirty="0">
                <a:solidFill>
                  <a:srgbClr val="002C62"/>
                </a:solidFill>
                <a:latin typeface="Courier New" panose="02070309020205020404" pitchFamily="49" charset="0"/>
                <a:cs typeface="Courier New" panose="02070309020205020404" pitchFamily="49" charset="0"/>
              </a:rPr>
              <a:t>  font-size: 1em;</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a:t>
            </a:r>
          </a:p>
          <a:p>
            <a:r>
              <a:rPr lang="en-US" sz="2400" b="1" dirty="0">
                <a:solidFill>
                  <a:srgbClr val="002C62"/>
                </a:solidFill>
                <a:latin typeface="Courier New" panose="02070309020205020404" pitchFamily="49" charset="0"/>
                <a:cs typeface="Courier New" panose="02070309020205020404" pitchFamily="49" charset="0"/>
              </a:rPr>
              <a:t>p {</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font-size: 1em;</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a:t>
            </a:r>
          </a:p>
          <a:p>
            <a:pPr algn="ctr"/>
            <a:endParaRPr lang="en-US" sz="2800" dirty="0"/>
          </a:p>
        </p:txBody>
      </p:sp>
      <p:sp>
        <p:nvSpPr>
          <p:cNvPr id="15" name="Rectangle 14">
            <a:extLst>
              <a:ext uri="{FF2B5EF4-FFF2-40B4-BE49-F238E27FC236}">
                <a16:creationId xmlns:a16="http://schemas.microsoft.com/office/drawing/2014/main" id="{82553971-EABA-4002-ACF3-AAD8E324D3DD}"/>
              </a:ext>
            </a:extLst>
          </p:cNvPr>
          <p:cNvSpPr/>
          <p:nvPr/>
        </p:nvSpPr>
        <p:spPr>
          <a:xfrm>
            <a:off x="8152896" y="344250"/>
            <a:ext cx="3680316" cy="2321129"/>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400" b="1" dirty="0">
                <a:solidFill>
                  <a:srgbClr val="002C62"/>
                </a:solidFill>
                <a:latin typeface="Courier New" panose="02070309020205020404" pitchFamily="49" charset="0"/>
                <a:cs typeface="Courier New" panose="02070309020205020404" pitchFamily="49" charset="0"/>
              </a:rPr>
              <a:t>&lt;div&gt;</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&lt;p&gt;</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Lorem Ipsum</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&lt;/p&gt;</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&lt;/div&gt;</a:t>
            </a:r>
          </a:p>
          <a:p>
            <a:pPr algn="ctr"/>
            <a:endParaRPr lang="en-US" sz="2800" dirty="0"/>
          </a:p>
        </p:txBody>
      </p:sp>
      <p:pic>
        <p:nvPicPr>
          <p:cNvPr id="17" name="Picture 2" descr="Sample png files, Sample png files Transparent FREE for download ...">
            <a:extLst>
              <a:ext uri="{FF2B5EF4-FFF2-40B4-BE49-F238E27FC236}">
                <a16:creationId xmlns:a16="http://schemas.microsoft.com/office/drawing/2014/main" id="{82B07A20-F80C-4B8A-B91D-E87F694E53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2" y="0"/>
            <a:ext cx="975122" cy="976025"/>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F42D79C6-ADEF-463E-82B1-0DF69C35DE75}"/>
              </a:ext>
            </a:extLst>
          </p:cNvPr>
          <p:cNvSpPr/>
          <p:nvPr/>
        </p:nvSpPr>
        <p:spPr>
          <a:xfrm>
            <a:off x="4613063" y="3035768"/>
            <a:ext cx="7220149" cy="591311"/>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800" dirty="0">
                <a:solidFill>
                  <a:srgbClr val="002C62"/>
                </a:solidFill>
              </a:rPr>
              <a:t>How big would the text in the paragraph be?</a:t>
            </a:r>
          </a:p>
          <a:p>
            <a:pPr algn="ctr"/>
            <a:endParaRPr lang="en-US" sz="2800" dirty="0"/>
          </a:p>
        </p:txBody>
      </p:sp>
      <p:sp>
        <p:nvSpPr>
          <p:cNvPr id="20" name="Rectangle 19">
            <a:extLst>
              <a:ext uri="{FF2B5EF4-FFF2-40B4-BE49-F238E27FC236}">
                <a16:creationId xmlns:a16="http://schemas.microsoft.com/office/drawing/2014/main" id="{4CF8B66F-A405-4FC2-B9C0-5464DBBD3B44}"/>
              </a:ext>
            </a:extLst>
          </p:cNvPr>
          <p:cNvSpPr/>
          <p:nvPr/>
        </p:nvSpPr>
        <p:spPr>
          <a:xfrm>
            <a:off x="6688183" y="4508935"/>
            <a:ext cx="2767588" cy="591311"/>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pPr algn="ctr"/>
            <a:r>
              <a:rPr lang="en-US" sz="3200" dirty="0">
                <a:solidFill>
                  <a:srgbClr val="002C62"/>
                </a:solidFill>
              </a:rPr>
              <a:t>32 pixels</a:t>
            </a:r>
          </a:p>
          <a:p>
            <a:pPr algn="ctr"/>
            <a:endParaRPr lang="en-US" sz="2800" dirty="0"/>
          </a:p>
        </p:txBody>
      </p:sp>
    </p:spTree>
    <p:extLst>
      <p:ext uri="{BB962C8B-B14F-4D97-AF65-F5344CB8AC3E}">
        <p14:creationId xmlns:p14="http://schemas.microsoft.com/office/powerpoint/2010/main" val="1120565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animBg="1"/>
      <p:bldP spid="15" grpId="0" animBg="1"/>
      <p:bldP spid="19" grpId="0" animBg="1"/>
      <p:bldP spid="20"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rem</a:t>
            </a: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579906"/>
            <a:ext cx="10515600" cy="4351338"/>
          </a:xfrm>
        </p:spPr>
        <p:txBody>
          <a:bodyPr>
            <a:normAutofit/>
          </a:bodyPr>
          <a:lstStyle/>
          <a:p>
            <a:pPr marL="0" lvl="0" indent="0">
              <a:buNone/>
            </a:pPr>
            <a:r>
              <a:rPr lang="en-US" i="1" dirty="0"/>
              <a:t>em</a:t>
            </a:r>
            <a:r>
              <a:rPr lang="en-US" dirty="0"/>
              <a:t> is useful, but can get complicated</a:t>
            </a:r>
          </a:p>
          <a:p>
            <a:pPr marL="0" lvl="0" indent="0">
              <a:buNone/>
            </a:pPr>
            <a:r>
              <a:rPr lang="en-US" i="1" dirty="0"/>
              <a:t>rem</a:t>
            </a:r>
            <a:r>
              <a:rPr lang="en-US" dirty="0"/>
              <a:t> (Root EM) – size is calculated to be relative to the root (&lt;html&gt;) size</a:t>
            </a:r>
          </a:p>
          <a:p>
            <a:pPr marL="0" lvl="0" indent="0">
              <a:buNone/>
            </a:pPr>
            <a:r>
              <a:rPr lang="en-US" dirty="0"/>
              <a:t>Can simplify size calculation</a:t>
            </a:r>
          </a:p>
          <a:p>
            <a:pPr marL="0" lvl="0" indent="0">
              <a:buNone/>
            </a:pPr>
            <a:r>
              <a:rPr lang="en-US" dirty="0"/>
              <a:t>May require re-declaration of sizes for selectors</a:t>
            </a:r>
          </a:p>
        </p:txBody>
      </p:sp>
    </p:spTree>
    <p:extLst>
      <p:ext uri="{BB962C8B-B14F-4D97-AF65-F5344CB8AC3E}">
        <p14:creationId xmlns:p14="http://schemas.microsoft.com/office/powerpoint/2010/main" val="334938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rem</a:t>
            </a:r>
          </a:p>
        </p:txBody>
      </p:sp>
      <p:sp>
        <p:nvSpPr>
          <p:cNvPr id="3" name="Rectangle 2">
            <a:extLst>
              <a:ext uri="{FF2B5EF4-FFF2-40B4-BE49-F238E27FC236}">
                <a16:creationId xmlns:a16="http://schemas.microsoft.com/office/drawing/2014/main" id="{53E563E3-B3E1-4D0C-924F-2D5E26C1358A}"/>
              </a:ext>
            </a:extLst>
          </p:cNvPr>
          <p:cNvSpPr/>
          <p:nvPr/>
        </p:nvSpPr>
        <p:spPr>
          <a:xfrm>
            <a:off x="187075" y="1660473"/>
            <a:ext cx="3945791" cy="2489991"/>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800" dirty="0">
                <a:solidFill>
                  <a:srgbClr val="002C62"/>
                </a:solidFill>
              </a:rPr>
              <a:t>Default font size == 16px </a:t>
            </a:r>
          </a:p>
          <a:p>
            <a:r>
              <a:rPr lang="en-US" sz="2800" dirty="0">
                <a:solidFill>
                  <a:srgbClr val="002C62"/>
                </a:solidFill>
              </a:rPr>
              <a:t>	1</a:t>
            </a:r>
            <a:r>
              <a:rPr lang="en-US" sz="2800" i="1" dirty="0">
                <a:solidFill>
                  <a:srgbClr val="002C62"/>
                </a:solidFill>
              </a:rPr>
              <a:t>rem</a:t>
            </a:r>
            <a:r>
              <a:rPr lang="en-US" sz="2800" dirty="0">
                <a:solidFill>
                  <a:srgbClr val="002C62"/>
                </a:solidFill>
              </a:rPr>
              <a:t> == 16px</a:t>
            </a:r>
          </a:p>
          <a:p>
            <a:r>
              <a:rPr lang="en-US" sz="2800" dirty="0">
                <a:solidFill>
                  <a:srgbClr val="002C62"/>
                </a:solidFill>
              </a:rPr>
              <a:t>	1.5</a:t>
            </a:r>
            <a:r>
              <a:rPr lang="en-US" sz="2800" i="1" dirty="0">
                <a:solidFill>
                  <a:srgbClr val="002C62"/>
                </a:solidFill>
              </a:rPr>
              <a:t>rem</a:t>
            </a:r>
            <a:r>
              <a:rPr lang="en-US" sz="2800" dirty="0">
                <a:solidFill>
                  <a:srgbClr val="002C62"/>
                </a:solidFill>
              </a:rPr>
              <a:t> == 24px</a:t>
            </a:r>
          </a:p>
          <a:p>
            <a:r>
              <a:rPr lang="en-US" sz="2800" dirty="0">
                <a:solidFill>
                  <a:srgbClr val="002C62"/>
                </a:solidFill>
              </a:rPr>
              <a:t>	2</a:t>
            </a:r>
            <a:r>
              <a:rPr lang="en-US" sz="2800" i="1" dirty="0">
                <a:solidFill>
                  <a:srgbClr val="002C62"/>
                </a:solidFill>
              </a:rPr>
              <a:t>rem</a:t>
            </a:r>
            <a:r>
              <a:rPr lang="en-US" sz="2800" dirty="0">
                <a:solidFill>
                  <a:srgbClr val="002C62"/>
                </a:solidFill>
              </a:rPr>
              <a:t> == 32px</a:t>
            </a:r>
          </a:p>
          <a:p>
            <a:pPr algn="ctr"/>
            <a:endParaRPr lang="en-US" sz="2800" dirty="0"/>
          </a:p>
        </p:txBody>
      </p:sp>
      <p:sp>
        <p:nvSpPr>
          <p:cNvPr id="13" name="Rectangle 12">
            <a:extLst>
              <a:ext uri="{FF2B5EF4-FFF2-40B4-BE49-F238E27FC236}">
                <a16:creationId xmlns:a16="http://schemas.microsoft.com/office/drawing/2014/main" id="{767EFB2F-162B-46D8-B5A8-2ECA694D646B}"/>
              </a:ext>
            </a:extLst>
          </p:cNvPr>
          <p:cNvSpPr/>
          <p:nvPr/>
        </p:nvSpPr>
        <p:spPr>
          <a:xfrm>
            <a:off x="4613062" y="344250"/>
            <a:ext cx="3539834" cy="2321129"/>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400" b="1" dirty="0">
                <a:solidFill>
                  <a:srgbClr val="002C62"/>
                </a:solidFill>
                <a:latin typeface="Courier New" panose="02070309020205020404" pitchFamily="49" charset="0"/>
                <a:cs typeface="Courier New" panose="02070309020205020404" pitchFamily="49" charset="0"/>
              </a:rPr>
              <a:t>div {</a:t>
            </a:r>
          </a:p>
          <a:p>
            <a:r>
              <a:rPr lang="en-US" sz="2400" b="1" dirty="0">
                <a:solidFill>
                  <a:srgbClr val="002C62"/>
                </a:solidFill>
                <a:latin typeface="Courier New" panose="02070309020205020404" pitchFamily="49" charset="0"/>
                <a:cs typeface="Courier New" panose="02070309020205020404" pitchFamily="49" charset="0"/>
              </a:rPr>
              <a:t>  font-size: 1rem;</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a:t>
            </a:r>
          </a:p>
          <a:p>
            <a:r>
              <a:rPr lang="en-US" sz="2400" b="1" dirty="0">
                <a:solidFill>
                  <a:srgbClr val="002C62"/>
                </a:solidFill>
                <a:latin typeface="Courier New" panose="02070309020205020404" pitchFamily="49" charset="0"/>
                <a:cs typeface="Courier New" panose="02070309020205020404" pitchFamily="49" charset="0"/>
              </a:rPr>
              <a:t>p {</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font-size: 1rem;</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a:t>
            </a:r>
          </a:p>
          <a:p>
            <a:pPr algn="ctr"/>
            <a:endParaRPr lang="en-US" sz="2800" dirty="0"/>
          </a:p>
        </p:txBody>
      </p:sp>
      <p:sp>
        <p:nvSpPr>
          <p:cNvPr id="15" name="Rectangle 14">
            <a:extLst>
              <a:ext uri="{FF2B5EF4-FFF2-40B4-BE49-F238E27FC236}">
                <a16:creationId xmlns:a16="http://schemas.microsoft.com/office/drawing/2014/main" id="{82553971-EABA-4002-ACF3-AAD8E324D3DD}"/>
              </a:ext>
            </a:extLst>
          </p:cNvPr>
          <p:cNvSpPr/>
          <p:nvPr/>
        </p:nvSpPr>
        <p:spPr>
          <a:xfrm>
            <a:off x="8152896" y="344250"/>
            <a:ext cx="3680316" cy="2321129"/>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400" b="1" dirty="0">
                <a:solidFill>
                  <a:srgbClr val="002C62"/>
                </a:solidFill>
                <a:latin typeface="Courier New" panose="02070309020205020404" pitchFamily="49" charset="0"/>
                <a:cs typeface="Courier New" panose="02070309020205020404" pitchFamily="49" charset="0"/>
              </a:rPr>
              <a:t>&lt;div&gt;</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&lt;p&gt;</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Lorem Ipsum</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    &lt;/p&gt;</a:t>
            </a:r>
            <a:br>
              <a:rPr lang="en-US" sz="2400" b="1" dirty="0">
                <a:solidFill>
                  <a:srgbClr val="002C62"/>
                </a:solidFill>
                <a:latin typeface="Courier New" panose="02070309020205020404" pitchFamily="49" charset="0"/>
                <a:cs typeface="Courier New" panose="02070309020205020404" pitchFamily="49" charset="0"/>
              </a:rPr>
            </a:br>
            <a:r>
              <a:rPr lang="en-US" sz="2400" b="1" dirty="0">
                <a:solidFill>
                  <a:srgbClr val="002C62"/>
                </a:solidFill>
                <a:latin typeface="Courier New" panose="02070309020205020404" pitchFamily="49" charset="0"/>
                <a:cs typeface="Courier New" panose="02070309020205020404" pitchFamily="49" charset="0"/>
              </a:rPr>
              <a:t>&lt;/div&gt;</a:t>
            </a:r>
          </a:p>
          <a:p>
            <a:pPr algn="ctr"/>
            <a:endParaRPr lang="en-US" sz="2800" dirty="0"/>
          </a:p>
        </p:txBody>
      </p:sp>
      <p:pic>
        <p:nvPicPr>
          <p:cNvPr id="17" name="Picture 2" descr="Sample png files, Sample png files Transparent FREE for download ...">
            <a:extLst>
              <a:ext uri="{FF2B5EF4-FFF2-40B4-BE49-F238E27FC236}">
                <a16:creationId xmlns:a16="http://schemas.microsoft.com/office/drawing/2014/main" id="{82B07A20-F80C-4B8A-B91D-E87F694E53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2" y="0"/>
            <a:ext cx="975122" cy="976025"/>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F42D79C6-ADEF-463E-82B1-0DF69C35DE75}"/>
              </a:ext>
            </a:extLst>
          </p:cNvPr>
          <p:cNvSpPr/>
          <p:nvPr/>
        </p:nvSpPr>
        <p:spPr>
          <a:xfrm>
            <a:off x="4613063" y="3035768"/>
            <a:ext cx="7220149" cy="591311"/>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r>
              <a:rPr lang="en-US" sz="2800" dirty="0">
                <a:solidFill>
                  <a:srgbClr val="002C62"/>
                </a:solidFill>
              </a:rPr>
              <a:t>How big would the text in the paragraph be?</a:t>
            </a:r>
          </a:p>
          <a:p>
            <a:pPr algn="ctr"/>
            <a:endParaRPr lang="en-US" sz="2800" dirty="0"/>
          </a:p>
        </p:txBody>
      </p:sp>
      <p:sp>
        <p:nvSpPr>
          <p:cNvPr id="20" name="Rectangle 19">
            <a:extLst>
              <a:ext uri="{FF2B5EF4-FFF2-40B4-BE49-F238E27FC236}">
                <a16:creationId xmlns:a16="http://schemas.microsoft.com/office/drawing/2014/main" id="{4CF8B66F-A405-4FC2-B9C0-5464DBBD3B44}"/>
              </a:ext>
            </a:extLst>
          </p:cNvPr>
          <p:cNvSpPr/>
          <p:nvPr/>
        </p:nvSpPr>
        <p:spPr>
          <a:xfrm>
            <a:off x="6688183" y="4508935"/>
            <a:ext cx="2767588" cy="591311"/>
          </a:xfrm>
          <a:prstGeom prst="rect">
            <a:avLst/>
          </a:prstGeom>
          <a:solidFill>
            <a:srgbClr val="ED7D31">
              <a:alpha val="2902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2800" dirty="0">
              <a:solidFill>
                <a:srgbClr val="002C62"/>
              </a:solidFill>
            </a:endParaRPr>
          </a:p>
          <a:p>
            <a:pPr algn="ctr"/>
            <a:r>
              <a:rPr lang="en-US" sz="3200" dirty="0">
                <a:solidFill>
                  <a:srgbClr val="002C62"/>
                </a:solidFill>
              </a:rPr>
              <a:t>16 pixels</a:t>
            </a:r>
          </a:p>
          <a:p>
            <a:pPr algn="ctr"/>
            <a:endParaRPr lang="en-US" sz="2800" dirty="0"/>
          </a:p>
        </p:txBody>
      </p:sp>
    </p:spTree>
    <p:extLst>
      <p:ext uri="{BB962C8B-B14F-4D97-AF65-F5344CB8AC3E}">
        <p14:creationId xmlns:p14="http://schemas.microsoft.com/office/powerpoint/2010/main" val="1295225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animBg="1"/>
      <p:bldP spid="15" grpId="0" animBg="1"/>
      <p:bldP spid="19" grpId="0" animBg="1"/>
      <p:bldP spid="20"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t>Writing for the Web</a:t>
            </a:r>
          </a:p>
        </p:txBody>
      </p:sp>
      <p:sp>
        <p:nvSpPr>
          <p:cNvPr id="8" name="Text Placeholder 7">
            <a:extLst>
              <a:ext uri="{FF2B5EF4-FFF2-40B4-BE49-F238E27FC236}">
                <a16:creationId xmlns:a16="http://schemas.microsoft.com/office/drawing/2014/main" id="{934A48C1-EFF1-4360-AA94-36CA2B05E4B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45299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83175"/>
            <a:ext cx="10515600" cy="4351338"/>
          </a:xfrm>
        </p:spPr>
        <p:txBody>
          <a:bodyPr>
            <a:normAutofit/>
          </a:bodyPr>
          <a:lstStyle/>
          <a:p>
            <a:pPr marL="0" indent="0">
              <a:spcBef>
                <a:spcPts val="0"/>
              </a:spcBef>
              <a:spcAft>
                <a:spcPts val="1200"/>
              </a:spcAft>
              <a:buNone/>
            </a:pPr>
            <a:r>
              <a:rPr lang="en-US" dirty="0"/>
              <a:t>People read differently online than they do when they read print materials -- </a:t>
            </a:r>
            <a:r>
              <a:rPr lang="en-US" dirty="0">
                <a:solidFill>
                  <a:srgbClr val="FF0000"/>
                </a:solidFill>
              </a:rPr>
              <a:t>web users typically scan for  information</a:t>
            </a:r>
          </a:p>
          <a:p>
            <a:pPr marL="0" indent="0">
              <a:spcBef>
                <a:spcPts val="0"/>
              </a:spcBef>
              <a:spcAft>
                <a:spcPts val="1200"/>
              </a:spcAft>
              <a:buNone/>
            </a:pPr>
            <a:r>
              <a:rPr lang="en-US" dirty="0"/>
              <a:t>When writing for the web, using plain language allows users to find what they need, understand what they have found, and then use it to meet their needs</a:t>
            </a:r>
          </a:p>
          <a:p>
            <a:pPr>
              <a:spcBef>
                <a:spcPts val="0"/>
              </a:spcBef>
              <a:spcAft>
                <a:spcPts val="1200"/>
              </a:spcAft>
              <a:buNone/>
            </a:pPr>
            <a:r>
              <a:rPr lang="en-US" dirty="0"/>
              <a:t>It should also be actionable, findable, and shareable</a:t>
            </a:r>
          </a:p>
          <a:p>
            <a:pPr marL="0" indent="0">
              <a:spcBef>
                <a:spcPts val="0"/>
              </a:spcBef>
              <a:spcAft>
                <a:spcPts val="1200"/>
              </a:spcAft>
              <a:buNone/>
            </a:pPr>
            <a:r>
              <a:rPr lang="en-US" dirty="0"/>
              <a:t>It’s important to understand how what you are writing fits into the overall content strategy, what the content lifecycle entails, and who is involved in the process</a:t>
            </a:r>
          </a:p>
          <a:p>
            <a:pPr marL="0" indent="0">
              <a:buNone/>
            </a:pPr>
            <a:endParaRPr lang="en-US" dirty="0"/>
          </a:p>
        </p:txBody>
      </p:sp>
    </p:spTree>
    <p:extLst>
      <p:ext uri="{BB962C8B-B14F-4D97-AF65-F5344CB8AC3E}">
        <p14:creationId xmlns:p14="http://schemas.microsoft.com/office/powerpoint/2010/main" val="2384831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 - Identify Users’ Top Tasks</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83175"/>
            <a:ext cx="10515600" cy="4064000"/>
          </a:xfrm>
        </p:spPr>
        <p:txBody>
          <a:bodyPr>
            <a:normAutofit/>
          </a:bodyPr>
          <a:lstStyle/>
          <a:p>
            <a:pPr marL="0" indent="0">
              <a:spcBef>
                <a:spcPts val="0"/>
              </a:spcBef>
              <a:spcAft>
                <a:spcPts val="1200"/>
              </a:spcAft>
              <a:buNone/>
            </a:pPr>
            <a:r>
              <a:rPr lang="en-US" dirty="0"/>
              <a:t>People come to your website with a specific task in mind</a:t>
            </a:r>
          </a:p>
          <a:p>
            <a:pPr marL="0" indent="0">
              <a:spcBef>
                <a:spcPts val="0"/>
              </a:spcBef>
              <a:spcAft>
                <a:spcPts val="1200"/>
              </a:spcAft>
              <a:buNone/>
            </a:pPr>
            <a:r>
              <a:rPr lang="en-US" dirty="0"/>
              <a:t>When developing your site’s content, keep your users’ tasks in mind and write to ensure you are helping them accomplish those tasks</a:t>
            </a:r>
          </a:p>
          <a:p>
            <a:pPr marL="0" indent="0">
              <a:spcBef>
                <a:spcPts val="0"/>
              </a:spcBef>
              <a:spcAft>
                <a:spcPts val="1200"/>
              </a:spcAft>
              <a:buNone/>
            </a:pPr>
            <a:r>
              <a:rPr lang="en-US" dirty="0"/>
              <a:t>If your website doesn’t help them complete that task, they’ll leave</a:t>
            </a:r>
          </a:p>
          <a:p>
            <a:pPr marL="0" indent="0">
              <a:spcBef>
                <a:spcPts val="0"/>
              </a:spcBef>
              <a:spcAft>
                <a:spcPts val="1200"/>
              </a:spcAft>
              <a:buNone/>
            </a:pPr>
            <a:r>
              <a:rPr lang="en-US" dirty="0"/>
              <a:t>Conduct market research, perform a task analysis and other types of user research, and analyze metrics to better understand what users are looking to accomplish</a:t>
            </a:r>
          </a:p>
          <a:p>
            <a:pPr marL="0" indent="0">
              <a:spcBef>
                <a:spcPts val="0"/>
              </a:spcBef>
              <a:spcAft>
                <a:spcPts val="1200"/>
              </a:spcAft>
              <a:buNone/>
            </a:pPr>
            <a:r>
              <a:rPr lang="en-US" dirty="0"/>
              <a:t>(We talked about requirements elicitation in CSCI 1210, remember?)</a:t>
            </a:r>
          </a:p>
        </p:txBody>
      </p:sp>
    </p:spTree>
    <p:extLst>
      <p:ext uri="{BB962C8B-B14F-4D97-AF65-F5344CB8AC3E}">
        <p14:creationId xmlns:p14="http://schemas.microsoft.com/office/powerpoint/2010/main" val="3428337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 - Identify Users’ Top Tasks</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83175"/>
            <a:ext cx="10515600" cy="4064000"/>
          </a:xfrm>
        </p:spPr>
        <p:txBody>
          <a:bodyPr>
            <a:normAutofit/>
          </a:bodyPr>
          <a:lstStyle/>
          <a:p>
            <a:pPr marL="0" indent="0">
              <a:buNone/>
            </a:pPr>
            <a:r>
              <a:rPr lang="en-US" dirty="0"/>
              <a:t>Knowing your users’ top tasks can help you identify:</a:t>
            </a:r>
          </a:p>
          <a:p>
            <a:pPr marL="0" indent="0">
              <a:buNone/>
            </a:pPr>
            <a:endParaRPr lang="en-US" dirty="0"/>
          </a:p>
          <a:p>
            <a:pPr marL="1828800" indent="0">
              <a:buNone/>
            </a:pPr>
            <a:r>
              <a:rPr lang="en-US" dirty="0"/>
              <a:t>Content to feature on your homepage or landing pages</a:t>
            </a:r>
          </a:p>
          <a:p>
            <a:pPr marL="1828800" indent="0">
              <a:buNone/>
            </a:pPr>
            <a:r>
              <a:rPr lang="en-US" dirty="0"/>
              <a:t>Page headers and sub headers</a:t>
            </a:r>
          </a:p>
          <a:p>
            <a:pPr marL="1828800" indent="0">
              <a:buNone/>
            </a:pPr>
            <a:r>
              <a:rPr lang="en-US" dirty="0"/>
              <a:t>A logical structure to each page’s content</a:t>
            </a:r>
          </a:p>
        </p:txBody>
      </p:sp>
    </p:spTree>
    <p:extLst>
      <p:ext uri="{BB962C8B-B14F-4D97-AF65-F5344CB8AC3E}">
        <p14:creationId xmlns:p14="http://schemas.microsoft.com/office/powerpoint/2010/main" val="4031105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83175"/>
            <a:ext cx="10515600" cy="4064000"/>
          </a:xfrm>
        </p:spPr>
        <p:txBody>
          <a:bodyPr>
            <a:normAutofit/>
          </a:bodyPr>
          <a:lstStyle/>
          <a:p>
            <a:pPr marL="0" indent="0">
              <a:spcBef>
                <a:spcPts val="0"/>
              </a:spcBef>
              <a:spcAft>
                <a:spcPts val="1200"/>
              </a:spcAft>
              <a:buNone/>
            </a:pPr>
            <a:r>
              <a:rPr lang="en-US" dirty="0"/>
              <a:t>It’s important to target your audience when writing for the web</a:t>
            </a:r>
          </a:p>
          <a:p>
            <a:pPr marL="0" indent="0">
              <a:spcBef>
                <a:spcPts val="0"/>
              </a:spcBef>
              <a:spcAft>
                <a:spcPts val="1200"/>
              </a:spcAft>
              <a:buNone/>
            </a:pPr>
            <a:r>
              <a:rPr lang="en-US" dirty="0"/>
              <a:t>By knowing who you are writing for, you can write at a level that will be meaningful for them</a:t>
            </a:r>
          </a:p>
          <a:p>
            <a:pPr marL="0" indent="0">
              <a:spcBef>
                <a:spcPts val="0"/>
              </a:spcBef>
              <a:spcAft>
                <a:spcPts val="1200"/>
              </a:spcAft>
              <a:buNone/>
            </a:pPr>
            <a:r>
              <a:rPr lang="en-US" dirty="0"/>
              <a:t>Use the personas you created while designing the site to help you visualize who you are writing for</a:t>
            </a:r>
          </a:p>
        </p:txBody>
      </p:sp>
    </p:spTree>
    <p:extLst>
      <p:ext uri="{BB962C8B-B14F-4D97-AF65-F5344CB8AC3E}">
        <p14:creationId xmlns:p14="http://schemas.microsoft.com/office/powerpoint/2010/main" val="292883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199" y="1683175"/>
            <a:ext cx="10919691" cy="4064000"/>
          </a:xfrm>
        </p:spPr>
        <p:txBody>
          <a:bodyPr>
            <a:normAutofit fontScale="92500" lnSpcReduction="20000"/>
          </a:bodyPr>
          <a:lstStyle/>
          <a:p>
            <a:pPr marL="0" indent="0">
              <a:spcBef>
                <a:spcPts val="0"/>
              </a:spcBef>
              <a:spcAft>
                <a:spcPts val="1200"/>
              </a:spcAft>
              <a:buNone/>
            </a:pPr>
            <a:r>
              <a:rPr lang="en-US" dirty="0"/>
              <a:t>Use the words your users use.  By using keywords that your users use, you will help them understand the copy and will help optimize it for search engines</a:t>
            </a:r>
          </a:p>
          <a:p>
            <a:pPr marL="0" indent="0">
              <a:spcBef>
                <a:spcPts val="0"/>
              </a:spcBef>
              <a:spcAft>
                <a:spcPts val="1200"/>
              </a:spcAft>
              <a:buNone/>
            </a:pPr>
            <a:r>
              <a:rPr lang="en-US" dirty="0"/>
              <a:t>Chunk your content.  Chunking makes your content more scannable by breaking it into manageable sections</a:t>
            </a:r>
          </a:p>
          <a:p>
            <a:pPr marL="0" indent="0">
              <a:spcBef>
                <a:spcPts val="0"/>
              </a:spcBef>
              <a:spcAft>
                <a:spcPts val="1200"/>
              </a:spcAft>
              <a:buNone/>
            </a:pPr>
            <a:r>
              <a:rPr lang="en-US" dirty="0"/>
              <a:t>Front-load the important information. Use the journalism model of the “inverted pyramid.” Start with the content that is most important to your audience, and then provide additional details</a:t>
            </a:r>
          </a:p>
          <a:p>
            <a:pPr marL="0" indent="0">
              <a:spcBef>
                <a:spcPts val="0"/>
              </a:spcBef>
              <a:spcAft>
                <a:spcPts val="1200"/>
              </a:spcAft>
              <a:buNone/>
            </a:pPr>
            <a:r>
              <a:rPr lang="en-US" dirty="0"/>
              <a:t>Use pronouns. The user is “you.” The organization or government agency is “we.” This creates cleaner sentence structure and more approachable content</a:t>
            </a:r>
          </a:p>
          <a:p>
            <a:pPr marL="0" indent="0">
              <a:spcBef>
                <a:spcPts val="0"/>
              </a:spcBef>
              <a:spcAft>
                <a:spcPts val="1200"/>
              </a:spcAft>
              <a:buNone/>
            </a:pPr>
            <a:r>
              <a:rPr lang="en-US" dirty="0"/>
              <a:t>Use active voice. “The board proposed the legislation” not “The legislation was proposed by the board”</a:t>
            </a:r>
          </a:p>
        </p:txBody>
      </p:sp>
    </p:spTree>
    <p:extLst>
      <p:ext uri="{BB962C8B-B14F-4D97-AF65-F5344CB8AC3E}">
        <p14:creationId xmlns:p14="http://schemas.microsoft.com/office/powerpoint/2010/main" val="265957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Syllabus / Tentative Course Schedule</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dirty="0"/>
              <a:t>Review</a:t>
            </a:r>
          </a:p>
        </p:txBody>
      </p:sp>
    </p:spTree>
    <p:extLst>
      <p:ext uri="{BB962C8B-B14F-4D97-AF65-F5344CB8AC3E}">
        <p14:creationId xmlns:p14="http://schemas.microsoft.com/office/powerpoint/2010/main" val="23656145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83175"/>
            <a:ext cx="10515600" cy="4064000"/>
          </a:xfrm>
        </p:spPr>
        <p:txBody>
          <a:bodyPr>
            <a:noAutofit/>
          </a:bodyPr>
          <a:lstStyle/>
          <a:p>
            <a:pPr marL="0" indent="0">
              <a:spcBef>
                <a:spcPts val="0"/>
              </a:spcBef>
              <a:spcAft>
                <a:spcPts val="1200"/>
              </a:spcAft>
              <a:buNone/>
            </a:pPr>
            <a:r>
              <a:rPr lang="en-US" dirty="0"/>
              <a:t>Use short sentences and paragraphs. The ideal standard is no more than 20 words per sentence, five sentences per paragraph</a:t>
            </a:r>
          </a:p>
          <a:p>
            <a:pPr marL="0" indent="0">
              <a:spcBef>
                <a:spcPts val="0"/>
              </a:spcBef>
              <a:spcAft>
                <a:spcPts val="1200"/>
              </a:spcAft>
              <a:buNone/>
            </a:pPr>
            <a:r>
              <a:rPr lang="en-US" dirty="0"/>
              <a:t>Use dashes instead of semi-colons or, better yet, break the sentence into two</a:t>
            </a:r>
          </a:p>
          <a:p>
            <a:pPr marL="0" indent="0">
              <a:spcBef>
                <a:spcPts val="0"/>
              </a:spcBef>
              <a:spcAft>
                <a:spcPts val="1200"/>
              </a:spcAft>
              <a:buNone/>
            </a:pPr>
            <a:r>
              <a:rPr lang="en-US" dirty="0"/>
              <a:t>It is ok to start a sentence with “and,” “but,” or “or” if it makes things clear and brief</a:t>
            </a:r>
          </a:p>
          <a:p>
            <a:pPr marL="0" indent="0">
              <a:spcBef>
                <a:spcPts val="0"/>
              </a:spcBef>
              <a:spcAft>
                <a:spcPts val="1200"/>
              </a:spcAft>
              <a:buNone/>
            </a:pPr>
            <a:r>
              <a:rPr lang="en-US" dirty="0"/>
              <a:t>Use bullets and numbered lists. Don’t limit yourself to using this for long lists—one sentence and two bullets is easier to read than three sentences</a:t>
            </a:r>
          </a:p>
        </p:txBody>
      </p:sp>
    </p:spTree>
    <p:extLst>
      <p:ext uri="{BB962C8B-B14F-4D97-AF65-F5344CB8AC3E}">
        <p14:creationId xmlns:p14="http://schemas.microsoft.com/office/powerpoint/2010/main" val="255684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10" name="Title 9">
            <a:extLst>
              <a:ext uri="{FF2B5EF4-FFF2-40B4-BE49-F238E27FC236}">
                <a16:creationId xmlns:a16="http://schemas.microsoft.com/office/drawing/2014/main" id="{2B723980-4F88-406F-85D0-458A8AD880A3}"/>
              </a:ext>
            </a:extLst>
          </p:cNvPr>
          <p:cNvSpPr>
            <a:spLocks noGrp="1"/>
          </p:cNvSpPr>
          <p:nvPr>
            <p:ph type="title"/>
          </p:nvPr>
        </p:nvSpPr>
        <p:spPr/>
        <p:txBody>
          <a:bodyPr/>
          <a:lstStyle/>
          <a:p>
            <a:r>
              <a:rPr lang="en-US" dirty="0">
                <a:latin typeface="+mn-lt"/>
                <a:cs typeface="Courier New" panose="02070309020205020404" pitchFamily="49" charset="0"/>
              </a:rPr>
              <a:t>usability.gov</a:t>
            </a:r>
            <a:endParaRPr lang="en-US" dirty="0">
              <a:latin typeface="+mn-lt"/>
            </a:endParaRPr>
          </a:p>
        </p:txBody>
      </p:sp>
      <p:sp>
        <p:nvSpPr>
          <p:cNvPr id="11" name="Content Placeholder 10">
            <a:extLst>
              <a:ext uri="{FF2B5EF4-FFF2-40B4-BE49-F238E27FC236}">
                <a16:creationId xmlns:a16="http://schemas.microsoft.com/office/drawing/2014/main" id="{0366B13F-7FE9-4FCD-840B-847FC4CC89D5}"/>
              </a:ext>
            </a:extLst>
          </p:cNvPr>
          <p:cNvSpPr>
            <a:spLocks noGrp="1"/>
          </p:cNvSpPr>
          <p:nvPr>
            <p:ph idx="1"/>
          </p:nvPr>
        </p:nvSpPr>
        <p:spPr>
          <a:xfrm>
            <a:off x="838200" y="1683175"/>
            <a:ext cx="10515600" cy="4064000"/>
          </a:xfrm>
        </p:spPr>
        <p:txBody>
          <a:bodyPr>
            <a:normAutofit/>
          </a:bodyPr>
          <a:lstStyle/>
          <a:p>
            <a:pPr marL="0" indent="0">
              <a:spcBef>
                <a:spcPts val="0"/>
              </a:spcBef>
              <a:spcAft>
                <a:spcPts val="1200"/>
              </a:spcAft>
              <a:buNone/>
            </a:pPr>
            <a:r>
              <a:rPr lang="en-US" dirty="0"/>
              <a:t>Use clear headlines and subheads. Questions, especially those with pronouns, are particularly effective</a:t>
            </a:r>
          </a:p>
          <a:p>
            <a:pPr marL="0" indent="0">
              <a:spcBef>
                <a:spcPts val="0"/>
              </a:spcBef>
              <a:spcAft>
                <a:spcPts val="1200"/>
              </a:spcAft>
              <a:buNone/>
            </a:pPr>
            <a:r>
              <a:rPr lang="en-US" dirty="0"/>
              <a:t>Use images, diagrams, or multimedia to visually represent ideas in the content. Videos and images should reinforce the text on your page</a:t>
            </a:r>
          </a:p>
          <a:p>
            <a:pPr marL="0" indent="0">
              <a:spcBef>
                <a:spcPts val="0"/>
              </a:spcBef>
              <a:spcAft>
                <a:spcPts val="1200"/>
              </a:spcAft>
              <a:buNone/>
            </a:pPr>
            <a:r>
              <a:rPr lang="en-US" dirty="0"/>
              <a:t>Use white space.  Using white space allows you to reduce noise by visually separate information</a:t>
            </a:r>
          </a:p>
        </p:txBody>
      </p:sp>
    </p:spTree>
    <p:extLst>
      <p:ext uri="{BB962C8B-B14F-4D97-AF65-F5344CB8AC3E}">
        <p14:creationId xmlns:p14="http://schemas.microsoft.com/office/powerpoint/2010/main" val="159756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usability.gov</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200" y="1825625"/>
            <a:ext cx="9229928" cy="4351338"/>
          </a:xfrm>
        </p:spPr>
        <p:txBody>
          <a:bodyPr/>
          <a:lstStyle/>
          <a:p>
            <a:pPr marL="0" indent="0">
              <a:spcBef>
                <a:spcPts val="0"/>
              </a:spcBef>
              <a:spcAft>
                <a:spcPts val="1200"/>
              </a:spcAft>
              <a:buNone/>
            </a:pPr>
            <a:r>
              <a:rPr lang="en-US" dirty="0"/>
              <a:t>Use Microsoft Word’s Readability Statistics feature—part of the Spelling &amp; Grammar check—to measure your progress as you write and edit copy</a:t>
            </a:r>
          </a:p>
          <a:p>
            <a:pPr marL="0" indent="0">
              <a:spcBef>
                <a:spcPts val="0"/>
              </a:spcBef>
              <a:spcAft>
                <a:spcPts val="1200"/>
              </a:spcAft>
              <a:buNone/>
            </a:pPr>
            <a:r>
              <a:rPr lang="en-US" dirty="0"/>
              <a:t>Try to make your reading ease number go up and your grade level go down</a:t>
            </a:r>
          </a:p>
          <a:p>
            <a:pPr marL="0" indent="0">
              <a:spcBef>
                <a:spcPts val="0"/>
              </a:spcBef>
              <a:spcAft>
                <a:spcPts val="1200"/>
              </a:spcAft>
              <a:buNone/>
            </a:pPr>
            <a:r>
              <a:rPr lang="en-US" dirty="0"/>
              <a:t>You can improve your readability by using active voice and short words, sentences, and paragraphs</a:t>
            </a:r>
          </a:p>
        </p:txBody>
      </p:sp>
    </p:spTree>
    <p:extLst>
      <p:ext uri="{BB962C8B-B14F-4D97-AF65-F5344CB8AC3E}">
        <p14:creationId xmlns:p14="http://schemas.microsoft.com/office/powerpoint/2010/main" val="1668136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p:txBody>
          <a:bodyPr>
            <a:normAutofit/>
          </a:bodyPr>
          <a:lstStyle/>
          <a:p>
            <a:pPr marL="0" indent="0" algn="ctr">
              <a:spcBef>
                <a:spcPts val="0"/>
              </a:spcBef>
              <a:spcAft>
                <a:spcPts val="1200"/>
              </a:spcAft>
              <a:buNone/>
            </a:pPr>
            <a:r>
              <a:rPr lang="en-US" sz="3300" dirty="0"/>
              <a:t>1. Treat your web visitors like wild animals</a:t>
            </a:r>
          </a:p>
          <a:p>
            <a:pPr marL="0" indent="0">
              <a:spcBef>
                <a:spcPts val="0"/>
              </a:spcBef>
              <a:spcAft>
                <a:spcPts val="1200"/>
              </a:spcAft>
              <a:buNone/>
            </a:pPr>
            <a:r>
              <a:rPr lang="en-US" dirty="0"/>
              <a:t>Your website visitors behave like wild animals</a:t>
            </a:r>
          </a:p>
          <a:p>
            <a:pPr marL="0" indent="0">
              <a:spcBef>
                <a:spcPts val="0"/>
              </a:spcBef>
              <a:spcAft>
                <a:spcPts val="1200"/>
              </a:spcAft>
              <a:buNone/>
            </a:pPr>
            <a:r>
              <a:rPr lang="en-US" dirty="0"/>
              <a:t>They’re hunting for information or a product to buy – just like a hungry panther hunts for his next meal</a:t>
            </a:r>
          </a:p>
          <a:p>
            <a:pPr marL="0" indent="0">
              <a:spcBef>
                <a:spcPts val="0"/>
              </a:spcBef>
              <a:spcAft>
                <a:spcPts val="1200"/>
              </a:spcAft>
              <a:buNone/>
            </a:pPr>
            <a:r>
              <a:rPr lang="en-US" dirty="0"/>
              <a:t>When a panther sniffs a scent trail he quickly decides: will the scent trail lead to a good meal? And will it be an easy catch?</a:t>
            </a:r>
          </a:p>
          <a:p>
            <a:pPr marL="0" indent="0">
              <a:spcBef>
                <a:spcPts val="0"/>
              </a:spcBef>
              <a:spcAft>
                <a:spcPts val="1200"/>
              </a:spcAft>
              <a:buNone/>
            </a:pPr>
            <a:r>
              <a:rPr lang="en-US" dirty="0"/>
              <a:t>Your web visitors consider the same two things: Does your website offer what they’re looking for? And can they find it easily?</a:t>
            </a:r>
          </a:p>
        </p:txBody>
      </p:sp>
    </p:spTree>
    <p:extLst>
      <p:ext uri="{BB962C8B-B14F-4D97-AF65-F5344CB8AC3E}">
        <p14:creationId xmlns:p14="http://schemas.microsoft.com/office/powerpoint/2010/main" val="3733652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200" y="1825625"/>
            <a:ext cx="10515600" cy="3921550"/>
          </a:xfrm>
        </p:spPr>
        <p:txBody>
          <a:bodyPr>
            <a:normAutofit lnSpcReduction="10000"/>
          </a:bodyPr>
          <a:lstStyle/>
          <a:p>
            <a:pPr marL="0" indent="0" algn="ctr">
              <a:spcBef>
                <a:spcPts val="0"/>
              </a:spcBef>
              <a:spcAft>
                <a:spcPts val="1200"/>
              </a:spcAft>
              <a:buNone/>
            </a:pPr>
            <a:r>
              <a:rPr lang="en-US" sz="3300" dirty="0"/>
              <a:t>2. Put your most important information first</a:t>
            </a:r>
          </a:p>
          <a:p>
            <a:pPr marL="0" indent="0">
              <a:spcBef>
                <a:spcPts val="0"/>
              </a:spcBef>
              <a:spcAft>
                <a:spcPts val="1200"/>
              </a:spcAft>
              <a:buNone/>
            </a:pPr>
            <a:r>
              <a:rPr lang="en-US" dirty="0"/>
              <a:t>Writing for the web is completely different from writing an essay or a paper</a:t>
            </a:r>
          </a:p>
          <a:p>
            <a:pPr marL="0" indent="0">
              <a:spcBef>
                <a:spcPts val="0"/>
              </a:spcBef>
              <a:spcAft>
                <a:spcPts val="1200"/>
              </a:spcAft>
              <a:buNone/>
            </a:pPr>
            <a:r>
              <a:rPr lang="en-US" dirty="0"/>
              <a:t>An essay might go like this: First, explain what you’re going to discuss. Then, present an overview of the literature. Next, discuss; and finally draw your conclusion. The most important point you make is in the conclusion – at the end of your essay!</a:t>
            </a:r>
          </a:p>
          <a:p>
            <a:pPr marL="0" indent="0">
              <a:spcBef>
                <a:spcPts val="0"/>
              </a:spcBef>
              <a:spcAft>
                <a:spcPts val="1200"/>
              </a:spcAft>
              <a:buNone/>
            </a:pPr>
            <a:r>
              <a:rPr lang="en-US" dirty="0"/>
              <a:t>On web pages you have to do the opposite: your most important points always come first</a:t>
            </a:r>
          </a:p>
        </p:txBody>
      </p:sp>
    </p:spTree>
    <p:extLst>
      <p:ext uri="{BB962C8B-B14F-4D97-AF65-F5344CB8AC3E}">
        <p14:creationId xmlns:p14="http://schemas.microsoft.com/office/powerpoint/2010/main" val="112831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200" y="1825625"/>
            <a:ext cx="10515600" cy="3921550"/>
          </a:xfrm>
        </p:spPr>
        <p:txBody>
          <a:bodyPr>
            <a:normAutofit/>
          </a:bodyPr>
          <a:lstStyle/>
          <a:p>
            <a:pPr marL="0" indent="0" algn="ctr">
              <a:spcBef>
                <a:spcPts val="0"/>
              </a:spcBef>
              <a:spcAft>
                <a:spcPts val="1200"/>
              </a:spcAft>
              <a:buNone/>
            </a:pPr>
            <a:r>
              <a:rPr lang="en-US" sz="3300" dirty="0"/>
              <a:t>3. Don’t try to be clever or creative</a:t>
            </a:r>
          </a:p>
          <a:p>
            <a:pPr marL="0" indent="0">
              <a:spcBef>
                <a:spcPts val="0"/>
              </a:spcBef>
              <a:spcAft>
                <a:spcPts val="1200"/>
              </a:spcAft>
              <a:buNone/>
            </a:pPr>
            <a:r>
              <a:rPr lang="en-US" dirty="0"/>
              <a:t>On the web it’s rare that a reader hangs on to every word you write. No time. He or she’s in a hurry because he or she could check out several other scent trails – websites – instead of wasting time trying to figure out what you do</a:t>
            </a:r>
          </a:p>
          <a:p>
            <a:pPr marL="0" indent="0">
              <a:spcBef>
                <a:spcPts val="0"/>
              </a:spcBef>
              <a:spcAft>
                <a:spcPts val="1200"/>
              </a:spcAft>
              <a:buNone/>
            </a:pPr>
            <a:r>
              <a:rPr lang="en-US" dirty="0"/>
              <a:t>Simple statements often work best</a:t>
            </a:r>
          </a:p>
        </p:txBody>
      </p:sp>
    </p:spTree>
    <p:extLst>
      <p:ext uri="{BB962C8B-B14F-4D97-AF65-F5344CB8AC3E}">
        <p14:creationId xmlns:p14="http://schemas.microsoft.com/office/powerpoint/2010/main" val="236197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200" y="1690688"/>
            <a:ext cx="10919604" cy="4056487"/>
          </a:xfrm>
        </p:spPr>
        <p:txBody>
          <a:bodyPr>
            <a:normAutofit/>
          </a:bodyPr>
          <a:lstStyle/>
          <a:p>
            <a:pPr marL="0" indent="0" algn="ctr">
              <a:spcBef>
                <a:spcPts val="0"/>
              </a:spcBef>
              <a:spcAft>
                <a:spcPts val="1200"/>
              </a:spcAft>
              <a:buNone/>
            </a:pPr>
            <a:r>
              <a:rPr lang="en-US" sz="3300" dirty="0"/>
              <a:t>4. Write for scanners</a:t>
            </a:r>
          </a:p>
          <a:p>
            <a:pPr marL="0" indent="0">
              <a:spcBef>
                <a:spcPts val="0"/>
              </a:spcBef>
              <a:spcAft>
                <a:spcPts val="1200"/>
              </a:spcAft>
              <a:buNone/>
            </a:pPr>
            <a:r>
              <a:rPr lang="en-US" dirty="0"/>
              <a:t>Research suggests that only 16% of people read web pages word-for-word</a:t>
            </a:r>
          </a:p>
          <a:p>
            <a:pPr marL="0" indent="0">
              <a:spcBef>
                <a:spcPts val="0"/>
              </a:spcBef>
              <a:spcAft>
                <a:spcPts val="1200"/>
              </a:spcAft>
              <a:buNone/>
            </a:pPr>
            <a:r>
              <a:rPr lang="en-US" dirty="0"/>
              <a:t>Most people scan</a:t>
            </a:r>
          </a:p>
          <a:p>
            <a:pPr marL="0" indent="0">
              <a:spcBef>
                <a:spcPts val="0"/>
              </a:spcBef>
              <a:spcAft>
                <a:spcPts val="1200"/>
              </a:spcAft>
              <a:buNone/>
            </a:pPr>
            <a:r>
              <a:rPr lang="en-US" dirty="0"/>
              <a:t>How can you write for scanners? A check list:</a:t>
            </a:r>
          </a:p>
          <a:p>
            <a:pPr marL="914400" indent="0">
              <a:spcBef>
                <a:spcPts val="0"/>
              </a:spcBef>
              <a:spcAft>
                <a:spcPts val="1200"/>
              </a:spcAft>
              <a:buNone/>
            </a:pPr>
            <a:r>
              <a:rPr lang="en-US" dirty="0"/>
              <a:t>Does your headline communicate what you’re about?</a:t>
            </a:r>
            <a:br>
              <a:rPr lang="en-US" dirty="0"/>
            </a:br>
            <a:r>
              <a:rPr lang="en-US" dirty="0"/>
              <a:t>Does your image caption communicate a sales message?</a:t>
            </a:r>
            <a:br>
              <a:rPr lang="en-US" dirty="0"/>
            </a:br>
            <a:r>
              <a:rPr lang="en-US" dirty="0"/>
              <a:t>Do your sub headlines summarize your key points?</a:t>
            </a:r>
            <a:br>
              <a:rPr lang="en-US" dirty="0"/>
            </a:br>
            <a:r>
              <a:rPr lang="en-US" dirty="0"/>
              <a:t>Do easy-to-scan bullet points reduce wordiness?</a:t>
            </a:r>
          </a:p>
        </p:txBody>
      </p:sp>
    </p:spTree>
    <p:extLst>
      <p:ext uri="{BB962C8B-B14F-4D97-AF65-F5344CB8AC3E}">
        <p14:creationId xmlns:p14="http://schemas.microsoft.com/office/powerpoint/2010/main" val="209380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200" y="1690688"/>
            <a:ext cx="10919604" cy="4056487"/>
          </a:xfrm>
        </p:spPr>
        <p:txBody>
          <a:bodyPr>
            <a:normAutofit/>
          </a:bodyPr>
          <a:lstStyle/>
          <a:p>
            <a:pPr marL="0" indent="0" algn="ctr">
              <a:spcBef>
                <a:spcPts val="0"/>
              </a:spcBef>
              <a:spcAft>
                <a:spcPts val="1200"/>
              </a:spcAft>
              <a:buNone/>
            </a:pPr>
            <a:r>
              <a:rPr lang="en-US" sz="3300" dirty="0"/>
              <a:t>5. Use Familiar Words</a:t>
            </a:r>
          </a:p>
          <a:p>
            <a:pPr marL="0" indent="0">
              <a:spcBef>
                <a:spcPts val="0"/>
              </a:spcBef>
              <a:spcAft>
                <a:spcPts val="1200"/>
              </a:spcAft>
              <a:buNone/>
            </a:pPr>
            <a:r>
              <a:rPr lang="en-US" dirty="0"/>
              <a:t>Carewords are the words people are looking for</a:t>
            </a:r>
          </a:p>
          <a:p>
            <a:pPr marL="0" indent="0">
              <a:spcBef>
                <a:spcPts val="0"/>
              </a:spcBef>
              <a:spcAft>
                <a:spcPts val="1200"/>
              </a:spcAft>
              <a:buNone/>
            </a:pPr>
            <a:r>
              <a:rPr lang="en-US" dirty="0"/>
              <a:t>We often like to make ourselves sound better than we are; embellish what we do; or try to sound scientific, fancy, or special</a:t>
            </a:r>
          </a:p>
          <a:p>
            <a:pPr marL="0" indent="0">
              <a:spcBef>
                <a:spcPts val="0"/>
              </a:spcBef>
              <a:spcAft>
                <a:spcPts val="1200"/>
              </a:spcAft>
              <a:buNone/>
            </a:pPr>
            <a:r>
              <a:rPr lang="en-US" dirty="0"/>
              <a:t>But your web visitor is looking for familiar words – </a:t>
            </a:r>
            <a:r>
              <a:rPr lang="en-US" dirty="0" err="1"/>
              <a:t>carewords</a:t>
            </a:r>
            <a:r>
              <a:rPr lang="en-US" dirty="0"/>
              <a:t> – because they’re the scent trail that tells users that they’re in the right place</a:t>
            </a:r>
          </a:p>
        </p:txBody>
      </p:sp>
    </p:spTree>
    <p:extLst>
      <p:ext uri="{BB962C8B-B14F-4D97-AF65-F5344CB8AC3E}">
        <p14:creationId xmlns:p14="http://schemas.microsoft.com/office/powerpoint/2010/main" val="3876367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200" y="1690688"/>
            <a:ext cx="10919604" cy="4056487"/>
          </a:xfrm>
        </p:spPr>
        <p:txBody>
          <a:bodyPr>
            <a:normAutofit lnSpcReduction="10000"/>
          </a:bodyPr>
          <a:lstStyle/>
          <a:p>
            <a:pPr marL="0" indent="0" algn="ctr">
              <a:spcBef>
                <a:spcPts val="0"/>
              </a:spcBef>
              <a:spcAft>
                <a:spcPts val="1200"/>
              </a:spcAft>
              <a:buNone/>
            </a:pPr>
            <a:r>
              <a:rPr lang="en-US" sz="3300" dirty="0"/>
              <a:t>6. Write for lazy people</a:t>
            </a:r>
          </a:p>
          <a:p>
            <a:pPr marL="0" indent="0">
              <a:spcBef>
                <a:spcPts val="0"/>
              </a:spcBef>
              <a:spcAft>
                <a:spcPts val="1200"/>
              </a:spcAft>
              <a:buNone/>
            </a:pPr>
            <a:r>
              <a:rPr lang="en-US" dirty="0"/>
              <a:t>Make your copy easy to read:</a:t>
            </a:r>
          </a:p>
          <a:p>
            <a:pPr marL="914400" indent="0">
              <a:spcBef>
                <a:spcPts val="0"/>
              </a:spcBef>
              <a:spcAft>
                <a:spcPts val="1200"/>
              </a:spcAft>
              <a:buNone/>
            </a:pPr>
            <a:r>
              <a:rPr lang="en-US" dirty="0"/>
              <a:t>Use short paragraphs – four sentences max</a:t>
            </a:r>
            <a:br>
              <a:rPr lang="en-US" dirty="0"/>
            </a:br>
            <a:r>
              <a:rPr lang="en-US" dirty="0"/>
              <a:t>Use short sentences – twelve words on average</a:t>
            </a:r>
            <a:br>
              <a:rPr lang="en-US" dirty="0"/>
            </a:br>
            <a:r>
              <a:rPr lang="en-US" dirty="0"/>
              <a:t>Skip unnecessary words</a:t>
            </a:r>
            <a:br>
              <a:rPr lang="en-US" dirty="0"/>
            </a:br>
            <a:r>
              <a:rPr lang="en-US" dirty="0"/>
              <a:t>Avoid jargon </a:t>
            </a:r>
            <a:br>
              <a:rPr lang="en-US" dirty="0"/>
            </a:br>
            <a:r>
              <a:rPr lang="en-US" dirty="0"/>
              <a:t>Avoid the passive tense</a:t>
            </a:r>
            <a:br>
              <a:rPr lang="en-US" dirty="0"/>
            </a:br>
            <a:r>
              <a:rPr lang="en-US" dirty="0"/>
              <a:t>Avoid needless repetition</a:t>
            </a:r>
            <a:br>
              <a:rPr lang="en-US" dirty="0"/>
            </a:br>
            <a:r>
              <a:rPr lang="en-US" dirty="0"/>
              <a:t>Address your web visitors directly</a:t>
            </a:r>
            <a:br>
              <a:rPr lang="en-US" dirty="0"/>
            </a:br>
            <a:r>
              <a:rPr lang="en-US" dirty="0"/>
              <a:t>Shorten your text</a:t>
            </a:r>
          </a:p>
        </p:txBody>
      </p:sp>
    </p:spTree>
    <p:extLst>
      <p:ext uri="{BB962C8B-B14F-4D97-AF65-F5344CB8AC3E}">
        <p14:creationId xmlns:p14="http://schemas.microsoft.com/office/powerpoint/2010/main" val="3833719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199" y="1690688"/>
            <a:ext cx="11294411" cy="4056487"/>
          </a:xfrm>
        </p:spPr>
        <p:txBody>
          <a:bodyPr>
            <a:normAutofit lnSpcReduction="10000"/>
          </a:bodyPr>
          <a:lstStyle/>
          <a:p>
            <a:pPr marL="0" indent="0" algn="ctr">
              <a:spcBef>
                <a:spcPts val="0"/>
              </a:spcBef>
              <a:spcAft>
                <a:spcPts val="1200"/>
              </a:spcAft>
              <a:buNone/>
            </a:pPr>
            <a:r>
              <a:rPr lang="en-US" sz="3300" dirty="0"/>
              <a:t>7. Expect people to arrive anywhere on your website</a:t>
            </a:r>
          </a:p>
          <a:p>
            <a:pPr marL="0" indent="0">
              <a:spcBef>
                <a:spcPts val="0"/>
              </a:spcBef>
              <a:spcAft>
                <a:spcPts val="1200"/>
              </a:spcAft>
              <a:buNone/>
            </a:pPr>
            <a:r>
              <a:rPr lang="en-US" dirty="0"/>
              <a:t>Most web visitors will not start reading at your home page</a:t>
            </a:r>
          </a:p>
          <a:p>
            <a:pPr marL="0" indent="0">
              <a:spcBef>
                <a:spcPts val="0"/>
              </a:spcBef>
              <a:spcAft>
                <a:spcPts val="1200"/>
              </a:spcAft>
              <a:buNone/>
            </a:pPr>
            <a:r>
              <a:rPr lang="en-US" dirty="0"/>
              <a:t>They may arrive on any of your web pages</a:t>
            </a:r>
          </a:p>
          <a:p>
            <a:pPr marL="0" indent="0">
              <a:spcBef>
                <a:spcPts val="0"/>
              </a:spcBef>
              <a:spcAft>
                <a:spcPts val="1200"/>
              </a:spcAft>
              <a:buNone/>
            </a:pPr>
            <a:r>
              <a:rPr lang="en-US" dirty="0"/>
              <a:t>If each web page can be an entry page. What does that mean?</a:t>
            </a:r>
          </a:p>
          <a:p>
            <a:pPr marL="914400" indent="0">
              <a:spcBef>
                <a:spcPts val="0"/>
              </a:spcBef>
              <a:spcAft>
                <a:spcPts val="1200"/>
              </a:spcAft>
              <a:buNone/>
            </a:pPr>
            <a:r>
              <a:rPr lang="en-US" dirty="0"/>
              <a:t>Each page should be easy to scan</a:t>
            </a:r>
          </a:p>
          <a:p>
            <a:pPr marL="914400" indent="0">
              <a:spcBef>
                <a:spcPts val="0"/>
              </a:spcBef>
              <a:spcAft>
                <a:spcPts val="1200"/>
              </a:spcAft>
              <a:buNone/>
            </a:pPr>
            <a:r>
              <a:rPr lang="en-US" dirty="0"/>
              <a:t>Each page should clarify to people where they are; and what your site is about</a:t>
            </a:r>
          </a:p>
          <a:p>
            <a:pPr marL="914400" indent="0">
              <a:spcBef>
                <a:spcPts val="0"/>
              </a:spcBef>
              <a:spcAft>
                <a:spcPts val="1200"/>
              </a:spcAft>
              <a:buNone/>
            </a:pPr>
            <a:r>
              <a:rPr lang="en-US" dirty="0"/>
              <a:t>Each page should have a call to action telling people where to go next </a:t>
            </a:r>
          </a:p>
        </p:txBody>
      </p:sp>
    </p:spTree>
    <p:extLst>
      <p:ext uri="{BB962C8B-B14F-4D97-AF65-F5344CB8AC3E}">
        <p14:creationId xmlns:p14="http://schemas.microsoft.com/office/powerpoint/2010/main" val="1969610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838200" y="1253331"/>
            <a:ext cx="11005868" cy="4351338"/>
          </a:xfrm>
        </p:spPr>
        <p:txBody>
          <a:bodyPr/>
          <a:lstStyle/>
          <a:p>
            <a:pPr marL="0" indent="0">
              <a:spcBef>
                <a:spcPts val="0"/>
              </a:spcBef>
              <a:spcAft>
                <a:spcPts val="1200"/>
              </a:spcAft>
              <a:buNone/>
            </a:pPr>
            <a:r>
              <a:rPr lang="en-US" dirty="0"/>
              <a:t>In CSCI </a:t>
            </a:r>
            <a:r>
              <a:rPr lang="en-US" strike="sngStrike" dirty="0"/>
              <a:t>1710</a:t>
            </a:r>
            <a:r>
              <a:rPr lang="en-US" dirty="0"/>
              <a:t> 1210, we learned about the Hypertext Markup Language (HTML 5), Cascading Stylesheets (CSS), web design and development principles, and a little about Hypertext Preprocessor (PHP) and forms</a:t>
            </a:r>
          </a:p>
          <a:p>
            <a:pPr marL="0" indent="0">
              <a:spcBef>
                <a:spcPts val="0"/>
              </a:spcBef>
              <a:spcAft>
                <a:spcPts val="1200"/>
              </a:spcAft>
              <a:buNone/>
            </a:pPr>
            <a:r>
              <a:rPr lang="en-US" dirty="0"/>
              <a:t>In production environments, HTML and CSS documents are rarely, if ever, hand-coded the way we did it in CSCI </a:t>
            </a:r>
            <a:r>
              <a:rPr lang="en-US" strike="sngStrike" dirty="0"/>
              <a:t>1710</a:t>
            </a:r>
            <a:r>
              <a:rPr lang="en-US" dirty="0"/>
              <a:t> 1210</a:t>
            </a:r>
          </a:p>
          <a:p>
            <a:pPr marL="0" indent="0">
              <a:spcBef>
                <a:spcPts val="0"/>
              </a:spcBef>
              <a:spcAft>
                <a:spcPts val="1200"/>
              </a:spcAft>
              <a:buNone/>
            </a:pPr>
            <a:r>
              <a:rPr lang="en-US" dirty="0"/>
              <a:t>…but you have to learn to walk before you can run</a:t>
            </a:r>
          </a:p>
          <a:p>
            <a:pPr marL="0" indent="0">
              <a:spcBef>
                <a:spcPts val="0"/>
              </a:spcBef>
              <a:spcAft>
                <a:spcPts val="1200"/>
              </a:spcAft>
              <a:buNone/>
            </a:pPr>
            <a:r>
              <a:rPr lang="en-US" dirty="0"/>
              <a:t>This class will explore some more advanced tools and concepts that are used in production environments today</a:t>
            </a:r>
          </a:p>
        </p:txBody>
      </p:sp>
    </p:spTree>
    <p:extLst>
      <p:ext uri="{BB962C8B-B14F-4D97-AF65-F5344CB8AC3E}">
        <p14:creationId xmlns:p14="http://schemas.microsoft.com/office/powerpoint/2010/main" val="199351532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199" y="1690688"/>
            <a:ext cx="11294411" cy="4056487"/>
          </a:xfrm>
        </p:spPr>
        <p:txBody>
          <a:bodyPr>
            <a:normAutofit fontScale="92500" lnSpcReduction="10000"/>
          </a:bodyPr>
          <a:lstStyle/>
          <a:p>
            <a:pPr marL="0" indent="0" algn="ctr">
              <a:spcBef>
                <a:spcPts val="0"/>
              </a:spcBef>
              <a:spcAft>
                <a:spcPts val="1200"/>
              </a:spcAft>
              <a:buNone/>
            </a:pPr>
            <a:r>
              <a:rPr lang="en-US" sz="3300" dirty="0"/>
              <a:t>8. Make it easy for hunters to find you</a:t>
            </a:r>
          </a:p>
          <a:p>
            <a:pPr marL="0" indent="0">
              <a:buNone/>
            </a:pPr>
            <a:r>
              <a:rPr lang="en-US" dirty="0"/>
              <a:t>Potential customers are hunting for information or products</a:t>
            </a:r>
          </a:p>
          <a:p>
            <a:pPr marL="0" indent="0">
              <a:buNone/>
            </a:pPr>
            <a:r>
              <a:rPr lang="en-US" dirty="0"/>
              <a:t>How can you help them find you?</a:t>
            </a:r>
          </a:p>
          <a:p>
            <a:pPr marL="0" indent="0">
              <a:buNone/>
            </a:pPr>
            <a:r>
              <a:rPr lang="en-US" dirty="0"/>
              <a:t>Lure potential customers to your website by providing useful information. That’s how writing for SEO (Search Engine Optimization) basically works:</a:t>
            </a:r>
          </a:p>
          <a:p>
            <a:pPr marL="914400" indent="0">
              <a:buNone/>
            </a:pPr>
            <a:r>
              <a:rPr lang="en-US" dirty="0"/>
              <a:t>Answer the questions potential customers are asking</a:t>
            </a:r>
          </a:p>
          <a:p>
            <a:pPr marL="914400" indent="0">
              <a:buNone/>
            </a:pPr>
            <a:r>
              <a:rPr lang="en-US" dirty="0"/>
              <a:t>Discuss one key topic for each page</a:t>
            </a:r>
          </a:p>
          <a:p>
            <a:pPr marL="914400" indent="0">
              <a:buNone/>
            </a:pPr>
            <a:r>
              <a:rPr lang="en-US" dirty="0"/>
              <a:t>Include links to relevant pages on your own website or to other websites</a:t>
            </a:r>
          </a:p>
          <a:p>
            <a:pPr marL="914400" indent="0">
              <a:buNone/>
            </a:pPr>
            <a:r>
              <a:rPr lang="en-US" dirty="0"/>
              <a:t>Use phrases and words your potential customers are looking for</a:t>
            </a:r>
          </a:p>
        </p:txBody>
      </p:sp>
    </p:spTree>
    <p:extLst>
      <p:ext uri="{BB962C8B-B14F-4D97-AF65-F5344CB8AC3E}">
        <p14:creationId xmlns:p14="http://schemas.microsoft.com/office/powerpoint/2010/main" val="3971141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latin typeface="+mn-lt"/>
              </a:rPr>
              <a:t>9 Tips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838199" y="1690688"/>
            <a:ext cx="11294411" cy="4056487"/>
          </a:xfrm>
        </p:spPr>
        <p:txBody>
          <a:bodyPr>
            <a:normAutofit/>
          </a:bodyPr>
          <a:lstStyle/>
          <a:p>
            <a:pPr marL="0" indent="0" algn="ctr">
              <a:spcBef>
                <a:spcPts val="0"/>
              </a:spcBef>
              <a:spcAft>
                <a:spcPts val="1200"/>
              </a:spcAft>
              <a:buNone/>
            </a:pPr>
            <a:r>
              <a:rPr lang="en-US" sz="3300" dirty="0"/>
              <a:t>9. Make a visual impression</a:t>
            </a:r>
          </a:p>
          <a:p>
            <a:pPr marL="0" indent="0">
              <a:buNone/>
            </a:pPr>
            <a:r>
              <a:rPr lang="en-US" dirty="0"/>
              <a:t>Replace text by photographs or videos</a:t>
            </a:r>
          </a:p>
          <a:p>
            <a:pPr marL="0" indent="0">
              <a:buNone/>
            </a:pPr>
            <a:r>
              <a:rPr lang="en-US" dirty="0"/>
              <a:t>Consider different font sizes – think about people scanning large text first</a:t>
            </a:r>
          </a:p>
          <a:p>
            <a:pPr marL="0" indent="0">
              <a:buNone/>
            </a:pPr>
            <a:r>
              <a:rPr lang="en-US" dirty="0"/>
              <a:t>Emphasize quotes of customers (or experts) to add credibility</a:t>
            </a:r>
          </a:p>
          <a:p>
            <a:pPr marL="0" indent="0">
              <a:buNone/>
            </a:pPr>
            <a:r>
              <a:rPr lang="en-US" dirty="0"/>
              <a:t>Play around with </a:t>
            </a:r>
            <a:r>
              <a:rPr lang="en-US" dirty="0">
                <a:highlight>
                  <a:srgbClr val="FFFF00"/>
                </a:highlight>
              </a:rPr>
              <a:t>highlights</a:t>
            </a:r>
            <a:r>
              <a:rPr lang="en-US" dirty="0"/>
              <a:t>, </a:t>
            </a:r>
            <a:r>
              <a:rPr lang="en-US" b="1" dirty="0"/>
              <a:t>bold text</a:t>
            </a:r>
            <a:r>
              <a:rPr lang="en-US" dirty="0"/>
              <a:t>, CAPS, or </a:t>
            </a:r>
            <a:r>
              <a:rPr lang="en-US" i="1" dirty="0"/>
              <a:t>italics</a:t>
            </a:r>
          </a:p>
          <a:p>
            <a:pPr marL="0" indent="0">
              <a:buNone/>
            </a:pPr>
            <a:r>
              <a:rPr lang="en-US" dirty="0"/>
              <a:t>Break a long headline into a headline with a sub headline</a:t>
            </a:r>
          </a:p>
          <a:p>
            <a:pPr marL="0" indent="0">
              <a:buNone/>
            </a:pPr>
            <a:r>
              <a:rPr lang="en-US" dirty="0"/>
              <a:t>Change paragraphs into bullet points</a:t>
            </a:r>
          </a:p>
        </p:txBody>
      </p:sp>
    </p:spTree>
    <p:extLst>
      <p:ext uri="{BB962C8B-B14F-4D97-AF65-F5344CB8AC3E}">
        <p14:creationId xmlns:p14="http://schemas.microsoft.com/office/powerpoint/2010/main" val="2871205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t>Sources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p:txBody>
          <a:bodyPr/>
          <a:lstStyle/>
          <a:p>
            <a:pPr marL="0" indent="0">
              <a:spcBef>
                <a:spcPts val="0"/>
              </a:spcBef>
              <a:spcAft>
                <a:spcPts val="1200"/>
              </a:spcAft>
              <a:buNone/>
            </a:pPr>
            <a:r>
              <a:rPr lang="en-US" sz="2000" dirty="0">
                <a:hlinkClick r:id="" action="ppaction://noaction"/>
              </a:rPr>
              <a:t>https://www.w3schools.com/css/default.asp</a:t>
            </a:r>
          </a:p>
          <a:p>
            <a:pPr marL="0" indent="0">
              <a:spcBef>
                <a:spcPts val="0"/>
              </a:spcBef>
              <a:spcAft>
                <a:spcPts val="1200"/>
              </a:spcAft>
              <a:buNone/>
            </a:pPr>
            <a:r>
              <a:rPr lang="en-US" sz="2000" dirty="0">
                <a:hlinkClick r:id="" action="ppaction://noaction"/>
              </a:rPr>
              <a:t>https://www.usability.gov/how-to-and-tools/methods/writing-for-the-web.html</a:t>
            </a:r>
            <a:endParaRPr lang="en-US" sz="2000" dirty="0"/>
          </a:p>
          <a:p>
            <a:pPr marL="0" indent="0">
              <a:spcBef>
                <a:spcPts val="0"/>
              </a:spcBef>
              <a:spcAft>
                <a:spcPts val="1200"/>
              </a:spcAft>
              <a:buNone/>
            </a:pPr>
            <a:r>
              <a:rPr lang="en-US" sz="2000" dirty="0">
                <a:hlinkClick r:id="rId3"/>
              </a:rPr>
              <a:t>https://www.enchantingmarketing.com/writing-for-the-web-vs-print/</a:t>
            </a:r>
            <a:endParaRPr lang="en-US" sz="2000" dirty="0"/>
          </a:p>
          <a:p>
            <a:pPr marL="0" indent="0">
              <a:spcBef>
                <a:spcPts val="0"/>
              </a:spcBef>
              <a:spcAft>
                <a:spcPts val="1200"/>
              </a:spcAft>
              <a:buNone/>
            </a:pPr>
            <a:r>
              <a:rPr lang="en-US" sz="2000" dirty="0">
                <a:hlinkClick r:id="rId4"/>
              </a:rPr>
              <a:t>https://www.nngroup.com/articles/how-users-read-on-the-web/</a:t>
            </a:r>
            <a:endParaRPr lang="en-US" sz="2000" dirty="0"/>
          </a:p>
          <a:p>
            <a:pPr marL="0" indent="0">
              <a:spcBef>
                <a:spcPts val="0"/>
              </a:spcBef>
              <a:spcAft>
                <a:spcPts val="1200"/>
              </a:spcAft>
              <a:buNone/>
            </a:pPr>
            <a:endParaRPr lang="en-US" sz="2000" dirty="0"/>
          </a:p>
          <a:p>
            <a:pPr marL="0" indent="0">
              <a:spcBef>
                <a:spcPts val="0"/>
              </a:spcBef>
              <a:spcAft>
                <a:spcPts val="1200"/>
              </a:spcAft>
              <a:buNone/>
            </a:pPr>
            <a:endParaRPr lang="en-US" dirty="0"/>
          </a:p>
        </p:txBody>
      </p:sp>
    </p:spTree>
    <p:extLst>
      <p:ext uri="{BB962C8B-B14F-4D97-AF65-F5344CB8AC3E}">
        <p14:creationId xmlns:p14="http://schemas.microsoft.com/office/powerpoint/2010/main" val="3339071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8" name="Content Placeholder 2">
            <a:extLst>
              <a:ext uri="{FF2B5EF4-FFF2-40B4-BE49-F238E27FC236}">
                <a16:creationId xmlns:a16="http://schemas.microsoft.com/office/drawing/2014/main" id="{D39525A3-628B-4021-BF62-498135215CF6}"/>
              </a:ext>
            </a:extLst>
          </p:cNvPr>
          <p:cNvSpPr>
            <a:spLocks noGrp="1"/>
          </p:cNvSpPr>
          <p:nvPr>
            <p:ph idx="1"/>
          </p:nvPr>
        </p:nvSpPr>
        <p:spPr>
          <a:xfrm>
            <a:off x="838200" y="2074264"/>
            <a:ext cx="10515600" cy="4351338"/>
          </a:xfrm>
        </p:spPr>
        <p:txBody>
          <a:bodyPr>
            <a:noAutofit/>
          </a:bodyPr>
          <a:lstStyle/>
          <a:p>
            <a:pPr marL="0" indent="0">
              <a:spcBef>
                <a:spcPct val="50000"/>
              </a:spcBef>
            </a:pPr>
            <a:r>
              <a:rPr lang="en-GB" sz="1100" dirty="0"/>
              <a:t>Microsoft, Windows, Excel, Outlook, and PowerPoint are registered trademarks of Microsoft Corporation. </a:t>
            </a:r>
            <a:endParaRPr lang="de-DE" sz="1100" dirty="0"/>
          </a:p>
          <a:p>
            <a:pPr marL="0" indent="0">
              <a:spcBef>
                <a:spcPct val="50000"/>
              </a:spcBef>
            </a:pPr>
            <a:r>
              <a:rPr lang="en-GB" sz="1100" dirty="0"/>
              <a:t>IBM, DB2, DB2 Universal Database, System </a:t>
            </a:r>
            <a:r>
              <a:rPr lang="en-GB" sz="1100" dirty="0" err="1"/>
              <a:t>i</a:t>
            </a:r>
            <a:r>
              <a:rPr lang="en-GB" sz="1100" dirty="0"/>
              <a:t>, System i5, System p, System p5, System x, System z, System z10, System z9, z10, z9, </a:t>
            </a:r>
            <a:r>
              <a:rPr lang="en-GB" sz="1100" dirty="0" err="1"/>
              <a:t>iSeries</a:t>
            </a:r>
            <a:r>
              <a:rPr lang="en-GB" sz="1100" dirty="0"/>
              <a:t>, </a:t>
            </a:r>
            <a:r>
              <a:rPr lang="en-GB" sz="1100" dirty="0" err="1"/>
              <a:t>pSeries</a:t>
            </a:r>
            <a:r>
              <a:rPr lang="en-GB" sz="1100" dirty="0"/>
              <a:t>, </a:t>
            </a:r>
            <a:r>
              <a:rPr lang="en-GB" sz="1100" dirty="0" err="1"/>
              <a:t>xSeries</a:t>
            </a:r>
            <a:r>
              <a:rPr lang="en-GB" sz="1100" dirty="0"/>
              <a:t>, </a:t>
            </a:r>
            <a:r>
              <a:rPr lang="en-GB" sz="1100" dirty="0" err="1"/>
              <a:t>zSeries</a:t>
            </a:r>
            <a:r>
              <a:rPr lang="en-GB" sz="1100" dirty="0"/>
              <a:t>, </a:t>
            </a:r>
            <a:r>
              <a:rPr lang="en-GB" sz="1100" dirty="0" err="1"/>
              <a:t>eServer</a:t>
            </a:r>
            <a:r>
              <a:rPr lang="en-GB" sz="1100" dirty="0"/>
              <a:t>, z/VM, z/OS, i5/OS, S/390, OS/390, OS/400, AS/400, S/390 Parallel Enterprise Server, </a:t>
            </a:r>
            <a:r>
              <a:rPr lang="en-GB" sz="1100" dirty="0" err="1"/>
              <a:t>PowerVM</a:t>
            </a:r>
            <a:r>
              <a:rPr lang="en-GB" sz="1100" dirty="0"/>
              <a:t>, Power Architecture, POWER6+, POWER6, POWER5+, POWER5, POWER, </a:t>
            </a:r>
            <a:r>
              <a:rPr lang="en-GB" sz="1100" dirty="0" err="1"/>
              <a:t>OpenPower</a:t>
            </a:r>
            <a:r>
              <a:rPr lang="en-GB" sz="1100" dirty="0"/>
              <a:t>, PowerPC, </a:t>
            </a:r>
            <a:r>
              <a:rPr lang="en-GB" sz="1100" dirty="0" err="1"/>
              <a:t>BatchPipes</a:t>
            </a:r>
            <a:r>
              <a:rPr lang="en-GB" sz="1100" dirty="0"/>
              <a:t>, </a:t>
            </a:r>
            <a:r>
              <a:rPr lang="en-GB" sz="1100" dirty="0" err="1"/>
              <a:t>BladeCenter</a:t>
            </a:r>
            <a:r>
              <a:rPr lang="en-GB" sz="1100" dirty="0"/>
              <a:t>, System Storage, GPFS, HACMP, RETAIN, DB2 Connect, RACF, Redbooks, OS/2, Parallel </a:t>
            </a:r>
            <a:r>
              <a:rPr lang="en-GB" sz="1100" dirty="0" err="1"/>
              <a:t>Sysplex</a:t>
            </a:r>
            <a:r>
              <a:rPr lang="en-GB" sz="1100" dirty="0"/>
              <a:t>, MVS/ESA, AIX, Intelligent Miner, </a:t>
            </a:r>
            <a:r>
              <a:rPr lang="en-GB" sz="1100" dirty="0" err="1"/>
              <a:t>WebSphere</a:t>
            </a:r>
            <a:r>
              <a:rPr lang="en-GB" sz="1100" dirty="0"/>
              <a:t>, </a:t>
            </a:r>
            <a:r>
              <a:rPr lang="en-GB" sz="1100" dirty="0" err="1"/>
              <a:t>Netfinity</a:t>
            </a:r>
            <a:r>
              <a:rPr lang="en-GB" sz="1100" dirty="0"/>
              <a:t>, Tivoli and Informix are trademarks or registered trademarks of IBM Corporation.</a:t>
            </a:r>
            <a:endParaRPr lang="de-DE" sz="1100" dirty="0"/>
          </a:p>
          <a:p>
            <a:pPr marL="0" indent="0">
              <a:spcBef>
                <a:spcPct val="50000"/>
              </a:spcBef>
            </a:pPr>
            <a:r>
              <a:rPr lang="en-GB" sz="1100" dirty="0"/>
              <a:t>Linux is the registered trademark of </a:t>
            </a:r>
            <a:r>
              <a:rPr lang="en-GB" sz="1100" dirty="0" err="1"/>
              <a:t>Linus</a:t>
            </a:r>
            <a:r>
              <a:rPr lang="en-GB" sz="1100" dirty="0"/>
              <a:t> </a:t>
            </a:r>
            <a:r>
              <a:rPr lang="en-GB" sz="1100" dirty="0" err="1"/>
              <a:t>Torvalds</a:t>
            </a:r>
            <a:r>
              <a:rPr lang="en-GB" sz="1100" dirty="0"/>
              <a:t> in the U.S. and other countries.</a:t>
            </a:r>
            <a:endParaRPr lang="de-DE" sz="1100" dirty="0"/>
          </a:p>
          <a:p>
            <a:pPr marL="0" indent="0">
              <a:spcBef>
                <a:spcPct val="50000"/>
              </a:spcBef>
            </a:pPr>
            <a:r>
              <a:rPr lang="en-GB" sz="1100" dirty="0"/>
              <a:t>Oracle is a registered trademark of Oracle Corporation. </a:t>
            </a:r>
            <a:endParaRPr lang="de-DE" sz="1100" dirty="0"/>
          </a:p>
          <a:p>
            <a:pPr marL="0" indent="0">
              <a:spcBef>
                <a:spcPct val="50000"/>
              </a:spcBef>
            </a:pPr>
            <a:r>
              <a:rPr lang="en-GB" sz="1100" dirty="0"/>
              <a:t>HTML, XML, XHTML and W3C are trademarks or registered trademarks of W3C®, World Wide Web Consortium, Massachusetts Institute of Technology.</a:t>
            </a:r>
            <a:endParaRPr lang="de-DE" sz="1100" dirty="0"/>
          </a:p>
          <a:p>
            <a:pPr marL="0" indent="0">
              <a:spcBef>
                <a:spcPct val="50000"/>
              </a:spcBef>
            </a:pPr>
            <a:r>
              <a:rPr lang="en-GB" sz="1100" dirty="0"/>
              <a:t>Java is a registered trademark of Sun Microsystems, Inc.</a:t>
            </a:r>
            <a:endParaRPr lang="de-DE" sz="1100" dirty="0"/>
          </a:p>
          <a:p>
            <a:pPr marL="0" indent="0">
              <a:spcBef>
                <a:spcPct val="50000"/>
              </a:spcBef>
            </a:pPr>
            <a:r>
              <a:rPr lang="en-GB" sz="1100" dirty="0"/>
              <a:t>JavaScript is a registered trademark of Sun Microsystems, Inc., used under license for technology invented and implemented by Netscape. </a:t>
            </a:r>
            <a:endParaRPr lang="de-DE" sz="1100" dirty="0"/>
          </a:p>
          <a:p>
            <a:pPr marL="0" indent="0">
              <a:spcBef>
                <a:spcPct val="50000"/>
              </a:spcBef>
            </a:pPr>
            <a:r>
              <a:rPr lang="en-GB" sz="1100" dirty="0"/>
              <a:t>SAP, R/3, SAP NetWeaver, Duet, </a:t>
            </a:r>
            <a:r>
              <a:rPr lang="en-GB" sz="1100" dirty="0" err="1"/>
              <a:t>PartnerEdge</a:t>
            </a:r>
            <a:r>
              <a:rPr lang="en-GB" sz="1100" dirty="0"/>
              <a:t>, </a:t>
            </a:r>
            <a:r>
              <a:rPr lang="en-GB" sz="1100" dirty="0" err="1"/>
              <a:t>ByDesign</a:t>
            </a:r>
            <a:r>
              <a:rPr lang="en-GB" sz="1100" dirty="0"/>
              <a:t>, SAP Business </a:t>
            </a:r>
            <a:r>
              <a:rPr lang="en-GB" sz="1100" dirty="0" err="1"/>
              <a:t>ByDesign</a:t>
            </a:r>
            <a:r>
              <a:rPr lang="en-GB" sz="1100" dirty="0"/>
              <a:t>, and other SAP products and services mentioned herein as well as their respective logos are trademarks or registered trademarks of SAP AG in Germany and other countries. </a:t>
            </a:r>
            <a:endParaRPr lang="de-DE" sz="1100" dirty="0"/>
          </a:p>
          <a:p>
            <a:pPr marL="0" indent="0">
              <a:spcBef>
                <a:spcPct val="50000"/>
              </a:spcBef>
            </a:pPr>
            <a:r>
              <a:rPr lang="en-GB" sz="1100" dirty="0"/>
              <a:t>Business Objects and the Business Objects logo, </a:t>
            </a:r>
            <a:r>
              <a:rPr lang="en-GB" sz="1100" dirty="0" err="1"/>
              <a:t>BusinessObjects</a:t>
            </a:r>
            <a:r>
              <a:rPr lang="en-GB" sz="1100" dirty="0"/>
              <a:t>, Crystal Reports, Crystal Decisions, Web Intelligence, </a:t>
            </a:r>
            <a:r>
              <a:rPr lang="en-GB" sz="1100" dirty="0" err="1"/>
              <a:t>Xcelsius</a:t>
            </a:r>
            <a:r>
              <a:rPr lang="en-GB" sz="1100" dirty="0"/>
              <a:t>, and other Business Objects products and services mentioned herein as well as their respective logos are trademarks or registered trademarks of Business Objects S.A. in the United States and in other countries. Business Objects is an SAP company.</a:t>
            </a:r>
          </a:p>
          <a:p>
            <a:pPr marL="0" indent="0">
              <a:spcBef>
                <a:spcPct val="50000"/>
              </a:spcBef>
            </a:pPr>
            <a:r>
              <a:rPr lang="en-GB" sz="1100" dirty="0" err="1"/>
              <a:t>ERPsim</a:t>
            </a:r>
            <a:r>
              <a:rPr lang="en-GB" sz="1100" dirty="0"/>
              <a:t> is a registered copyright of </a:t>
            </a:r>
            <a:r>
              <a:rPr lang="en-GB" sz="1100" dirty="0" err="1"/>
              <a:t>ERPsim</a:t>
            </a:r>
            <a:r>
              <a:rPr lang="en-GB" sz="1100" dirty="0"/>
              <a:t> Labs, HEC Montreal.</a:t>
            </a:r>
          </a:p>
          <a:p>
            <a:pPr marL="0" indent="0">
              <a:spcBef>
                <a:spcPct val="50000"/>
              </a:spcBef>
            </a:pPr>
            <a:r>
              <a:rPr lang="de-DE" sz="1100" dirty="0"/>
              <a:t>Other products mentioned in this presentation are trademarks of their respective owners.</a:t>
            </a:r>
            <a:endParaRPr lang="en-GB" sz="1100" dirty="0"/>
          </a:p>
        </p:txBody>
      </p:sp>
      <p:sp>
        <p:nvSpPr>
          <p:cNvPr id="9" name="Title 1">
            <a:extLst>
              <a:ext uri="{FF2B5EF4-FFF2-40B4-BE49-F238E27FC236}">
                <a16:creationId xmlns:a16="http://schemas.microsoft.com/office/drawing/2014/main" id="{3B6B24DD-7064-488F-A3DB-F62142BE4017}"/>
              </a:ext>
            </a:extLst>
          </p:cNvPr>
          <p:cNvSpPr txBox="1">
            <a:spLocks/>
          </p:cNvSpPr>
          <p:nvPr/>
        </p:nvSpPr>
        <p:spPr>
          <a:xfrm>
            <a:off x="838200" y="133768"/>
            <a:ext cx="10515600" cy="7016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Copyrights</a:t>
            </a:r>
            <a:endParaRPr lang="en-US" dirty="0"/>
          </a:p>
        </p:txBody>
      </p:sp>
      <p:sp>
        <p:nvSpPr>
          <p:cNvPr id="10" name="Content Placeholder 6">
            <a:extLst>
              <a:ext uri="{FF2B5EF4-FFF2-40B4-BE49-F238E27FC236}">
                <a16:creationId xmlns:a16="http://schemas.microsoft.com/office/drawing/2014/main" id="{19F3853C-3F4C-47A8-802F-73C3CD3EE964}"/>
              </a:ext>
            </a:extLst>
          </p:cNvPr>
          <p:cNvSpPr txBox="1">
            <a:spLocks/>
          </p:cNvSpPr>
          <p:nvPr/>
        </p:nvSpPr>
        <p:spPr>
          <a:xfrm>
            <a:off x="3200400" y="835443"/>
            <a:ext cx="5791200" cy="993354"/>
          </a:xfrm>
          <a:prstGeom prst="rect">
            <a:avLst/>
          </a:prstGeom>
        </p:spPr>
        <p:txBody>
          <a:bodyPr vert="horz">
            <a:normAutofit/>
          </a:bodyPr>
          <a:lstStyle/>
          <a:p>
            <a:pPr marL="228600" indent="-228600" algn="ctr">
              <a:spcAft>
                <a:spcPts val="300"/>
              </a:spcAft>
              <a:buClr>
                <a:schemeClr val="accent2"/>
              </a:buClr>
              <a:buSzPct val="90000"/>
              <a:defRPr/>
            </a:pPr>
            <a:r>
              <a:rPr lang="en-US" dirty="0">
                <a:latin typeface="Calibri" pitchFamily="34" charset="0"/>
              </a:rPr>
              <a:t>Presentation prepared by and copyright of John Ramsey, East Tennessee State University, Department of Computing . (</a:t>
            </a:r>
            <a:r>
              <a:rPr lang="en-US" dirty="0">
                <a:latin typeface="Calibri" pitchFamily="34" charset="0"/>
                <a:hlinkClick r:id="rId3"/>
              </a:rPr>
              <a:t>ramseyjw@etsu.edu</a:t>
            </a:r>
            <a:r>
              <a:rPr lang="en-US" dirty="0">
                <a:latin typeface="Calibri" pitchFamily="34" charset="0"/>
              </a:rPr>
              <a:t>)</a:t>
            </a:r>
          </a:p>
        </p:txBody>
      </p:sp>
      <p:pic>
        <p:nvPicPr>
          <p:cNvPr id="11" name="Picture 10" descr="sm-C&amp;IS-Logo.jpg">
            <a:extLst>
              <a:ext uri="{FF2B5EF4-FFF2-40B4-BE49-F238E27FC236}">
                <a16:creationId xmlns:a16="http://schemas.microsoft.com/office/drawing/2014/main" id="{C516FCD4-4912-4511-B223-8357CCC1CAB3}"/>
              </a:ext>
            </a:extLst>
          </p:cNvPr>
          <p:cNvPicPr>
            <a:picLocks noChangeAspect="1"/>
          </p:cNvPicPr>
          <p:nvPr/>
        </p:nvPicPr>
        <p:blipFill>
          <a:blip r:embed="rId4" cstate="print"/>
          <a:stretch>
            <a:fillRect/>
          </a:stretch>
        </p:blipFill>
        <p:spPr>
          <a:xfrm>
            <a:off x="9551454" y="759243"/>
            <a:ext cx="945096" cy="1197121"/>
          </a:xfrm>
          <a:prstGeom prst="rect">
            <a:avLst/>
          </a:prstGeom>
        </p:spPr>
      </p:pic>
      <p:pic>
        <p:nvPicPr>
          <p:cNvPr id="12" name="Picture 11">
            <a:extLst>
              <a:ext uri="{FF2B5EF4-FFF2-40B4-BE49-F238E27FC236}">
                <a16:creationId xmlns:a16="http://schemas.microsoft.com/office/drawing/2014/main" id="{496F33C2-6812-40C0-8016-32330CBAA741}"/>
              </a:ext>
            </a:extLst>
          </p:cNvPr>
          <p:cNvPicPr>
            <a:picLocks noChangeAspect="1"/>
          </p:cNvPicPr>
          <p:nvPr/>
        </p:nvPicPr>
        <p:blipFill rotWithShape="1">
          <a:blip r:embed="rId5">
            <a:extLst>
              <a:ext uri="{28A0092B-C50C-407E-A947-70E740481C1C}">
                <a14:useLocalDpi xmlns:a14="http://schemas.microsoft.com/office/drawing/2010/main" val="0"/>
              </a:ext>
            </a:extLst>
          </a:blip>
          <a:srcRect l="30200" t="23395" r="33350" b="20101"/>
          <a:stretch/>
        </p:blipFill>
        <p:spPr>
          <a:xfrm>
            <a:off x="882771" y="835443"/>
            <a:ext cx="1221451" cy="1120921"/>
          </a:xfrm>
          <a:prstGeom prst="rect">
            <a:avLst/>
          </a:prstGeom>
          <a:effectLst>
            <a:glow rad="101600">
              <a:schemeClr val="accent1">
                <a:satMod val="175000"/>
                <a:alpha val="40000"/>
              </a:schemeClr>
            </a:glow>
          </a:effectLst>
        </p:spPr>
      </p:pic>
    </p:spTree>
    <p:extLst>
      <p:ext uri="{BB962C8B-B14F-4D97-AF65-F5344CB8AC3E}">
        <p14:creationId xmlns:p14="http://schemas.microsoft.com/office/powerpoint/2010/main" val="542720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dirty="0"/>
              <a:t>This class (as did CSCI 1210) will focus primarily on front-end web development</a:t>
            </a:r>
          </a:p>
          <a:p>
            <a:pPr marL="0" indent="0">
              <a:spcBef>
                <a:spcPts val="0"/>
              </a:spcBef>
              <a:spcAft>
                <a:spcPts val="1200"/>
              </a:spcAft>
              <a:buNone/>
            </a:pPr>
            <a:r>
              <a:rPr lang="en-US" dirty="0"/>
              <a:t>As opposed to back-end development, which is the focus of CSCI 2910 (Server Side) and CSCI 3110 (Advanced Web)</a:t>
            </a:r>
          </a:p>
        </p:txBody>
      </p:sp>
    </p:spTree>
    <p:extLst>
      <p:ext uri="{BB962C8B-B14F-4D97-AF65-F5344CB8AC3E}">
        <p14:creationId xmlns:p14="http://schemas.microsoft.com/office/powerpoint/2010/main" val="3959836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91200"/>
            <a:ext cx="12192000" cy="1066800"/>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5909101"/>
            <a:ext cx="4751294" cy="830997"/>
          </a:xfrm>
          <a:prstGeom prst="rect">
            <a:avLst/>
          </a:prstGeom>
          <a:noFill/>
        </p:spPr>
        <p:txBody>
          <a:bodyPr wrap="square" rtlCol="0">
            <a:spAutoFit/>
          </a:bodyPr>
          <a:lstStyle/>
          <a:p>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7381317" y="5909100"/>
            <a:ext cx="4751294" cy="830997"/>
          </a:xfrm>
          <a:prstGeom prst="rect">
            <a:avLst/>
          </a:prstGeom>
          <a:noFill/>
        </p:spPr>
        <p:txBody>
          <a:bodyPr wrap="square" rtlCol="0">
            <a:spAutoFit/>
          </a:bodyPr>
          <a:lstStyle/>
          <a:p>
            <a:pPr algn="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sz="2400"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632918" y="5909100"/>
            <a:ext cx="809625" cy="904875"/>
          </a:xfrm>
          <a:prstGeom prst="rect">
            <a:avLst/>
          </a:prstGeom>
        </p:spPr>
      </p:pic>
      <p:sp>
        <p:nvSpPr>
          <p:cNvPr id="3" name="Title 2">
            <a:extLst>
              <a:ext uri="{FF2B5EF4-FFF2-40B4-BE49-F238E27FC236}">
                <a16:creationId xmlns:a16="http://schemas.microsoft.com/office/drawing/2014/main" id="{79CF11E6-5806-4DF9-A6A2-5BE092EF97EC}"/>
              </a:ext>
            </a:extLst>
          </p:cNvPr>
          <p:cNvSpPr>
            <a:spLocks noGrp="1"/>
          </p:cNvSpPr>
          <p:nvPr>
            <p:ph type="title"/>
          </p:nvPr>
        </p:nvSpPr>
        <p:spPr/>
        <p:txBody>
          <a:bodyPr/>
          <a:lstStyle/>
          <a:p>
            <a:r>
              <a:rPr lang="en-US" dirty="0"/>
              <a:t>Review</a:t>
            </a:r>
          </a:p>
        </p:txBody>
      </p:sp>
      <p:sp>
        <p:nvSpPr>
          <p:cNvPr id="6" name="Content Placeholder 5">
            <a:extLst>
              <a:ext uri="{FF2B5EF4-FFF2-40B4-BE49-F238E27FC236}">
                <a16:creationId xmlns:a16="http://schemas.microsoft.com/office/drawing/2014/main" id="{FED6B2B3-1882-49D4-A28F-FC00CB97CE67}"/>
              </a:ext>
            </a:extLst>
          </p:cNvPr>
          <p:cNvSpPr>
            <a:spLocks noGrp="1"/>
          </p:cNvSpPr>
          <p:nvPr>
            <p:ph idx="1"/>
          </p:nvPr>
        </p:nvSpPr>
        <p:spPr>
          <a:xfrm>
            <a:off x="769189" y="1808588"/>
            <a:ext cx="11005868" cy="4351338"/>
          </a:xfrm>
        </p:spPr>
        <p:txBody>
          <a:bodyPr/>
          <a:lstStyle/>
          <a:p>
            <a:pPr marL="0" indent="0">
              <a:spcBef>
                <a:spcPts val="0"/>
              </a:spcBef>
              <a:spcAft>
                <a:spcPts val="1200"/>
              </a:spcAft>
              <a:buNone/>
            </a:pPr>
            <a:r>
              <a:rPr lang="en-US" i="1" dirty="0"/>
              <a:t>‘When we discuss the “frontend” of the web, what we’re really talking about is the part of the web that you can see and interact with…designers [who work] strictly in Photoshop and those who code HTML and CSS [and work] with JavaScript and jQuery’  </a:t>
            </a:r>
            <a:br>
              <a:rPr lang="en-US" i="1" dirty="0"/>
            </a:br>
            <a:r>
              <a:rPr lang="en-US" i="1" dirty="0"/>
              <a:t>	</a:t>
            </a:r>
            <a:r>
              <a:rPr lang="en-US" sz="1600" i="1" dirty="0"/>
              <a:t>~</a:t>
            </a:r>
            <a:r>
              <a:rPr lang="en-US" i="1" dirty="0"/>
              <a:t> </a:t>
            </a:r>
            <a:r>
              <a:rPr lang="en-US" sz="1800" i="1" dirty="0">
                <a:hlinkClick r:id="rId3"/>
              </a:rPr>
              <a:t>http://blog.teamtreehouse.com/i-dont-speak-your-language-frontend-vs-backend</a:t>
            </a:r>
            <a:endParaRPr lang="en-US" i="1" dirty="0"/>
          </a:p>
        </p:txBody>
      </p:sp>
    </p:spTree>
    <p:extLst>
      <p:ext uri="{BB962C8B-B14F-4D97-AF65-F5344CB8AC3E}">
        <p14:creationId xmlns:p14="http://schemas.microsoft.com/office/powerpoint/2010/main" val="1849003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otstrap" id="{667605FD-D3BD-4B71-8311-E7ECD28E97CE}" vid="{EA30D253-100C-4904-8ECC-F4BC94794EBB}"/>
    </a:ext>
  </a:extLst>
</a:theme>
</file>

<file path=docProps/app.xml><?xml version="1.0" encoding="utf-8"?>
<Properties xmlns="http://schemas.openxmlformats.org/officeDocument/2006/extended-properties" xmlns:vt="http://schemas.openxmlformats.org/officeDocument/2006/docPropsVTypes">
  <Template/>
  <TotalTime>36272</TotalTime>
  <Words>5488</Words>
  <Application>Microsoft Office PowerPoint</Application>
  <PresentationFormat>Widescreen</PresentationFormat>
  <Paragraphs>559</Paragraphs>
  <Slides>73</Slides>
  <Notes>0</Notes>
  <HiddenSlides>0</HiddenSlides>
  <MMClips>0</MMClips>
  <ScaleCrop>false</ScaleCrop>
  <HeadingPairs>
    <vt:vector size="6" baseType="variant">
      <vt:variant>
        <vt:lpstr>Fonts Used</vt:lpstr>
      </vt:variant>
      <vt:variant>
        <vt:i4>21</vt:i4>
      </vt:variant>
      <vt:variant>
        <vt:lpstr>Theme</vt:lpstr>
      </vt:variant>
      <vt:variant>
        <vt:i4>1</vt:i4>
      </vt:variant>
      <vt:variant>
        <vt:lpstr>Slide Titles</vt:lpstr>
      </vt:variant>
      <vt:variant>
        <vt:i4>73</vt:i4>
      </vt:variant>
    </vt:vector>
  </HeadingPairs>
  <TitlesOfParts>
    <vt:vector size="95" baseType="lpstr">
      <vt:lpstr>Adobe Garamond Pro</vt:lpstr>
      <vt:lpstr>Arial</vt:lpstr>
      <vt:lpstr>Brush Script Std</vt:lpstr>
      <vt:lpstr>Calibri</vt:lpstr>
      <vt:lpstr>Calibri Light</vt:lpstr>
      <vt:lpstr>Chiller</vt:lpstr>
      <vt:lpstr>Corbel</vt:lpstr>
      <vt:lpstr>Corbel Light</vt:lpstr>
      <vt:lpstr>Courier New</vt:lpstr>
      <vt:lpstr>Edwardian Script ITC</vt:lpstr>
      <vt:lpstr>Freestyle Script</vt:lpstr>
      <vt:lpstr>French Script MT</vt:lpstr>
      <vt:lpstr>Jokerman</vt:lpstr>
      <vt:lpstr>Kunstler Script</vt:lpstr>
      <vt:lpstr>Lucida Handwriting</vt:lpstr>
      <vt:lpstr>Mistral</vt:lpstr>
      <vt:lpstr>Old English Text MT</vt:lpstr>
      <vt:lpstr>Playbill</vt:lpstr>
      <vt:lpstr>Rosewood Std Regular</vt:lpstr>
      <vt:lpstr>Stencil</vt:lpstr>
      <vt:lpstr>Wingdings</vt:lpstr>
      <vt:lpstr>Office Theme</vt:lpstr>
      <vt:lpstr>CSCI 1720 Intermediate Web Design</vt:lpstr>
      <vt:lpstr>Introduction</vt:lpstr>
      <vt:lpstr>A Little About Me</vt:lpstr>
      <vt:lpstr>A Little About Me</vt:lpstr>
      <vt:lpstr>A Little About Me</vt:lpstr>
      <vt:lpstr>Syllabus / Tentative Course Schedule</vt:lpstr>
      <vt:lpstr>Review</vt:lpstr>
      <vt:lpstr>Review</vt:lpstr>
      <vt:lpstr>Review</vt:lpstr>
      <vt:lpstr>Review</vt:lpstr>
      <vt:lpstr>Review - HTML</vt:lpstr>
      <vt:lpstr>Review - HTML</vt:lpstr>
      <vt:lpstr>Review - HTML</vt:lpstr>
      <vt:lpstr>Review - HTML</vt:lpstr>
      <vt:lpstr>Review – HTML (Other Elements)</vt:lpstr>
      <vt:lpstr>Review – HTML (Other Elements)</vt:lpstr>
      <vt:lpstr>Review – HTML Comments</vt:lpstr>
      <vt:lpstr>Review – CSS</vt:lpstr>
      <vt:lpstr>Review – CSS</vt:lpstr>
      <vt:lpstr>Review – CSS</vt:lpstr>
      <vt:lpstr>Review – CSS</vt:lpstr>
      <vt:lpstr>Review – CSS</vt:lpstr>
      <vt:lpstr>Review – CSS</vt:lpstr>
      <vt:lpstr>Review – CSS</vt:lpstr>
      <vt:lpstr>Review – CSS - Classes</vt:lpstr>
      <vt:lpstr>Review – CSS - Classes</vt:lpstr>
      <vt:lpstr>Review – CSS - Classes</vt:lpstr>
      <vt:lpstr>Review – CSS - pseudo-Classes</vt:lpstr>
      <vt:lpstr>Review – CSS - pseudo-Classes</vt:lpstr>
      <vt:lpstr>Review – CSS - Colors</vt:lpstr>
      <vt:lpstr>Review – CSS - Colors</vt:lpstr>
      <vt:lpstr>Review – CSS - Text</vt:lpstr>
      <vt:lpstr>Review – CSS - Fonts</vt:lpstr>
      <vt:lpstr>Review – CSS - Position</vt:lpstr>
      <vt:lpstr>Review – CSS - Position</vt:lpstr>
      <vt:lpstr>Review – CSS - Float</vt:lpstr>
      <vt:lpstr>Review – CSS - Combinators</vt:lpstr>
      <vt:lpstr>Review – CSS - Combining Selectors</vt:lpstr>
      <vt:lpstr>Review Conclusion</vt:lpstr>
      <vt:lpstr>Review Conclusion</vt:lpstr>
      <vt:lpstr>PowerPoint Presentation</vt:lpstr>
      <vt:lpstr>PowerPoint Presentation</vt:lpstr>
      <vt:lpstr>Typography</vt:lpstr>
      <vt:lpstr>Typography</vt:lpstr>
      <vt:lpstr>CSS fonts</vt:lpstr>
      <vt:lpstr>Serif/Sans-serif</vt:lpstr>
      <vt:lpstr>Monospaced</vt:lpstr>
      <vt:lpstr>Cursive</vt:lpstr>
      <vt:lpstr>Fantasy</vt:lpstr>
      <vt:lpstr>em</vt:lpstr>
      <vt:lpstr>em</vt:lpstr>
      <vt:lpstr>rem</vt:lpstr>
      <vt:lpstr>rem</vt:lpstr>
      <vt:lpstr>Writing for the Web</vt:lpstr>
      <vt:lpstr>usability.gov</vt:lpstr>
      <vt:lpstr>usability.gov - Identify Users’ Top Tasks</vt:lpstr>
      <vt:lpstr>usability.gov - Identify Users’ Top Tasks</vt:lpstr>
      <vt:lpstr>usability.gov</vt:lpstr>
      <vt:lpstr>usability.gov</vt:lpstr>
      <vt:lpstr>usability.gov</vt:lpstr>
      <vt:lpstr>usability.gov</vt:lpstr>
      <vt:lpstr>usability.gov</vt:lpstr>
      <vt:lpstr>9 Tips</vt:lpstr>
      <vt:lpstr>9 Tips</vt:lpstr>
      <vt:lpstr>9 Tips</vt:lpstr>
      <vt:lpstr>9 Tips</vt:lpstr>
      <vt:lpstr>9 Tips</vt:lpstr>
      <vt:lpstr>9 Tips</vt:lpstr>
      <vt:lpstr>9 Tips</vt:lpstr>
      <vt:lpstr>9 Tips</vt:lpstr>
      <vt:lpstr>9 Tips</vt:lpstr>
      <vt:lpstr>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 Ramsey</dc:creator>
  <cp:lastModifiedBy>Jack Ramsey</cp:lastModifiedBy>
  <cp:revision>52</cp:revision>
  <dcterms:created xsi:type="dcterms:W3CDTF">2017-05-20T15:25:24Z</dcterms:created>
  <dcterms:modified xsi:type="dcterms:W3CDTF">2024-01-14T13:39:41Z</dcterms:modified>
</cp:coreProperties>
</file>