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95" r:id="rId3"/>
    <p:sldId id="296" r:id="rId4"/>
    <p:sldId id="300" r:id="rId5"/>
    <p:sldId id="344" r:id="rId6"/>
    <p:sldId id="363" r:id="rId7"/>
    <p:sldId id="301" r:id="rId8"/>
    <p:sldId id="345" r:id="rId9"/>
    <p:sldId id="346" r:id="rId10"/>
    <p:sldId id="324" r:id="rId11"/>
    <p:sldId id="386" r:id="rId12"/>
    <p:sldId id="387" r:id="rId13"/>
    <p:sldId id="388" r:id="rId14"/>
    <p:sldId id="389" r:id="rId15"/>
    <p:sldId id="307" r:id="rId16"/>
    <p:sldId id="326" r:id="rId17"/>
    <p:sldId id="327" r:id="rId18"/>
    <p:sldId id="328" r:id="rId19"/>
    <p:sldId id="294" r:id="rId20"/>
    <p:sldId id="304" r:id="rId21"/>
    <p:sldId id="305" r:id="rId22"/>
    <p:sldId id="306" r:id="rId23"/>
    <p:sldId id="308" r:id="rId24"/>
    <p:sldId id="309" r:id="rId25"/>
    <p:sldId id="366" r:id="rId26"/>
    <p:sldId id="310" r:id="rId27"/>
    <p:sldId id="368" r:id="rId28"/>
    <p:sldId id="371" r:id="rId29"/>
    <p:sldId id="369" r:id="rId30"/>
    <p:sldId id="370" r:id="rId31"/>
    <p:sldId id="374" r:id="rId32"/>
    <p:sldId id="373" r:id="rId33"/>
    <p:sldId id="372" r:id="rId34"/>
    <p:sldId id="367" r:id="rId35"/>
    <p:sldId id="376" r:id="rId36"/>
    <p:sldId id="375" r:id="rId37"/>
    <p:sldId id="311" r:id="rId38"/>
    <p:sldId id="312" r:id="rId39"/>
    <p:sldId id="347" r:id="rId40"/>
    <p:sldId id="313" r:id="rId41"/>
    <p:sldId id="314" r:id="rId42"/>
    <p:sldId id="365" r:id="rId43"/>
    <p:sldId id="315" r:id="rId44"/>
    <p:sldId id="316" r:id="rId45"/>
    <p:sldId id="317" r:id="rId46"/>
    <p:sldId id="318" r:id="rId47"/>
    <p:sldId id="319" r:id="rId48"/>
    <p:sldId id="320" r:id="rId49"/>
    <p:sldId id="321" r:id="rId50"/>
    <p:sldId id="322" r:id="rId51"/>
    <p:sldId id="377" r:id="rId52"/>
    <p:sldId id="323" r:id="rId53"/>
    <p:sldId id="378" r:id="rId54"/>
    <p:sldId id="382" r:id="rId55"/>
    <p:sldId id="379" r:id="rId56"/>
    <p:sldId id="383" r:id="rId57"/>
    <p:sldId id="381" r:id="rId58"/>
    <p:sldId id="348" r:id="rId59"/>
    <p:sldId id="349" r:id="rId60"/>
    <p:sldId id="350" r:id="rId61"/>
    <p:sldId id="329" r:id="rId62"/>
    <p:sldId id="385" r:id="rId63"/>
    <p:sldId id="351" r:id="rId64"/>
    <p:sldId id="352" r:id="rId65"/>
    <p:sldId id="353" r:id="rId66"/>
    <p:sldId id="354" r:id="rId67"/>
    <p:sldId id="355" r:id="rId68"/>
    <p:sldId id="356" r:id="rId69"/>
    <p:sldId id="357" r:id="rId70"/>
    <p:sldId id="358" r:id="rId71"/>
    <p:sldId id="260" r:id="rId72"/>
    <p:sldId id="261"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2C62"/>
    <a:srgbClr val="BFBFBF"/>
    <a:srgbClr val="0E2045"/>
    <a:srgbClr val="FEC4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85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12CBF-2585-4A8B-8B12-84A6EE4A2174}" type="datetimeFigureOut">
              <a:rPr lang="en-US" smtClean="0"/>
              <a:t>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C61D7-4BA4-4AB2-BE48-D3F7B38B6AA8}" type="slidenum">
              <a:rPr lang="en-US" smtClean="0"/>
              <a:t>‹#›</a:t>
            </a:fld>
            <a:endParaRPr lang="en-US"/>
          </a:p>
        </p:txBody>
      </p:sp>
    </p:spTree>
    <p:extLst>
      <p:ext uri="{BB962C8B-B14F-4D97-AF65-F5344CB8AC3E}">
        <p14:creationId xmlns:p14="http://schemas.microsoft.com/office/powerpoint/2010/main" val="300137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44A25E-F4EE-425F-B27D-263A63C7C4E5}"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388205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4A25E-F4EE-425F-B27D-263A63C7C4E5}"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4877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4A25E-F4EE-425F-B27D-263A63C7C4E5}"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0593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44A25E-F4EE-425F-B27D-263A63C7C4E5}"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381013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44A25E-F4EE-425F-B27D-263A63C7C4E5}"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1986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44A25E-F4EE-425F-B27D-263A63C7C4E5}"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182766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44A25E-F4EE-425F-B27D-263A63C7C4E5}"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211150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44A25E-F4EE-425F-B27D-263A63C7C4E5}"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7234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4A25E-F4EE-425F-B27D-263A63C7C4E5}"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334053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44A25E-F4EE-425F-B27D-263A63C7C4E5}"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424901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44A25E-F4EE-425F-B27D-263A63C7C4E5}"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7DCB1-EB23-4CA0-9A4A-3CA879EC8727}" type="slidenum">
              <a:rPr lang="en-US" smtClean="0"/>
              <a:t>‹#›</a:t>
            </a:fld>
            <a:endParaRPr lang="en-US"/>
          </a:p>
        </p:txBody>
      </p:sp>
    </p:spTree>
    <p:extLst>
      <p:ext uri="{BB962C8B-B14F-4D97-AF65-F5344CB8AC3E}">
        <p14:creationId xmlns:p14="http://schemas.microsoft.com/office/powerpoint/2010/main" val="242919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4A25E-F4EE-425F-B27D-263A63C7C4E5}"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7DCB1-EB23-4CA0-9A4A-3CA879EC8727}" type="slidenum">
              <a:rPr lang="en-US" smtClean="0"/>
              <a:t>‹#›</a:t>
            </a:fld>
            <a:endParaRPr lang="en-US"/>
          </a:p>
        </p:txBody>
      </p:sp>
    </p:spTree>
    <p:extLst>
      <p:ext uri="{BB962C8B-B14F-4D97-AF65-F5344CB8AC3E}">
        <p14:creationId xmlns:p14="http://schemas.microsoft.com/office/powerpoint/2010/main" val="1644225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sci1720.net/examples/dom/dom.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developers.google.com/web/tools/chrome-devtool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2.jpg"/><Relationship Id="rId4" Type="http://schemas.openxmlformats.org/officeDocument/2006/relationships/image" Target="../media/image71.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p:txBody>
      </p:sp>
      <p:sp>
        <p:nvSpPr>
          <p:cNvPr id="3" name="Title 2">
            <a:extLst>
              <a:ext uri="{FF2B5EF4-FFF2-40B4-BE49-F238E27FC236}">
                <a16:creationId xmlns:a16="http://schemas.microsoft.com/office/drawing/2014/main" id="{45CFC429-86CE-4251-A163-FB15FED69379}"/>
              </a:ext>
            </a:extLst>
          </p:cNvPr>
          <p:cNvSpPr>
            <a:spLocks noGrp="1"/>
          </p:cNvSpPr>
          <p:nvPr>
            <p:ph type="ctrTitle"/>
          </p:nvPr>
        </p:nvSpPr>
        <p:spPr/>
        <p:txBody>
          <a:bodyPr/>
          <a:lstStyle/>
          <a:p>
            <a:r>
              <a:rPr lang="en-US" dirty="0"/>
              <a:t>Developer Tools</a:t>
            </a:r>
          </a:p>
        </p:txBody>
      </p:sp>
      <p:sp>
        <p:nvSpPr>
          <p:cNvPr id="6" name="Subtitle 5">
            <a:extLst>
              <a:ext uri="{FF2B5EF4-FFF2-40B4-BE49-F238E27FC236}">
                <a16:creationId xmlns:a16="http://schemas.microsoft.com/office/drawing/2014/main" id="{00319712-9F3F-49C0-B93E-EBCDECEDD0C1}"/>
              </a:ext>
            </a:extLst>
          </p:cNvPr>
          <p:cNvSpPr>
            <a:spLocks noGrp="1"/>
          </p:cNvSpPr>
          <p:nvPr>
            <p:ph type="subTitle" idx="1"/>
          </p:nvPr>
        </p:nvSpPr>
        <p:spPr/>
        <p:txBody>
          <a:bodyPr/>
          <a:lstStyle/>
          <a:p>
            <a:r>
              <a:rPr lang="en-US" dirty="0"/>
              <a:t>CSCI 1720</a:t>
            </a:r>
          </a:p>
          <a:p>
            <a:r>
              <a:rPr lang="en-US" dirty="0"/>
              <a:t>Intermediate Web</a:t>
            </a:r>
          </a:p>
        </p:txBody>
      </p:sp>
    </p:spTree>
    <p:extLst>
      <p:ext uri="{BB962C8B-B14F-4D97-AF65-F5344CB8AC3E}">
        <p14:creationId xmlns:p14="http://schemas.microsoft.com/office/powerpoint/2010/main" val="141004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0" name="Content Placeholder 9">
            <a:extLst>
              <a:ext uri="{FF2B5EF4-FFF2-40B4-BE49-F238E27FC236}">
                <a16:creationId xmlns:a16="http://schemas.microsoft.com/office/drawing/2014/main" id="{BF4C0170-5346-4E76-A588-305CF0449F5E}"/>
              </a:ext>
            </a:extLst>
          </p:cNvPr>
          <p:cNvPicPr>
            <a:picLocks noGrp="1" noChangeAspect="1"/>
          </p:cNvPicPr>
          <p:nvPr>
            <p:ph idx="1"/>
          </p:nvPr>
        </p:nvPicPr>
        <p:blipFill>
          <a:blip r:embed="rId3"/>
          <a:stretch>
            <a:fillRect/>
          </a:stretch>
        </p:blipFill>
        <p:spPr>
          <a:xfrm>
            <a:off x="345500" y="375444"/>
            <a:ext cx="3857503" cy="4351338"/>
          </a:xfrm>
          <a:prstGeom prst="rect">
            <a:avLst/>
          </a:prstGeom>
          <a:ln>
            <a:solidFill>
              <a:srgbClr val="0070C0"/>
            </a:solidFill>
          </a:ln>
        </p:spPr>
      </p:pic>
      <p:pic>
        <p:nvPicPr>
          <p:cNvPr id="6" name="Picture 5">
            <a:extLst>
              <a:ext uri="{FF2B5EF4-FFF2-40B4-BE49-F238E27FC236}">
                <a16:creationId xmlns:a16="http://schemas.microsoft.com/office/drawing/2014/main" id="{656BE765-9535-4C9B-A067-7C512256ED9F}"/>
              </a:ext>
            </a:extLst>
          </p:cNvPr>
          <p:cNvPicPr>
            <a:picLocks noChangeAspect="1"/>
          </p:cNvPicPr>
          <p:nvPr/>
        </p:nvPicPr>
        <p:blipFill rotWithShape="1">
          <a:blip r:embed="rId4"/>
          <a:srcRect l="3514" t="935" r="814"/>
          <a:stretch/>
        </p:blipFill>
        <p:spPr>
          <a:xfrm>
            <a:off x="7321928" y="108378"/>
            <a:ext cx="3790950" cy="6661791"/>
          </a:xfrm>
          <a:prstGeom prst="rect">
            <a:avLst/>
          </a:prstGeom>
          <a:ln>
            <a:solidFill>
              <a:srgbClr val="0070C0"/>
            </a:solidFill>
          </a:ln>
        </p:spPr>
      </p:pic>
    </p:spTree>
    <p:extLst>
      <p:ext uri="{BB962C8B-B14F-4D97-AF65-F5344CB8AC3E}">
        <p14:creationId xmlns:p14="http://schemas.microsoft.com/office/powerpoint/2010/main" val="267083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0" name="Content Placeholder 9">
            <a:extLst>
              <a:ext uri="{FF2B5EF4-FFF2-40B4-BE49-F238E27FC236}">
                <a16:creationId xmlns:a16="http://schemas.microsoft.com/office/drawing/2014/main" id="{BF4C0170-5346-4E76-A588-305CF0449F5E}"/>
              </a:ext>
            </a:extLst>
          </p:cNvPr>
          <p:cNvPicPr>
            <a:picLocks noGrp="1" noChangeAspect="1"/>
          </p:cNvPicPr>
          <p:nvPr>
            <p:ph idx="1"/>
          </p:nvPr>
        </p:nvPicPr>
        <p:blipFill>
          <a:blip r:embed="rId3"/>
          <a:stretch>
            <a:fillRect/>
          </a:stretch>
        </p:blipFill>
        <p:spPr>
          <a:xfrm>
            <a:off x="345500" y="375444"/>
            <a:ext cx="3857503" cy="4351338"/>
          </a:xfrm>
          <a:prstGeom prst="rect">
            <a:avLst/>
          </a:prstGeom>
          <a:ln>
            <a:solidFill>
              <a:srgbClr val="0070C0"/>
            </a:solidFill>
          </a:ln>
        </p:spPr>
      </p:pic>
      <p:pic>
        <p:nvPicPr>
          <p:cNvPr id="3" name="Picture 2">
            <a:extLst>
              <a:ext uri="{FF2B5EF4-FFF2-40B4-BE49-F238E27FC236}">
                <a16:creationId xmlns:a16="http://schemas.microsoft.com/office/drawing/2014/main" id="{89C6B533-28B1-4E84-9690-3CD2DE51CC53}"/>
              </a:ext>
            </a:extLst>
          </p:cNvPr>
          <p:cNvPicPr>
            <a:picLocks noChangeAspect="1"/>
          </p:cNvPicPr>
          <p:nvPr/>
        </p:nvPicPr>
        <p:blipFill rotWithShape="1">
          <a:blip r:embed="rId4"/>
          <a:srcRect l="1101" r="978" b="901"/>
          <a:stretch/>
        </p:blipFill>
        <p:spPr>
          <a:xfrm>
            <a:off x="7321928" y="57150"/>
            <a:ext cx="3814762" cy="6682947"/>
          </a:xfrm>
          <a:prstGeom prst="rect">
            <a:avLst/>
          </a:prstGeom>
        </p:spPr>
      </p:pic>
    </p:spTree>
    <p:extLst>
      <p:ext uri="{BB962C8B-B14F-4D97-AF65-F5344CB8AC3E}">
        <p14:creationId xmlns:p14="http://schemas.microsoft.com/office/powerpoint/2010/main" val="243880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3" name="Picture 12">
            <a:extLst>
              <a:ext uri="{FF2B5EF4-FFF2-40B4-BE49-F238E27FC236}">
                <a16:creationId xmlns:a16="http://schemas.microsoft.com/office/drawing/2014/main" id="{6D6A3D67-188A-4812-BED4-1511717846FA}"/>
              </a:ext>
            </a:extLst>
          </p:cNvPr>
          <p:cNvPicPr>
            <a:picLocks noChangeAspect="1"/>
          </p:cNvPicPr>
          <p:nvPr/>
        </p:nvPicPr>
        <p:blipFill>
          <a:blip r:embed="rId3"/>
          <a:stretch>
            <a:fillRect/>
          </a:stretch>
        </p:blipFill>
        <p:spPr>
          <a:xfrm>
            <a:off x="2327868" y="0"/>
            <a:ext cx="7536264" cy="6858000"/>
          </a:xfrm>
          <a:prstGeom prst="rect">
            <a:avLst/>
          </a:prstGeom>
        </p:spPr>
      </p:pic>
    </p:spTree>
    <p:extLst>
      <p:ext uri="{BB962C8B-B14F-4D97-AF65-F5344CB8AC3E}">
        <p14:creationId xmlns:p14="http://schemas.microsoft.com/office/powerpoint/2010/main" val="354533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3" name="Picture 2">
            <a:extLst>
              <a:ext uri="{FF2B5EF4-FFF2-40B4-BE49-F238E27FC236}">
                <a16:creationId xmlns:a16="http://schemas.microsoft.com/office/drawing/2014/main" id="{9127E034-E726-425A-9D9E-A87566BF3FF0}"/>
              </a:ext>
            </a:extLst>
          </p:cNvPr>
          <p:cNvPicPr>
            <a:picLocks noChangeAspect="1"/>
          </p:cNvPicPr>
          <p:nvPr/>
        </p:nvPicPr>
        <p:blipFill>
          <a:blip r:embed="rId3"/>
          <a:stretch>
            <a:fillRect/>
          </a:stretch>
        </p:blipFill>
        <p:spPr>
          <a:xfrm>
            <a:off x="140424" y="123826"/>
            <a:ext cx="4143375" cy="2486025"/>
          </a:xfrm>
          <a:prstGeom prst="rect">
            <a:avLst/>
          </a:prstGeom>
          <a:ln>
            <a:solidFill>
              <a:srgbClr val="0070C0"/>
            </a:solidFill>
          </a:ln>
        </p:spPr>
      </p:pic>
      <p:pic>
        <p:nvPicPr>
          <p:cNvPr id="6" name="Picture 5">
            <a:extLst>
              <a:ext uri="{FF2B5EF4-FFF2-40B4-BE49-F238E27FC236}">
                <a16:creationId xmlns:a16="http://schemas.microsoft.com/office/drawing/2014/main" id="{C7C6E4F1-D58D-4430-9646-587B713E18F5}"/>
              </a:ext>
            </a:extLst>
          </p:cNvPr>
          <p:cNvPicPr>
            <a:picLocks noChangeAspect="1"/>
          </p:cNvPicPr>
          <p:nvPr/>
        </p:nvPicPr>
        <p:blipFill>
          <a:blip r:embed="rId4"/>
          <a:stretch>
            <a:fillRect/>
          </a:stretch>
        </p:blipFill>
        <p:spPr>
          <a:xfrm>
            <a:off x="5774672" y="54742"/>
            <a:ext cx="4210050" cy="6134100"/>
          </a:xfrm>
          <a:prstGeom prst="rect">
            <a:avLst/>
          </a:prstGeom>
          <a:ln>
            <a:solidFill>
              <a:srgbClr val="0070C0"/>
            </a:solidFill>
          </a:ln>
        </p:spPr>
      </p:pic>
      <p:sp>
        <p:nvSpPr>
          <p:cNvPr id="10" name="Arrow: Right 9">
            <a:extLst>
              <a:ext uri="{FF2B5EF4-FFF2-40B4-BE49-F238E27FC236}">
                <a16:creationId xmlns:a16="http://schemas.microsoft.com/office/drawing/2014/main" id="{80EB0D47-0D3C-4811-A009-483C02FA4169}"/>
              </a:ext>
            </a:extLst>
          </p:cNvPr>
          <p:cNvSpPr/>
          <p:nvPr/>
        </p:nvSpPr>
        <p:spPr>
          <a:xfrm>
            <a:off x="4360104" y="1156861"/>
            <a:ext cx="1338263" cy="47704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8B45A4AF-381E-4BEB-A754-744B70285048}"/>
              </a:ext>
            </a:extLst>
          </p:cNvPr>
          <p:cNvSpPr/>
          <p:nvPr/>
        </p:nvSpPr>
        <p:spPr>
          <a:xfrm>
            <a:off x="10151268" y="1128316"/>
            <a:ext cx="1338263" cy="47704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43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1" name="Picture 10">
            <a:extLst>
              <a:ext uri="{FF2B5EF4-FFF2-40B4-BE49-F238E27FC236}">
                <a16:creationId xmlns:a16="http://schemas.microsoft.com/office/drawing/2014/main" id="{ED9F41D1-042A-4A64-9F07-80BFA8919591}"/>
              </a:ext>
            </a:extLst>
          </p:cNvPr>
          <p:cNvPicPr>
            <a:picLocks noChangeAspect="1"/>
          </p:cNvPicPr>
          <p:nvPr/>
        </p:nvPicPr>
        <p:blipFill>
          <a:blip r:embed="rId3"/>
          <a:stretch>
            <a:fillRect/>
          </a:stretch>
        </p:blipFill>
        <p:spPr>
          <a:xfrm>
            <a:off x="3999380" y="250824"/>
            <a:ext cx="4076700" cy="5705475"/>
          </a:xfrm>
          <a:prstGeom prst="rect">
            <a:avLst/>
          </a:prstGeom>
          <a:solidFill>
            <a:srgbClr val="FF0000"/>
          </a:solidFill>
          <a:ln>
            <a:solidFill>
              <a:srgbClr val="0070C0"/>
            </a:solidFill>
          </a:ln>
        </p:spPr>
      </p:pic>
    </p:spTree>
    <p:extLst>
      <p:ext uri="{BB962C8B-B14F-4D97-AF65-F5344CB8AC3E}">
        <p14:creationId xmlns:p14="http://schemas.microsoft.com/office/powerpoint/2010/main" val="70903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 name="Title 2">
            <a:extLst>
              <a:ext uri="{FF2B5EF4-FFF2-40B4-BE49-F238E27FC236}">
                <a16:creationId xmlns:a16="http://schemas.microsoft.com/office/drawing/2014/main" id="{BBB4C636-BE23-4D5F-89F6-9192625F0541}"/>
              </a:ext>
            </a:extLst>
          </p:cNvPr>
          <p:cNvSpPr>
            <a:spLocks noGrp="1"/>
          </p:cNvSpPr>
          <p:nvPr>
            <p:ph type="title"/>
          </p:nvPr>
        </p:nvSpPr>
        <p:spPr/>
        <p:txBody>
          <a:bodyPr/>
          <a:lstStyle/>
          <a:p>
            <a:r>
              <a:rPr lang="en-US" dirty="0"/>
              <a:t>Title</a:t>
            </a:r>
          </a:p>
        </p:txBody>
      </p:sp>
      <p:pic>
        <p:nvPicPr>
          <p:cNvPr id="10" name="Picture 9">
            <a:extLst>
              <a:ext uri="{FF2B5EF4-FFF2-40B4-BE49-F238E27FC236}">
                <a16:creationId xmlns:a16="http://schemas.microsoft.com/office/drawing/2014/main" id="{89D2E58B-9196-4A61-9DC9-35DFAC01D812}"/>
              </a:ext>
            </a:extLst>
          </p:cNvPr>
          <p:cNvPicPr>
            <a:picLocks noChangeAspect="1"/>
          </p:cNvPicPr>
          <p:nvPr/>
        </p:nvPicPr>
        <p:blipFill>
          <a:blip r:embed="rId3"/>
          <a:stretch>
            <a:fillRect/>
          </a:stretch>
        </p:blipFill>
        <p:spPr>
          <a:xfrm>
            <a:off x="777540" y="494506"/>
            <a:ext cx="2541687" cy="2934493"/>
          </a:xfrm>
          <a:prstGeom prst="rect">
            <a:avLst/>
          </a:prstGeom>
          <a:ln>
            <a:solidFill>
              <a:srgbClr val="0070C0"/>
            </a:solidFill>
          </a:ln>
        </p:spPr>
      </p:pic>
      <p:pic>
        <p:nvPicPr>
          <p:cNvPr id="15" name="Picture 14">
            <a:extLst>
              <a:ext uri="{FF2B5EF4-FFF2-40B4-BE49-F238E27FC236}">
                <a16:creationId xmlns:a16="http://schemas.microsoft.com/office/drawing/2014/main" id="{14FB3608-D6C6-4AE9-AD02-7B8F79A45D7A}"/>
              </a:ext>
            </a:extLst>
          </p:cNvPr>
          <p:cNvPicPr>
            <a:picLocks noChangeAspect="1"/>
          </p:cNvPicPr>
          <p:nvPr/>
        </p:nvPicPr>
        <p:blipFill>
          <a:blip r:embed="rId4"/>
          <a:stretch>
            <a:fillRect/>
          </a:stretch>
        </p:blipFill>
        <p:spPr>
          <a:xfrm>
            <a:off x="6368816" y="365125"/>
            <a:ext cx="4286250" cy="3724275"/>
          </a:xfrm>
          <a:prstGeom prst="rect">
            <a:avLst/>
          </a:prstGeom>
        </p:spPr>
      </p:pic>
      <p:sp>
        <p:nvSpPr>
          <p:cNvPr id="11" name="TextBox 10">
            <a:extLst>
              <a:ext uri="{FF2B5EF4-FFF2-40B4-BE49-F238E27FC236}">
                <a16:creationId xmlns:a16="http://schemas.microsoft.com/office/drawing/2014/main" id="{55AE4FC4-E053-4F6B-90CA-7222F3F87679}"/>
              </a:ext>
            </a:extLst>
          </p:cNvPr>
          <p:cNvSpPr txBox="1"/>
          <p:nvPr/>
        </p:nvSpPr>
        <p:spPr>
          <a:xfrm>
            <a:off x="1061883" y="4699819"/>
            <a:ext cx="8485239" cy="914400"/>
          </a:xfrm>
          <a:prstGeom prst="rect">
            <a:avLst/>
          </a:prstGeom>
        </p:spPr>
        <p:txBody>
          <a:bodyPr vert="horz" wrap="none" lIns="91440" tIns="45720" rIns="91440" bIns="45720" rtlCol="0" anchor="t">
            <a:normAutofit lnSpcReduction="10000"/>
          </a:bodyPr>
          <a:lstStyle/>
          <a:p>
            <a:pPr algn="l"/>
            <a:r>
              <a:rPr lang="en-US" sz="2800" dirty="0">
                <a:solidFill>
                  <a:srgbClr val="FF0000"/>
                </a:solidFill>
              </a:rPr>
              <a:t>EDIT PROPERTY VALUES IN PLACE (DOESN’T CHANGE THE </a:t>
            </a:r>
          </a:p>
          <a:p>
            <a:pPr algn="l"/>
            <a:r>
              <a:rPr lang="en-US" sz="2800" dirty="0">
                <a:solidFill>
                  <a:srgbClr val="FF0000"/>
                </a:solidFill>
              </a:rPr>
              <a:t>SOURCE DOCUMENT</a:t>
            </a:r>
          </a:p>
        </p:txBody>
      </p:sp>
    </p:spTree>
    <p:extLst>
      <p:ext uri="{BB962C8B-B14F-4D97-AF65-F5344CB8AC3E}">
        <p14:creationId xmlns:p14="http://schemas.microsoft.com/office/powerpoint/2010/main" val="267406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5" name="Picture 14">
            <a:extLst>
              <a:ext uri="{FF2B5EF4-FFF2-40B4-BE49-F238E27FC236}">
                <a16:creationId xmlns:a16="http://schemas.microsoft.com/office/drawing/2014/main" id="{88A5C7AB-5C2A-4052-B213-C184CEE7DD5E}"/>
              </a:ext>
            </a:extLst>
          </p:cNvPr>
          <p:cNvPicPr>
            <a:picLocks noChangeAspect="1"/>
          </p:cNvPicPr>
          <p:nvPr/>
        </p:nvPicPr>
        <p:blipFill>
          <a:blip r:embed="rId3"/>
          <a:stretch>
            <a:fillRect/>
          </a:stretch>
        </p:blipFill>
        <p:spPr>
          <a:xfrm>
            <a:off x="3595687" y="381000"/>
            <a:ext cx="4581525" cy="3924300"/>
          </a:xfrm>
          <a:prstGeom prst="rect">
            <a:avLst/>
          </a:prstGeom>
        </p:spPr>
      </p:pic>
      <p:pic>
        <p:nvPicPr>
          <p:cNvPr id="16" name="Picture 15">
            <a:extLst>
              <a:ext uri="{FF2B5EF4-FFF2-40B4-BE49-F238E27FC236}">
                <a16:creationId xmlns:a16="http://schemas.microsoft.com/office/drawing/2014/main" id="{86C2F6EB-6CC1-4847-9CBD-05DAC6B63B62}"/>
              </a:ext>
            </a:extLst>
          </p:cNvPr>
          <p:cNvPicPr>
            <a:picLocks noChangeAspect="1"/>
          </p:cNvPicPr>
          <p:nvPr/>
        </p:nvPicPr>
        <p:blipFill>
          <a:blip r:embed="rId4"/>
          <a:stretch>
            <a:fillRect/>
          </a:stretch>
        </p:blipFill>
        <p:spPr>
          <a:xfrm>
            <a:off x="8639175" y="1382713"/>
            <a:ext cx="3352800" cy="2171700"/>
          </a:xfrm>
          <a:prstGeom prst="rect">
            <a:avLst/>
          </a:prstGeom>
        </p:spPr>
      </p:pic>
      <p:pic>
        <p:nvPicPr>
          <p:cNvPr id="17" name="Picture 16">
            <a:extLst>
              <a:ext uri="{FF2B5EF4-FFF2-40B4-BE49-F238E27FC236}">
                <a16:creationId xmlns:a16="http://schemas.microsoft.com/office/drawing/2014/main" id="{1BBB10A4-6F8B-4453-9B09-C4E1CB05D41B}"/>
              </a:ext>
            </a:extLst>
          </p:cNvPr>
          <p:cNvPicPr>
            <a:picLocks noChangeAspect="1"/>
          </p:cNvPicPr>
          <p:nvPr/>
        </p:nvPicPr>
        <p:blipFill>
          <a:blip r:embed="rId5"/>
          <a:stretch>
            <a:fillRect/>
          </a:stretch>
        </p:blipFill>
        <p:spPr>
          <a:xfrm>
            <a:off x="327107" y="718152"/>
            <a:ext cx="2698583" cy="2730966"/>
          </a:xfrm>
          <a:prstGeom prst="rect">
            <a:avLst/>
          </a:prstGeom>
          <a:ln>
            <a:solidFill>
              <a:srgbClr val="0070C0"/>
            </a:solidFill>
          </a:ln>
        </p:spPr>
      </p:pic>
      <p:sp>
        <p:nvSpPr>
          <p:cNvPr id="3" name="TextBox 2">
            <a:extLst>
              <a:ext uri="{FF2B5EF4-FFF2-40B4-BE49-F238E27FC236}">
                <a16:creationId xmlns:a16="http://schemas.microsoft.com/office/drawing/2014/main" id="{C7D6744A-3FEF-4AB7-BFF6-A88763FFC377}"/>
              </a:ext>
            </a:extLst>
          </p:cNvPr>
          <p:cNvSpPr txBox="1"/>
          <p:nvPr/>
        </p:nvSpPr>
        <p:spPr>
          <a:xfrm>
            <a:off x="1061883" y="4699819"/>
            <a:ext cx="8485239" cy="914400"/>
          </a:xfrm>
          <a:prstGeom prst="rect">
            <a:avLst/>
          </a:prstGeom>
        </p:spPr>
        <p:txBody>
          <a:bodyPr vert="horz" wrap="none" lIns="91440" tIns="45720" rIns="91440" bIns="45720" rtlCol="0" anchor="t">
            <a:normAutofit lnSpcReduction="10000"/>
          </a:bodyPr>
          <a:lstStyle/>
          <a:p>
            <a:pPr algn="l"/>
            <a:r>
              <a:rPr lang="en-US" sz="2800" dirty="0">
                <a:solidFill>
                  <a:srgbClr val="FF0000"/>
                </a:solidFill>
              </a:rPr>
              <a:t>EDIT PROPERTY VALUES IN PLACE (DOESN’T CHANGE THE </a:t>
            </a:r>
          </a:p>
          <a:p>
            <a:pPr algn="l"/>
            <a:r>
              <a:rPr lang="en-US" sz="2800" dirty="0">
                <a:solidFill>
                  <a:srgbClr val="FF0000"/>
                </a:solidFill>
              </a:rPr>
              <a:t>SOURCE DOCUMENT</a:t>
            </a:r>
          </a:p>
        </p:txBody>
      </p:sp>
    </p:spTree>
    <p:extLst>
      <p:ext uri="{BB962C8B-B14F-4D97-AF65-F5344CB8AC3E}">
        <p14:creationId xmlns:p14="http://schemas.microsoft.com/office/powerpoint/2010/main" val="415797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pic>
        <p:nvPicPr>
          <p:cNvPr id="13" name="Picture 12">
            <a:extLst>
              <a:ext uri="{FF2B5EF4-FFF2-40B4-BE49-F238E27FC236}">
                <a16:creationId xmlns:a16="http://schemas.microsoft.com/office/drawing/2014/main" id="{4A2FA932-A5A9-4B28-8434-819D00CEA2CD}"/>
              </a:ext>
            </a:extLst>
          </p:cNvPr>
          <p:cNvPicPr>
            <a:picLocks noChangeAspect="1"/>
          </p:cNvPicPr>
          <p:nvPr/>
        </p:nvPicPr>
        <p:blipFill>
          <a:blip r:embed="rId3"/>
          <a:stretch>
            <a:fillRect/>
          </a:stretch>
        </p:blipFill>
        <p:spPr>
          <a:xfrm>
            <a:off x="4930732" y="2035175"/>
            <a:ext cx="2124075" cy="2409825"/>
          </a:xfrm>
          <a:prstGeom prst="rect">
            <a:avLst/>
          </a:prstGeom>
          <a:ln>
            <a:solidFill>
              <a:srgbClr val="0070C0"/>
            </a:solidFill>
          </a:ln>
        </p:spPr>
      </p:pic>
      <p:pic>
        <p:nvPicPr>
          <p:cNvPr id="15" name="Picture 14">
            <a:extLst>
              <a:ext uri="{FF2B5EF4-FFF2-40B4-BE49-F238E27FC236}">
                <a16:creationId xmlns:a16="http://schemas.microsoft.com/office/drawing/2014/main" id="{8A817F9B-90AF-4EBB-82DF-BB0F84E4AA6A}"/>
              </a:ext>
            </a:extLst>
          </p:cNvPr>
          <p:cNvPicPr>
            <a:picLocks noChangeAspect="1"/>
          </p:cNvPicPr>
          <p:nvPr/>
        </p:nvPicPr>
        <p:blipFill>
          <a:blip r:embed="rId4"/>
          <a:stretch>
            <a:fillRect/>
          </a:stretch>
        </p:blipFill>
        <p:spPr>
          <a:xfrm>
            <a:off x="1428629" y="2035175"/>
            <a:ext cx="2400300" cy="2419350"/>
          </a:xfrm>
          <a:prstGeom prst="rect">
            <a:avLst/>
          </a:prstGeom>
          <a:ln>
            <a:solidFill>
              <a:srgbClr val="0070C0"/>
            </a:solidFill>
          </a:ln>
        </p:spPr>
      </p:pic>
      <p:pic>
        <p:nvPicPr>
          <p:cNvPr id="16" name="Picture 15">
            <a:extLst>
              <a:ext uri="{FF2B5EF4-FFF2-40B4-BE49-F238E27FC236}">
                <a16:creationId xmlns:a16="http://schemas.microsoft.com/office/drawing/2014/main" id="{09548E4C-8C0C-4CE5-97E2-3F0D98A20668}"/>
              </a:ext>
            </a:extLst>
          </p:cNvPr>
          <p:cNvPicPr>
            <a:picLocks noChangeAspect="1"/>
          </p:cNvPicPr>
          <p:nvPr/>
        </p:nvPicPr>
        <p:blipFill>
          <a:blip r:embed="rId5"/>
          <a:stretch>
            <a:fillRect/>
          </a:stretch>
        </p:blipFill>
        <p:spPr>
          <a:xfrm>
            <a:off x="8156610" y="2144712"/>
            <a:ext cx="2971800" cy="2190750"/>
          </a:xfrm>
          <a:prstGeom prst="rect">
            <a:avLst/>
          </a:prstGeom>
          <a:ln>
            <a:solidFill>
              <a:srgbClr val="0070C0"/>
            </a:solidFill>
          </a:ln>
        </p:spPr>
      </p:pic>
      <p:sp>
        <p:nvSpPr>
          <p:cNvPr id="17" name="Rectangle 16">
            <a:extLst>
              <a:ext uri="{FF2B5EF4-FFF2-40B4-BE49-F238E27FC236}">
                <a16:creationId xmlns:a16="http://schemas.microsoft.com/office/drawing/2014/main" id="{640B3DBC-AC63-4B72-BD0B-3164EC0CFC99}"/>
              </a:ext>
            </a:extLst>
          </p:cNvPr>
          <p:cNvSpPr/>
          <p:nvPr/>
        </p:nvSpPr>
        <p:spPr>
          <a:xfrm>
            <a:off x="8547234" y="3240087"/>
            <a:ext cx="2367814" cy="8987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C803E89-B536-4D46-BCA7-C27017899417}"/>
              </a:ext>
            </a:extLst>
          </p:cNvPr>
          <p:cNvSpPr txBox="1"/>
          <p:nvPr/>
        </p:nvSpPr>
        <p:spPr>
          <a:xfrm>
            <a:off x="1271725" y="492126"/>
            <a:ext cx="8485239" cy="1346450"/>
          </a:xfrm>
          <a:prstGeom prst="rect">
            <a:avLst/>
          </a:prstGeom>
        </p:spPr>
        <p:txBody>
          <a:bodyPr vert="horz" wrap="none" lIns="91440" tIns="45720" rIns="91440" bIns="45720" rtlCol="0" anchor="t">
            <a:normAutofit lnSpcReduction="10000"/>
          </a:bodyPr>
          <a:lstStyle/>
          <a:p>
            <a:pPr algn="l"/>
            <a:r>
              <a:rPr lang="en-US" sz="2800" dirty="0">
                <a:solidFill>
                  <a:srgbClr val="FF0000"/>
                </a:solidFill>
              </a:rPr>
              <a:t>BUT … ONCE YOU HAVE THE ELEMENT DISPLAYING THE</a:t>
            </a:r>
          </a:p>
          <a:p>
            <a:pPr algn="l"/>
            <a:r>
              <a:rPr lang="en-US" sz="2800" dirty="0">
                <a:solidFill>
                  <a:srgbClr val="FF0000"/>
                </a:solidFill>
              </a:rPr>
              <a:t>WAY YOU WANT IT TO, YOU CAN COPY THOSE SETTINGS</a:t>
            </a:r>
          </a:p>
          <a:p>
            <a:pPr algn="l"/>
            <a:r>
              <a:rPr lang="en-US" sz="2800" dirty="0">
                <a:solidFill>
                  <a:srgbClr val="FF0000"/>
                </a:solidFill>
              </a:rPr>
              <a:t>IN TO THE SOURCE DOCUMENT</a:t>
            </a:r>
          </a:p>
        </p:txBody>
      </p:sp>
    </p:spTree>
    <p:extLst>
      <p:ext uri="{BB962C8B-B14F-4D97-AF65-F5344CB8AC3E}">
        <p14:creationId xmlns:p14="http://schemas.microsoft.com/office/powerpoint/2010/main" val="136827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1)">
                                      <p:cBhvr>
                                        <p:cTn id="1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D53D47CD-30F7-4418-9AE2-01B3D79C3F6F}"/>
              </a:ext>
            </a:extLst>
          </p:cNvPr>
          <p:cNvPicPr>
            <a:picLocks noChangeAspect="1"/>
          </p:cNvPicPr>
          <p:nvPr/>
        </p:nvPicPr>
        <p:blipFill>
          <a:blip r:embed="rId3"/>
          <a:stretch>
            <a:fillRect/>
          </a:stretch>
        </p:blipFill>
        <p:spPr>
          <a:xfrm>
            <a:off x="7507454" y="1450976"/>
            <a:ext cx="3914775" cy="1504950"/>
          </a:xfrm>
          <a:prstGeom prst="rect">
            <a:avLst/>
          </a:prstGeom>
          <a:ln>
            <a:solidFill>
              <a:srgbClr val="0070C0"/>
            </a:solidFill>
          </a:ln>
        </p:spPr>
      </p:pic>
      <p:pic>
        <p:nvPicPr>
          <p:cNvPr id="10" name="Picture 9">
            <a:extLst>
              <a:ext uri="{FF2B5EF4-FFF2-40B4-BE49-F238E27FC236}">
                <a16:creationId xmlns:a16="http://schemas.microsoft.com/office/drawing/2014/main" id="{99AD1433-078D-4C47-9C1E-CEBA33FBF3D9}"/>
              </a:ext>
            </a:extLst>
          </p:cNvPr>
          <p:cNvPicPr>
            <a:picLocks noChangeAspect="1"/>
          </p:cNvPicPr>
          <p:nvPr/>
        </p:nvPicPr>
        <p:blipFill>
          <a:blip r:embed="rId4"/>
          <a:stretch>
            <a:fillRect/>
          </a:stretch>
        </p:blipFill>
        <p:spPr>
          <a:xfrm>
            <a:off x="769771" y="329031"/>
            <a:ext cx="4591050" cy="3943350"/>
          </a:xfrm>
          <a:prstGeom prst="rect">
            <a:avLst/>
          </a:prstGeom>
        </p:spPr>
      </p:pic>
      <p:sp>
        <p:nvSpPr>
          <p:cNvPr id="11" name="TextBox 10">
            <a:extLst>
              <a:ext uri="{FF2B5EF4-FFF2-40B4-BE49-F238E27FC236}">
                <a16:creationId xmlns:a16="http://schemas.microsoft.com/office/drawing/2014/main" id="{F1FD9F26-A162-4E05-BE5A-20C5AA935DD7}"/>
              </a:ext>
            </a:extLst>
          </p:cNvPr>
          <p:cNvSpPr txBox="1"/>
          <p:nvPr/>
        </p:nvSpPr>
        <p:spPr>
          <a:xfrm>
            <a:off x="1061883" y="4699819"/>
            <a:ext cx="9055511" cy="914400"/>
          </a:xfrm>
          <a:prstGeom prst="rect">
            <a:avLst/>
          </a:prstGeom>
        </p:spPr>
        <p:txBody>
          <a:bodyPr vert="horz" wrap="none" lIns="91440" tIns="45720" rIns="91440" bIns="45720" rtlCol="0" anchor="t">
            <a:normAutofit lnSpcReduction="10000"/>
          </a:bodyPr>
          <a:lstStyle/>
          <a:p>
            <a:pPr algn="l"/>
            <a:r>
              <a:rPr lang="en-US" sz="2800" dirty="0">
                <a:solidFill>
                  <a:srgbClr val="FF0000"/>
                </a:solidFill>
              </a:rPr>
              <a:t>THE POSITION PROPERTY CAN BE A PAIN, BUT IS SOMETIMES</a:t>
            </a:r>
          </a:p>
          <a:p>
            <a:pPr algn="l"/>
            <a:r>
              <a:rPr lang="en-US" sz="2800" dirty="0">
                <a:solidFill>
                  <a:srgbClr val="FF0000"/>
                </a:solidFill>
              </a:rPr>
              <a:t>NECESSARY</a:t>
            </a:r>
          </a:p>
        </p:txBody>
      </p:sp>
    </p:spTree>
    <p:extLst>
      <p:ext uri="{BB962C8B-B14F-4D97-AF65-F5344CB8AC3E}">
        <p14:creationId xmlns:p14="http://schemas.microsoft.com/office/powerpoint/2010/main" val="373407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8" name="Picture 7">
            <a:extLst>
              <a:ext uri="{FF2B5EF4-FFF2-40B4-BE49-F238E27FC236}">
                <a16:creationId xmlns:a16="http://schemas.microsoft.com/office/drawing/2014/main" id="{48609333-7CE3-4832-A6BF-B8B0F8FC20ED}"/>
              </a:ext>
            </a:extLst>
          </p:cNvPr>
          <p:cNvPicPr>
            <a:picLocks noChangeAspect="1"/>
          </p:cNvPicPr>
          <p:nvPr/>
        </p:nvPicPr>
        <p:blipFill>
          <a:blip r:embed="rId3"/>
          <a:stretch>
            <a:fillRect/>
          </a:stretch>
        </p:blipFill>
        <p:spPr>
          <a:xfrm>
            <a:off x="155764" y="211805"/>
            <a:ext cx="9601200" cy="4124325"/>
          </a:xfrm>
          <a:prstGeom prst="rect">
            <a:avLst/>
          </a:prstGeom>
          <a:ln>
            <a:solidFill>
              <a:srgbClr val="0070C0"/>
            </a:solidFill>
          </a:ln>
        </p:spPr>
      </p:pic>
      <p:pic>
        <p:nvPicPr>
          <p:cNvPr id="6" name="Picture 5">
            <a:extLst>
              <a:ext uri="{FF2B5EF4-FFF2-40B4-BE49-F238E27FC236}">
                <a16:creationId xmlns:a16="http://schemas.microsoft.com/office/drawing/2014/main" id="{28255090-3B85-4E9F-8A9B-E2E6F457FAF5}"/>
              </a:ext>
            </a:extLst>
          </p:cNvPr>
          <p:cNvPicPr>
            <a:picLocks noChangeAspect="1"/>
          </p:cNvPicPr>
          <p:nvPr/>
        </p:nvPicPr>
        <p:blipFill>
          <a:blip r:embed="rId4"/>
          <a:stretch>
            <a:fillRect/>
          </a:stretch>
        </p:blipFill>
        <p:spPr>
          <a:xfrm>
            <a:off x="8132394" y="2682447"/>
            <a:ext cx="3781425" cy="2990850"/>
          </a:xfrm>
          <a:prstGeom prst="rect">
            <a:avLst/>
          </a:prstGeom>
          <a:ln>
            <a:solidFill>
              <a:srgbClr val="0070C0"/>
            </a:solidFill>
          </a:ln>
        </p:spPr>
      </p:pic>
      <p:sp>
        <p:nvSpPr>
          <p:cNvPr id="9" name="TextBox 8">
            <a:extLst>
              <a:ext uri="{FF2B5EF4-FFF2-40B4-BE49-F238E27FC236}">
                <a16:creationId xmlns:a16="http://schemas.microsoft.com/office/drawing/2014/main" id="{F2CAE1B0-4F49-42CA-9AC8-CB6268733F86}"/>
              </a:ext>
            </a:extLst>
          </p:cNvPr>
          <p:cNvSpPr txBox="1"/>
          <p:nvPr/>
        </p:nvSpPr>
        <p:spPr>
          <a:xfrm>
            <a:off x="432619" y="4606465"/>
            <a:ext cx="7275871" cy="914400"/>
          </a:xfrm>
          <a:prstGeom prst="rect">
            <a:avLst/>
          </a:prstGeom>
        </p:spPr>
        <p:txBody>
          <a:bodyPr vert="horz" wrap="none" lIns="91440" tIns="45720" rIns="91440" bIns="45720" rtlCol="0" anchor="t">
            <a:normAutofit lnSpcReduction="10000"/>
          </a:bodyPr>
          <a:lstStyle/>
          <a:p>
            <a:pPr algn="l"/>
            <a:r>
              <a:rPr lang="en-US" sz="2800" dirty="0">
                <a:solidFill>
                  <a:srgbClr val="FF0000"/>
                </a:solidFill>
              </a:rPr>
              <a:t>BEING ABLE TO REAL-TIME THE VALUES TAKES</a:t>
            </a:r>
          </a:p>
          <a:p>
            <a:pPr algn="l"/>
            <a:r>
              <a:rPr lang="en-US" sz="2800" dirty="0">
                <a:solidFill>
                  <a:srgbClr val="FF0000"/>
                </a:solidFill>
              </a:rPr>
              <a:t>A LOT OF THE STING OUT OF USING POSITION</a:t>
            </a:r>
          </a:p>
        </p:txBody>
      </p:sp>
    </p:spTree>
    <p:extLst>
      <p:ext uri="{BB962C8B-B14F-4D97-AF65-F5344CB8AC3E}">
        <p14:creationId xmlns:p14="http://schemas.microsoft.com/office/powerpoint/2010/main" val="249276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 name="Title 2">
            <a:extLst>
              <a:ext uri="{FF2B5EF4-FFF2-40B4-BE49-F238E27FC236}">
                <a16:creationId xmlns:a16="http://schemas.microsoft.com/office/drawing/2014/main" id="{BBB4C636-BE23-4D5F-89F6-9192625F0541}"/>
              </a:ext>
            </a:extLst>
          </p:cNvPr>
          <p:cNvSpPr>
            <a:spLocks noGrp="1"/>
          </p:cNvSpPr>
          <p:nvPr>
            <p:ph type="title"/>
          </p:nvPr>
        </p:nvSpPr>
        <p:spPr/>
        <p:txBody>
          <a:bodyPr/>
          <a:lstStyle/>
          <a:p>
            <a:r>
              <a:rPr lang="en-US" dirty="0"/>
              <a:t>Eliminate (some of) the Guesswork</a:t>
            </a:r>
          </a:p>
        </p:txBody>
      </p:sp>
      <p:sp>
        <p:nvSpPr>
          <p:cNvPr id="6" name="Content Placeholder 5">
            <a:extLst>
              <a:ext uri="{FF2B5EF4-FFF2-40B4-BE49-F238E27FC236}">
                <a16:creationId xmlns:a16="http://schemas.microsoft.com/office/drawing/2014/main" id="{F72C5624-E7C6-4319-9001-FBE33FF139DC}"/>
              </a:ext>
            </a:extLst>
          </p:cNvPr>
          <p:cNvSpPr>
            <a:spLocks noGrp="1"/>
          </p:cNvSpPr>
          <p:nvPr>
            <p:ph idx="1"/>
          </p:nvPr>
        </p:nvSpPr>
        <p:spPr/>
        <p:txBody>
          <a:bodyPr/>
          <a:lstStyle/>
          <a:p>
            <a:pPr marL="0" indent="0">
              <a:lnSpc>
                <a:spcPct val="100000"/>
              </a:lnSpc>
              <a:spcAft>
                <a:spcPts val="1200"/>
              </a:spcAft>
              <a:buNone/>
            </a:pPr>
            <a:r>
              <a:rPr lang="en-US" dirty="0"/>
              <a:t>Browsers have a built-in set of tools that can be used to assist in development</a:t>
            </a:r>
          </a:p>
          <a:p>
            <a:pPr marL="0" indent="0">
              <a:lnSpc>
                <a:spcPct val="100000"/>
              </a:lnSpc>
              <a:spcAft>
                <a:spcPts val="1200"/>
              </a:spcAft>
              <a:buNone/>
            </a:pPr>
            <a:r>
              <a:rPr lang="en-US" dirty="0"/>
              <a:t>Chrome, Firefox, Opera, IE, others</a:t>
            </a:r>
          </a:p>
          <a:p>
            <a:pPr marL="0" indent="0">
              <a:lnSpc>
                <a:spcPct val="100000"/>
              </a:lnSpc>
              <a:spcAft>
                <a:spcPts val="1200"/>
              </a:spcAft>
              <a:buNone/>
            </a:pPr>
            <a:r>
              <a:rPr lang="en-US" dirty="0"/>
              <a:t>The amount of information accessible through the tools is extensive</a:t>
            </a:r>
          </a:p>
        </p:txBody>
      </p:sp>
    </p:spTree>
    <p:extLst>
      <p:ext uri="{BB962C8B-B14F-4D97-AF65-F5344CB8AC3E}">
        <p14:creationId xmlns:p14="http://schemas.microsoft.com/office/powerpoint/2010/main" val="83311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2" name="Picture 11">
            <a:extLst>
              <a:ext uri="{FF2B5EF4-FFF2-40B4-BE49-F238E27FC236}">
                <a16:creationId xmlns:a16="http://schemas.microsoft.com/office/drawing/2014/main" id="{F850B6AD-2788-4328-A1BF-03D94EAD9EBC}"/>
              </a:ext>
            </a:extLst>
          </p:cNvPr>
          <p:cNvPicPr>
            <a:picLocks noChangeAspect="1"/>
          </p:cNvPicPr>
          <p:nvPr/>
        </p:nvPicPr>
        <p:blipFill>
          <a:blip r:embed="rId3"/>
          <a:stretch>
            <a:fillRect/>
          </a:stretch>
        </p:blipFill>
        <p:spPr>
          <a:xfrm>
            <a:off x="3736583" y="476582"/>
            <a:ext cx="4288957" cy="3416079"/>
          </a:xfrm>
          <a:prstGeom prst="rect">
            <a:avLst/>
          </a:prstGeom>
          <a:ln>
            <a:solidFill>
              <a:srgbClr val="0070C0"/>
            </a:solidFill>
          </a:ln>
        </p:spPr>
      </p:pic>
      <p:sp>
        <p:nvSpPr>
          <p:cNvPr id="13" name="Rectangle 12">
            <a:extLst>
              <a:ext uri="{FF2B5EF4-FFF2-40B4-BE49-F238E27FC236}">
                <a16:creationId xmlns:a16="http://schemas.microsoft.com/office/drawing/2014/main" id="{38EEDB64-2C16-4A8E-BCD8-548D1C178D1D}"/>
              </a:ext>
            </a:extLst>
          </p:cNvPr>
          <p:cNvSpPr/>
          <p:nvPr/>
        </p:nvSpPr>
        <p:spPr>
          <a:xfrm>
            <a:off x="6678003" y="2351896"/>
            <a:ext cx="1347537" cy="2791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6F6DBB4-7110-4B1C-92A1-F7E815192C38}"/>
              </a:ext>
            </a:extLst>
          </p:cNvPr>
          <p:cNvSpPr txBox="1"/>
          <p:nvPr/>
        </p:nvSpPr>
        <p:spPr>
          <a:xfrm>
            <a:off x="1638441" y="4269582"/>
            <a:ext cx="8485239" cy="914400"/>
          </a:xfrm>
          <a:prstGeom prst="rect">
            <a:avLst/>
          </a:prstGeom>
        </p:spPr>
        <p:txBody>
          <a:bodyPr vert="horz" wrap="none" lIns="91440" tIns="45720" rIns="91440" bIns="45720" rtlCol="0" anchor="t">
            <a:normAutofit lnSpcReduction="10000"/>
          </a:bodyPr>
          <a:lstStyle/>
          <a:p>
            <a:pPr algn="l"/>
            <a:r>
              <a:rPr lang="en-US" sz="2800" dirty="0">
                <a:solidFill>
                  <a:srgbClr val="FF0000"/>
                </a:solidFill>
              </a:rPr>
              <a:t>THE DEVELOPER TOOL SHOWS YOU WHERE IN THE SOURCE</a:t>
            </a:r>
          </a:p>
          <a:p>
            <a:pPr algn="l"/>
            <a:r>
              <a:rPr lang="en-US" sz="2800" dirty="0">
                <a:solidFill>
                  <a:srgbClr val="FF0000"/>
                </a:solidFill>
              </a:rPr>
              <a:t>CODE A GIVEN ELEMENT IS DEFINED (MOST TIMES)</a:t>
            </a:r>
          </a:p>
        </p:txBody>
      </p:sp>
    </p:spTree>
    <p:extLst>
      <p:ext uri="{BB962C8B-B14F-4D97-AF65-F5344CB8AC3E}">
        <p14:creationId xmlns:p14="http://schemas.microsoft.com/office/powerpoint/2010/main" val="265222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0" name="Picture 9">
            <a:extLst>
              <a:ext uri="{FF2B5EF4-FFF2-40B4-BE49-F238E27FC236}">
                <a16:creationId xmlns:a16="http://schemas.microsoft.com/office/drawing/2014/main" id="{DD8DEBCB-A470-49F1-B854-09C690C99D45}"/>
              </a:ext>
            </a:extLst>
          </p:cNvPr>
          <p:cNvPicPr>
            <a:picLocks noChangeAspect="1"/>
          </p:cNvPicPr>
          <p:nvPr/>
        </p:nvPicPr>
        <p:blipFill rotWithShape="1">
          <a:blip r:embed="rId3"/>
          <a:srcRect r="902"/>
          <a:stretch/>
        </p:blipFill>
        <p:spPr>
          <a:xfrm>
            <a:off x="2548948" y="219075"/>
            <a:ext cx="7787189" cy="5191125"/>
          </a:xfrm>
          <a:prstGeom prst="rect">
            <a:avLst/>
          </a:prstGeom>
          <a:ln>
            <a:solidFill>
              <a:srgbClr val="0070C0"/>
            </a:solidFill>
          </a:ln>
        </p:spPr>
      </p:pic>
      <p:sp>
        <p:nvSpPr>
          <p:cNvPr id="3" name="Rectangle 2">
            <a:extLst>
              <a:ext uri="{FF2B5EF4-FFF2-40B4-BE49-F238E27FC236}">
                <a16:creationId xmlns:a16="http://schemas.microsoft.com/office/drawing/2014/main" id="{6F126259-81E4-4467-8B1E-5EA4BA14E69A}"/>
              </a:ext>
            </a:extLst>
          </p:cNvPr>
          <p:cNvSpPr/>
          <p:nvPr/>
        </p:nvSpPr>
        <p:spPr>
          <a:xfrm>
            <a:off x="4866968" y="2821858"/>
            <a:ext cx="1575575" cy="2458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71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pic>
        <p:nvPicPr>
          <p:cNvPr id="10" name="Picture 9">
            <a:extLst>
              <a:ext uri="{FF2B5EF4-FFF2-40B4-BE49-F238E27FC236}">
                <a16:creationId xmlns:a16="http://schemas.microsoft.com/office/drawing/2014/main" id="{0F6CA193-6BDA-4CBD-AFAB-B558B0A73504}"/>
              </a:ext>
            </a:extLst>
          </p:cNvPr>
          <p:cNvPicPr>
            <a:picLocks noChangeAspect="1"/>
          </p:cNvPicPr>
          <p:nvPr/>
        </p:nvPicPr>
        <p:blipFill>
          <a:blip r:embed="rId3"/>
          <a:stretch>
            <a:fillRect/>
          </a:stretch>
        </p:blipFill>
        <p:spPr>
          <a:xfrm>
            <a:off x="2366098" y="4316679"/>
            <a:ext cx="4647083" cy="361749"/>
          </a:xfrm>
          <a:prstGeom prst="rect">
            <a:avLst/>
          </a:prstGeom>
        </p:spPr>
      </p:pic>
      <p:pic>
        <p:nvPicPr>
          <p:cNvPr id="11" name="Picture 10">
            <a:extLst>
              <a:ext uri="{FF2B5EF4-FFF2-40B4-BE49-F238E27FC236}">
                <a16:creationId xmlns:a16="http://schemas.microsoft.com/office/drawing/2014/main" id="{C1BBFBDE-17AE-4893-BED8-7C510F53B20B}"/>
              </a:ext>
            </a:extLst>
          </p:cNvPr>
          <p:cNvPicPr>
            <a:picLocks noChangeAspect="1"/>
          </p:cNvPicPr>
          <p:nvPr/>
        </p:nvPicPr>
        <p:blipFill>
          <a:blip r:embed="rId4"/>
          <a:stretch>
            <a:fillRect/>
          </a:stretch>
        </p:blipFill>
        <p:spPr>
          <a:xfrm>
            <a:off x="131669" y="109563"/>
            <a:ext cx="4619625" cy="3962400"/>
          </a:xfrm>
          <a:prstGeom prst="rect">
            <a:avLst/>
          </a:prstGeom>
        </p:spPr>
      </p:pic>
      <p:pic>
        <p:nvPicPr>
          <p:cNvPr id="12" name="Picture 11">
            <a:extLst>
              <a:ext uri="{FF2B5EF4-FFF2-40B4-BE49-F238E27FC236}">
                <a16:creationId xmlns:a16="http://schemas.microsoft.com/office/drawing/2014/main" id="{669AB049-18AA-431E-8FC3-26CBC668B2EA}"/>
              </a:ext>
            </a:extLst>
          </p:cNvPr>
          <p:cNvPicPr>
            <a:picLocks noChangeAspect="1"/>
          </p:cNvPicPr>
          <p:nvPr/>
        </p:nvPicPr>
        <p:blipFill rotWithShape="1">
          <a:blip r:embed="rId5"/>
          <a:srcRect t="10297"/>
          <a:stretch/>
        </p:blipFill>
        <p:spPr>
          <a:xfrm>
            <a:off x="3148360" y="4661935"/>
            <a:ext cx="8187315" cy="356025"/>
          </a:xfrm>
          <a:prstGeom prst="rect">
            <a:avLst/>
          </a:prstGeom>
        </p:spPr>
      </p:pic>
      <p:sp>
        <p:nvSpPr>
          <p:cNvPr id="13" name="TextBox 12">
            <a:extLst>
              <a:ext uri="{FF2B5EF4-FFF2-40B4-BE49-F238E27FC236}">
                <a16:creationId xmlns:a16="http://schemas.microsoft.com/office/drawing/2014/main" id="{3BC37D11-913D-4B85-B49A-E2320DF09861}"/>
              </a:ext>
            </a:extLst>
          </p:cNvPr>
          <p:cNvSpPr txBox="1"/>
          <p:nvPr/>
        </p:nvSpPr>
        <p:spPr>
          <a:xfrm>
            <a:off x="4956017" y="275191"/>
            <a:ext cx="6292087" cy="914400"/>
          </a:xfrm>
          <a:prstGeom prst="rect">
            <a:avLst/>
          </a:prstGeom>
        </p:spPr>
        <p:txBody>
          <a:bodyPr vert="horz" wrap="none" lIns="91440" tIns="45720" rIns="91440" bIns="45720" rtlCol="0" anchor="t">
            <a:normAutofit lnSpcReduction="10000"/>
          </a:bodyPr>
          <a:lstStyle/>
          <a:p>
            <a:pPr algn="l"/>
            <a:r>
              <a:rPr lang="en-US" sz="2800" dirty="0">
                <a:solidFill>
                  <a:srgbClr val="FF0000"/>
                </a:solidFill>
              </a:rPr>
              <a:t>YOU CAN ALSO MODIFY COLOR VALUES</a:t>
            </a:r>
          </a:p>
          <a:p>
            <a:pPr algn="l"/>
            <a:r>
              <a:rPr lang="en-US" sz="2800" dirty="0">
                <a:solidFill>
                  <a:srgbClr val="FF0000"/>
                </a:solidFill>
              </a:rPr>
              <a:t>DYNAMICALLY</a:t>
            </a:r>
          </a:p>
        </p:txBody>
      </p:sp>
    </p:spTree>
    <p:extLst>
      <p:ext uri="{BB962C8B-B14F-4D97-AF65-F5344CB8AC3E}">
        <p14:creationId xmlns:p14="http://schemas.microsoft.com/office/powerpoint/2010/main" val="348404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0" name="Picture 9">
            <a:extLst>
              <a:ext uri="{FF2B5EF4-FFF2-40B4-BE49-F238E27FC236}">
                <a16:creationId xmlns:a16="http://schemas.microsoft.com/office/drawing/2014/main" id="{14A6D2D9-49C1-4E6E-A7AC-02E68EC43D6C}"/>
              </a:ext>
            </a:extLst>
          </p:cNvPr>
          <p:cNvPicPr>
            <a:picLocks noChangeAspect="1"/>
          </p:cNvPicPr>
          <p:nvPr/>
        </p:nvPicPr>
        <p:blipFill rotWithShape="1">
          <a:blip r:embed="rId3"/>
          <a:srcRect l="883" r="1"/>
          <a:stretch/>
        </p:blipFill>
        <p:spPr>
          <a:xfrm>
            <a:off x="7309055" y="223035"/>
            <a:ext cx="3743024" cy="4830731"/>
          </a:xfrm>
          <a:prstGeom prst="rect">
            <a:avLst/>
          </a:prstGeom>
          <a:ln>
            <a:solidFill>
              <a:srgbClr val="0070C0"/>
            </a:solidFill>
          </a:ln>
        </p:spPr>
      </p:pic>
      <p:sp>
        <p:nvSpPr>
          <p:cNvPr id="11" name="TextBox 10">
            <a:extLst>
              <a:ext uri="{FF2B5EF4-FFF2-40B4-BE49-F238E27FC236}">
                <a16:creationId xmlns:a16="http://schemas.microsoft.com/office/drawing/2014/main" id="{B6AF72E2-C209-4EC4-9945-C5557805432A}"/>
              </a:ext>
            </a:extLst>
          </p:cNvPr>
          <p:cNvSpPr txBox="1"/>
          <p:nvPr/>
        </p:nvSpPr>
        <p:spPr>
          <a:xfrm>
            <a:off x="914400" y="627063"/>
            <a:ext cx="5683046" cy="914400"/>
          </a:xfrm>
          <a:prstGeom prst="rect">
            <a:avLst/>
          </a:prstGeom>
        </p:spPr>
        <p:txBody>
          <a:bodyPr vert="horz" wrap="none" lIns="91440" tIns="45720" rIns="91440" bIns="45720" rtlCol="0" anchor="t">
            <a:normAutofit/>
          </a:bodyPr>
          <a:lstStyle/>
          <a:p>
            <a:pPr algn="l"/>
            <a:r>
              <a:rPr lang="en-US" sz="2800" dirty="0">
                <a:solidFill>
                  <a:srgbClr val="FF0000"/>
                </a:solidFill>
              </a:rPr>
              <a:t>AND ACCESS A COLOR-PICKER</a:t>
            </a:r>
          </a:p>
        </p:txBody>
      </p:sp>
    </p:spTree>
    <p:extLst>
      <p:ext uri="{BB962C8B-B14F-4D97-AF65-F5344CB8AC3E}">
        <p14:creationId xmlns:p14="http://schemas.microsoft.com/office/powerpoint/2010/main" val="277211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1" name="Picture 10">
            <a:extLst>
              <a:ext uri="{FF2B5EF4-FFF2-40B4-BE49-F238E27FC236}">
                <a16:creationId xmlns:a16="http://schemas.microsoft.com/office/drawing/2014/main" id="{EC86CB50-7572-4B25-9EA9-A6E488228D73}"/>
              </a:ext>
            </a:extLst>
          </p:cNvPr>
          <p:cNvPicPr>
            <a:picLocks noChangeAspect="1"/>
          </p:cNvPicPr>
          <p:nvPr/>
        </p:nvPicPr>
        <p:blipFill>
          <a:blip r:embed="rId3"/>
          <a:stretch>
            <a:fillRect/>
          </a:stretch>
        </p:blipFill>
        <p:spPr>
          <a:xfrm>
            <a:off x="174968" y="469687"/>
            <a:ext cx="3314700" cy="4219575"/>
          </a:xfrm>
          <a:prstGeom prst="rect">
            <a:avLst/>
          </a:prstGeom>
          <a:ln>
            <a:solidFill>
              <a:srgbClr val="0070C0"/>
            </a:solidFill>
          </a:ln>
        </p:spPr>
      </p:pic>
      <p:pic>
        <p:nvPicPr>
          <p:cNvPr id="14" name="Picture 13">
            <a:extLst>
              <a:ext uri="{FF2B5EF4-FFF2-40B4-BE49-F238E27FC236}">
                <a16:creationId xmlns:a16="http://schemas.microsoft.com/office/drawing/2014/main" id="{568758AD-F349-4DB7-BBC4-EEBBB450F91E}"/>
              </a:ext>
            </a:extLst>
          </p:cNvPr>
          <p:cNvPicPr>
            <a:picLocks noChangeAspect="1"/>
          </p:cNvPicPr>
          <p:nvPr/>
        </p:nvPicPr>
        <p:blipFill>
          <a:blip r:embed="rId4"/>
          <a:stretch>
            <a:fillRect/>
          </a:stretch>
        </p:blipFill>
        <p:spPr>
          <a:xfrm>
            <a:off x="3831201" y="161925"/>
            <a:ext cx="3752850" cy="5438775"/>
          </a:xfrm>
          <a:prstGeom prst="rect">
            <a:avLst/>
          </a:prstGeom>
          <a:ln>
            <a:solidFill>
              <a:srgbClr val="0070C0"/>
            </a:solidFill>
          </a:ln>
        </p:spPr>
      </p:pic>
      <p:sp>
        <p:nvSpPr>
          <p:cNvPr id="3" name="Rectangle 2">
            <a:extLst>
              <a:ext uri="{FF2B5EF4-FFF2-40B4-BE49-F238E27FC236}">
                <a16:creationId xmlns:a16="http://schemas.microsoft.com/office/drawing/2014/main" id="{5C8DE1C1-38EF-4D1A-A164-9A9A0D295793}"/>
              </a:ext>
            </a:extLst>
          </p:cNvPr>
          <p:cNvSpPr/>
          <p:nvPr/>
        </p:nvSpPr>
        <p:spPr>
          <a:xfrm>
            <a:off x="5092144" y="2647866"/>
            <a:ext cx="284661" cy="2699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37DDC8F-6817-4C69-928F-58534B4BCB37}"/>
              </a:ext>
            </a:extLst>
          </p:cNvPr>
          <p:cNvSpPr txBox="1"/>
          <p:nvPr/>
        </p:nvSpPr>
        <p:spPr>
          <a:xfrm>
            <a:off x="7759268" y="740463"/>
            <a:ext cx="4139776" cy="914400"/>
          </a:xfrm>
          <a:prstGeom prst="rect">
            <a:avLst/>
          </a:prstGeom>
        </p:spPr>
        <p:txBody>
          <a:bodyPr vert="horz" wrap="none" lIns="91440" tIns="45720" rIns="91440" bIns="45720" rtlCol="0" anchor="t">
            <a:normAutofit lnSpcReduction="10000"/>
          </a:bodyPr>
          <a:lstStyle/>
          <a:p>
            <a:pPr algn="l"/>
            <a:r>
              <a:rPr lang="en-US" sz="2800" dirty="0">
                <a:solidFill>
                  <a:srgbClr val="FF0000"/>
                </a:solidFill>
              </a:rPr>
              <a:t>VIEW VALUES FOR RELATED</a:t>
            </a:r>
          </a:p>
          <a:p>
            <a:pPr algn="l"/>
            <a:r>
              <a:rPr lang="en-US" sz="2800" dirty="0">
                <a:solidFill>
                  <a:srgbClr val="FF0000"/>
                </a:solidFill>
              </a:rPr>
              <a:t>PROPERTIES</a:t>
            </a:r>
          </a:p>
        </p:txBody>
      </p:sp>
    </p:spTree>
    <p:extLst>
      <p:ext uri="{BB962C8B-B14F-4D97-AF65-F5344CB8AC3E}">
        <p14:creationId xmlns:p14="http://schemas.microsoft.com/office/powerpoint/2010/main" val="18277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26BDD5-1837-490B-8D88-0B3A53188093}"/>
              </a:ext>
            </a:extLst>
          </p:cNvPr>
          <p:cNvPicPr>
            <a:picLocks noChangeAspect="1"/>
          </p:cNvPicPr>
          <p:nvPr/>
        </p:nvPicPr>
        <p:blipFill>
          <a:blip r:embed="rId2"/>
          <a:stretch>
            <a:fillRect/>
          </a:stretch>
        </p:blipFill>
        <p:spPr>
          <a:xfrm>
            <a:off x="1109662" y="1248863"/>
            <a:ext cx="3495675" cy="1533525"/>
          </a:xfrm>
          <a:prstGeom prst="rect">
            <a:avLst/>
          </a:prstGeom>
          <a:ln>
            <a:solidFill>
              <a:srgbClr val="0070C0"/>
            </a:solidFill>
          </a:ln>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 name="Rectangle 2">
            <a:extLst>
              <a:ext uri="{FF2B5EF4-FFF2-40B4-BE49-F238E27FC236}">
                <a16:creationId xmlns:a16="http://schemas.microsoft.com/office/drawing/2014/main" id="{5C8DE1C1-38EF-4D1A-A164-9A9A0D295793}"/>
              </a:ext>
            </a:extLst>
          </p:cNvPr>
          <p:cNvSpPr/>
          <p:nvPr/>
        </p:nvSpPr>
        <p:spPr>
          <a:xfrm>
            <a:off x="1843056" y="2426867"/>
            <a:ext cx="2643219" cy="2699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93FBB9D-6632-4062-956F-C0EC00611439}"/>
              </a:ext>
            </a:extLst>
          </p:cNvPr>
          <p:cNvPicPr>
            <a:picLocks noChangeAspect="1"/>
          </p:cNvPicPr>
          <p:nvPr/>
        </p:nvPicPr>
        <p:blipFill>
          <a:blip r:embed="rId4"/>
          <a:stretch>
            <a:fillRect/>
          </a:stretch>
        </p:blipFill>
        <p:spPr>
          <a:xfrm>
            <a:off x="6357395" y="0"/>
            <a:ext cx="5573210" cy="6858000"/>
          </a:xfrm>
          <a:prstGeom prst="rect">
            <a:avLst/>
          </a:prstGeom>
          <a:ln>
            <a:solidFill>
              <a:srgbClr val="0070C0"/>
            </a:solidFill>
          </a:ln>
        </p:spPr>
      </p:pic>
      <p:cxnSp>
        <p:nvCxnSpPr>
          <p:cNvPr id="12" name="Straight Arrow Connector 11">
            <a:extLst>
              <a:ext uri="{FF2B5EF4-FFF2-40B4-BE49-F238E27FC236}">
                <a16:creationId xmlns:a16="http://schemas.microsoft.com/office/drawing/2014/main" id="{278A7347-DFE5-4359-A838-FF3EF228607F}"/>
              </a:ext>
            </a:extLst>
          </p:cNvPr>
          <p:cNvCxnSpPr>
            <a:cxnSpLocks/>
            <a:stCxn id="3" idx="3"/>
          </p:cNvCxnSpPr>
          <p:nvPr/>
        </p:nvCxnSpPr>
        <p:spPr>
          <a:xfrm flipV="1">
            <a:off x="4486275" y="381000"/>
            <a:ext cx="2352675" cy="21808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79E4612-0B01-4A96-8237-C234D6892909}"/>
              </a:ext>
            </a:extLst>
          </p:cNvPr>
          <p:cNvCxnSpPr>
            <a:cxnSpLocks/>
          </p:cNvCxnSpPr>
          <p:nvPr/>
        </p:nvCxnSpPr>
        <p:spPr>
          <a:xfrm>
            <a:off x="4486275" y="2561849"/>
            <a:ext cx="1816623" cy="753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A9C8CF8-8B44-4507-8F2E-A2D220F20EDD}"/>
              </a:ext>
            </a:extLst>
          </p:cNvPr>
          <p:cNvSpPr txBox="1"/>
          <p:nvPr/>
        </p:nvSpPr>
        <p:spPr>
          <a:xfrm>
            <a:off x="566195" y="3517776"/>
            <a:ext cx="4772723" cy="914400"/>
          </a:xfrm>
          <a:prstGeom prst="rect">
            <a:avLst/>
          </a:prstGeom>
        </p:spPr>
        <p:txBody>
          <a:bodyPr vert="horz" wrap="none" lIns="91440" tIns="45720" rIns="91440" bIns="45720" rtlCol="0" anchor="t">
            <a:normAutofit lnSpcReduction="10000"/>
          </a:bodyPr>
          <a:lstStyle/>
          <a:p>
            <a:pPr algn="l"/>
            <a:r>
              <a:rPr lang="en-US" sz="2800" dirty="0">
                <a:solidFill>
                  <a:srgbClr val="FF0000"/>
                </a:solidFill>
              </a:rPr>
              <a:t>JUMP TO AN ELEMENT IN</a:t>
            </a:r>
          </a:p>
          <a:p>
            <a:pPr algn="l"/>
            <a:r>
              <a:rPr lang="en-US" sz="2800" dirty="0">
                <a:solidFill>
                  <a:srgbClr val="FF0000"/>
                </a:solidFill>
              </a:rPr>
              <a:t>THE DOM TREE</a:t>
            </a:r>
          </a:p>
        </p:txBody>
      </p:sp>
    </p:spTree>
    <p:extLst>
      <p:ext uri="{BB962C8B-B14F-4D97-AF65-F5344CB8AC3E}">
        <p14:creationId xmlns:p14="http://schemas.microsoft.com/office/powerpoint/2010/main" val="383551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1" name="Picture 10">
            <a:extLst>
              <a:ext uri="{FF2B5EF4-FFF2-40B4-BE49-F238E27FC236}">
                <a16:creationId xmlns:a16="http://schemas.microsoft.com/office/drawing/2014/main" id="{BA4839C6-2FA4-491D-A624-C40026441CEE}"/>
              </a:ext>
            </a:extLst>
          </p:cNvPr>
          <p:cNvPicPr>
            <a:picLocks noChangeAspect="1"/>
          </p:cNvPicPr>
          <p:nvPr/>
        </p:nvPicPr>
        <p:blipFill>
          <a:blip r:embed="rId3"/>
          <a:stretch>
            <a:fillRect/>
          </a:stretch>
        </p:blipFill>
        <p:spPr>
          <a:xfrm>
            <a:off x="4303285" y="117902"/>
            <a:ext cx="4278515" cy="6540137"/>
          </a:xfrm>
          <a:prstGeom prst="rect">
            <a:avLst/>
          </a:prstGeom>
          <a:ln>
            <a:solidFill>
              <a:srgbClr val="0070C0"/>
            </a:solidFill>
          </a:ln>
        </p:spPr>
      </p:pic>
      <p:sp>
        <p:nvSpPr>
          <p:cNvPr id="12" name="TextBox 11">
            <a:extLst>
              <a:ext uri="{FF2B5EF4-FFF2-40B4-BE49-F238E27FC236}">
                <a16:creationId xmlns:a16="http://schemas.microsoft.com/office/drawing/2014/main" id="{1FA30F08-09A9-4B89-A2FD-054E8823FD57}"/>
              </a:ext>
            </a:extLst>
          </p:cNvPr>
          <p:cNvSpPr txBox="1"/>
          <p:nvPr/>
        </p:nvSpPr>
        <p:spPr>
          <a:xfrm>
            <a:off x="852538" y="199961"/>
            <a:ext cx="1970796" cy="461665"/>
          </a:xfrm>
          <a:prstGeom prst="rect">
            <a:avLst/>
          </a:prstGeom>
          <a:noFill/>
        </p:spPr>
        <p:txBody>
          <a:bodyPr wrap="none" rtlCol="0">
            <a:spAutoFit/>
          </a:bodyPr>
          <a:lstStyle/>
          <a:p>
            <a:r>
              <a:rPr lang="en-US" sz="2400" dirty="0">
                <a:solidFill>
                  <a:srgbClr val="FF0000"/>
                </a:solidFill>
              </a:rPr>
              <a:t>INSPECT TOOL</a:t>
            </a:r>
          </a:p>
        </p:txBody>
      </p:sp>
      <p:cxnSp>
        <p:nvCxnSpPr>
          <p:cNvPr id="14" name="Straight Arrow Connector 13">
            <a:extLst>
              <a:ext uri="{FF2B5EF4-FFF2-40B4-BE49-F238E27FC236}">
                <a16:creationId xmlns:a16="http://schemas.microsoft.com/office/drawing/2014/main" id="{CEE36FE3-C034-43EE-B570-5576C3CD2572}"/>
              </a:ext>
            </a:extLst>
          </p:cNvPr>
          <p:cNvCxnSpPr>
            <a:stCxn id="12" idx="3"/>
          </p:cNvCxnSpPr>
          <p:nvPr/>
        </p:nvCxnSpPr>
        <p:spPr>
          <a:xfrm flipV="1">
            <a:off x="2823334" y="277480"/>
            <a:ext cx="1479951" cy="15331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45BBA39-79FF-41FB-920E-1FB0D58FB2AE}"/>
              </a:ext>
            </a:extLst>
          </p:cNvPr>
          <p:cNvSpPr/>
          <p:nvPr/>
        </p:nvSpPr>
        <p:spPr>
          <a:xfrm>
            <a:off x="4318525" y="140762"/>
            <a:ext cx="352535" cy="2826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7DE6CF0-0260-4870-B65F-71AAB5D65768}"/>
              </a:ext>
            </a:extLst>
          </p:cNvPr>
          <p:cNvSpPr txBox="1"/>
          <p:nvPr/>
        </p:nvSpPr>
        <p:spPr>
          <a:xfrm>
            <a:off x="8852869" y="277480"/>
            <a:ext cx="3008672" cy="914400"/>
          </a:xfrm>
          <a:prstGeom prst="rect">
            <a:avLst/>
          </a:prstGeom>
        </p:spPr>
        <p:txBody>
          <a:bodyPr vert="horz" wrap="none" lIns="91440" tIns="45720" rIns="91440" bIns="45720" rtlCol="0" anchor="t">
            <a:normAutofit lnSpcReduction="10000"/>
          </a:bodyPr>
          <a:lstStyle/>
          <a:p>
            <a:pPr algn="l"/>
            <a:r>
              <a:rPr lang="en-US" sz="2800" dirty="0">
                <a:solidFill>
                  <a:srgbClr val="FF0000"/>
                </a:solidFill>
              </a:rPr>
              <a:t>OR SELECT IT USING</a:t>
            </a:r>
          </a:p>
          <a:p>
            <a:pPr algn="l"/>
            <a:r>
              <a:rPr lang="en-US" sz="2800" dirty="0">
                <a:solidFill>
                  <a:srgbClr val="FF0000"/>
                </a:solidFill>
              </a:rPr>
              <a:t>THE INSPECT TOOL</a:t>
            </a:r>
          </a:p>
        </p:txBody>
      </p:sp>
    </p:spTree>
    <p:extLst>
      <p:ext uri="{BB962C8B-B14F-4D97-AF65-F5344CB8AC3E}">
        <p14:creationId xmlns:p14="http://schemas.microsoft.com/office/powerpoint/2010/main" val="57450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1" name="Picture 10">
            <a:extLst>
              <a:ext uri="{FF2B5EF4-FFF2-40B4-BE49-F238E27FC236}">
                <a16:creationId xmlns:a16="http://schemas.microsoft.com/office/drawing/2014/main" id="{BA4839C6-2FA4-491D-A624-C40026441CEE}"/>
              </a:ext>
            </a:extLst>
          </p:cNvPr>
          <p:cNvPicPr>
            <a:picLocks noChangeAspect="1"/>
          </p:cNvPicPr>
          <p:nvPr/>
        </p:nvPicPr>
        <p:blipFill>
          <a:blip r:embed="rId3"/>
          <a:stretch>
            <a:fillRect/>
          </a:stretch>
        </p:blipFill>
        <p:spPr>
          <a:xfrm>
            <a:off x="4303285" y="117902"/>
            <a:ext cx="4278515" cy="6540137"/>
          </a:xfrm>
          <a:prstGeom prst="rect">
            <a:avLst/>
          </a:prstGeom>
          <a:ln>
            <a:solidFill>
              <a:srgbClr val="0070C0"/>
            </a:solidFill>
          </a:ln>
        </p:spPr>
      </p:pic>
      <p:sp>
        <p:nvSpPr>
          <p:cNvPr id="12" name="TextBox 11">
            <a:extLst>
              <a:ext uri="{FF2B5EF4-FFF2-40B4-BE49-F238E27FC236}">
                <a16:creationId xmlns:a16="http://schemas.microsoft.com/office/drawing/2014/main" id="{1FA30F08-09A9-4B89-A2FD-054E8823FD57}"/>
              </a:ext>
            </a:extLst>
          </p:cNvPr>
          <p:cNvSpPr txBox="1"/>
          <p:nvPr/>
        </p:nvSpPr>
        <p:spPr>
          <a:xfrm>
            <a:off x="752474" y="770232"/>
            <a:ext cx="1744580" cy="830997"/>
          </a:xfrm>
          <a:prstGeom prst="rect">
            <a:avLst/>
          </a:prstGeom>
          <a:noFill/>
        </p:spPr>
        <p:txBody>
          <a:bodyPr wrap="none" rtlCol="0">
            <a:spAutoFit/>
          </a:bodyPr>
          <a:lstStyle/>
          <a:p>
            <a:r>
              <a:rPr lang="en-US" sz="2400" dirty="0">
                <a:solidFill>
                  <a:srgbClr val="FF0000"/>
                </a:solidFill>
              </a:rPr>
              <a:t>RESPONSIVE</a:t>
            </a:r>
          </a:p>
          <a:p>
            <a:r>
              <a:rPr lang="en-US" sz="2400" dirty="0">
                <a:solidFill>
                  <a:srgbClr val="FF0000"/>
                </a:solidFill>
              </a:rPr>
              <a:t>TEST TOOL</a:t>
            </a:r>
          </a:p>
        </p:txBody>
      </p:sp>
      <p:cxnSp>
        <p:nvCxnSpPr>
          <p:cNvPr id="14" name="Straight Arrow Connector 13">
            <a:extLst>
              <a:ext uri="{FF2B5EF4-FFF2-40B4-BE49-F238E27FC236}">
                <a16:creationId xmlns:a16="http://schemas.microsoft.com/office/drawing/2014/main" id="{CEE36FE3-C034-43EE-B570-5576C3CD2572}"/>
              </a:ext>
            </a:extLst>
          </p:cNvPr>
          <p:cNvCxnSpPr>
            <a:cxnSpLocks/>
            <a:stCxn id="12" idx="3"/>
          </p:cNvCxnSpPr>
          <p:nvPr/>
        </p:nvCxnSpPr>
        <p:spPr>
          <a:xfrm flipV="1">
            <a:off x="2497054" y="423454"/>
            <a:ext cx="2155768" cy="7622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45BBA39-79FF-41FB-920E-1FB0D58FB2AE}"/>
              </a:ext>
            </a:extLst>
          </p:cNvPr>
          <p:cNvSpPr/>
          <p:nvPr/>
        </p:nvSpPr>
        <p:spPr>
          <a:xfrm>
            <a:off x="4663878" y="130930"/>
            <a:ext cx="352535" cy="2826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9DDCDF4-0860-4639-AED0-E1F63775EA29}"/>
              </a:ext>
            </a:extLst>
          </p:cNvPr>
          <p:cNvSpPr txBox="1"/>
          <p:nvPr/>
        </p:nvSpPr>
        <p:spPr>
          <a:xfrm>
            <a:off x="8926612" y="413622"/>
            <a:ext cx="2861187" cy="914400"/>
          </a:xfrm>
          <a:prstGeom prst="rect">
            <a:avLst/>
          </a:prstGeom>
        </p:spPr>
        <p:txBody>
          <a:bodyPr vert="horz" wrap="none" lIns="91440" tIns="45720" rIns="91440" bIns="45720" rtlCol="0" anchor="t">
            <a:normAutofit fontScale="77500" lnSpcReduction="20000"/>
          </a:bodyPr>
          <a:lstStyle/>
          <a:p>
            <a:pPr algn="l"/>
            <a:r>
              <a:rPr lang="en-US" sz="2800" dirty="0">
                <a:solidFill>
                  <a:srgbClr val="FF0000"/>
                </a:solidFill>
              </a:rPr>
              <a:t>THE RESPONSIVE TEST</a:t>
            </a:r>
          </a:p>
          <a:p>
            <a:pPr algn="l"/>
            <a:r>
              <a:rPr lang="en-US" sz="2800" dirty="0">
                <a:solidFill>
                  <a:srgbClr val="FF0000"/>
                </a:solidFill>
              </a:rPr>
              <a:t>TOOL HELPS WITH </a:t>
            </a:r>
          </a:p>
          <a:p>
            <a:pPr algn="l"/>
            <a:r>
              <a:rPr lang="en-US" sz="2800" dirty="0">
                <a:solidFill>
                  <a:srgbClr val="FF0000"/>
                </a:solidFill>
              </a:rPr>
              <a:t>RESPONSIVE DESIGN</a:t>
            </a:r>
          </a:p>
        </p:txBody>
      </p:sp>
    </p:spTree>
    <p:extLst>
      <p:ext uri="{BB962C8B-B14F-4D97-AF65-F5344CB8AC3E}">
        <p14:creationId xmlns:p14="http://schemas.microsoft.com/office/powerpoint/2010/main" val="105839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1" name="Picture 10">
            <a:extLst>
              <a:ext uri="{FF2B5EF4-FFF2-40B4-BE49-F238E27FC236}">
                <a16:creationId xmlns:a16="http://schemas.microsoft.com/office/drawing/2014/main" id="{BA4839C6-2FA4-491D-A624-C40026441CEE}"/>
              </a:ext>
            </a:extLst>
          </p:cNvPr>
          <p:cNvPicPr>
            <a:picLocks noChangeAspect="1"/>
          </p:cNvPicPr>
          <p:nvPr/>
        </p:nvPicPr>
        <p:blipFill>
          <a:blip r:embed="rId3"/>
          <a:stretch>
            <a:fillRect/>
          </a:stretch>
        </p:blipFill>
        <p:spPr>
          <a:xfrm>
            <a:off x="4303285" y="117902"/>
            <a:ext cx="4278515" cy="6540137"/>
          </a:xfrm>
          <a:prstGeom prst="rect">
            <a:avLst/>
          </a:prstGeom>
          <a:ln>
            <a:solidFill>
              <a:srgbClr val="0070C0"/>
            </a:solidFill>
          </a:ln>
        </p:spPr>
      </p:pic>
      <p:sp>
        <p:nvSpPr>
          <p:cNvPr id="12" name="TextBox 11">
            <a:extLst>
              <a:ext uri="{FF2B5EF4-FFF2-40B4-BE49-F238E27FC236}">
                <a16:creationId xmlns:a16="http://schemas.microsoft.com/office/drawing/2014/main" id="{1FA30F08-09A9-4B89-A2FD-054E8823FD57}"/>
              </a:ext>
            </a:extLst>
          </p:cNvPr>
          <p:cNvSpPr txBox="1"/>
          <p:nvPr/>
        </p:nvSpPr>
        <p:spPr>
          <a:xfrm>
            <a:off x="11073866" y="2819891"/>
            <a:ext cx="611065" cy="646331"/>
          </a:xfrm>
          <a:prstGeom prst="rect">
            <a:avLst/>
          </a:prstGeom>
          <a:noFill/>
        </p:spPr>
        <p:txBody>
          <a:bodyPr wrap="none" rtlCol="0">
            <a:spAutoFit/>
          </a:bodyPr>
          <a:lstStyle/>
          <a:p>
            <a:r>
              <a:rPr lang="en-US" sz="3600" i="1" dirty="0">
                <a:solidFill>
                  <a:srgbClr val="FF0000"/>
                </a:solidFill>
              </a:rPr>
              <a:t>??</a:t>
            </a:r>
          </a:p>
        </p:txBody>
      </p:sp>
      <p:cxnSp>
        <p:nvCxnSpPr>
          <p:cNvPr id="14" name="Straight Arrow Connector 13">
            <a:extLst>
              <a:ext uri="{FF2B5EF4-FFF2-40B4-BE49-F238E27FC236}">
                <a16:creationId xmlns:a16="http://schemas.microsoft.com/office/drawing/2014/main" id="{CEE36FE3-C034-43EE-B570-5576C3CD2572}"/>
              </a:ext>
            </a:extLst>
          </p:cNvPr>
          <p:cNvCxnSpPr>
            <a:cxnSpLocks/>
          </p:cNvCxnSpPr>
          <p:nvPr/>
        </p:nvCxnSpPr>
        <p:spPr>
          <a:xfrm>
            <a:off x="7019967" y="1693069"/>
            <a:ext cx="816343" cy="11268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DF7323E-F1F7-4AAF-A827-061DA9B3D25B}"/>
              </a:ext>
            </a:extLst>
          </p:cNvPr>
          <p:cNvPicPr>
            <a:picLocks noChangeAspect="1"/>
          </p:cNvPicPr>
          <p:nvPr/>
        </p:nvPicPr>
        <p:blipFill rotWithShape="1">
          <a:blip r:embed="rId4"/>
          <a:srcRect t="15620" b="21271"/>
          <a:stretch/>
        </p:blipFill>
        <p:spPr>
          <a:xfrm>
            <a:off x="5885988" y="2901950"/>
            <a:ext cx="5016229" cy="4714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303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53" presetClass="entr" presetSubtype="16" fill="hold" nodeType="withEffect">
                                  <p:stCondLst>
                                    <p:cond delay="10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600"/>
                            </p:stCondLst>
                            <p:childTnLst>
                              <p:par>
                                <p:cTn id="14" presetID="10" presetClass="entr" presetSubtype="0" fill="hold" grpId="0" nodeType="afterEffect">
                                  <p:stCondLst>
                                    <p:cond delay="3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 name="TextBox 2">
            <a:extLst>
              <a:ext uri="{FF2B5EF4-FFF2-40B4-BE49-F238E27FC236}">
                <a16:creationId xmlns:a16="http://schemas.microsoft.com/office/drawing/2014/main" id="{7F808AD9-B5AC-4B9A-B081-10CF698779EA}"/>
              </a:ext>
            </a:extLst>
          </p:cNvPr>
          <p:cNvSpPr txBox="1"/>
          <p:nvPr/>
        </p:nvSpPr>
        <p:spPr>
          <a:xfrm>
            <a:off x="5041998" y="1154846"/>
            <a:ext cx="1904689" cy="1015663"/>
          </a:xfrm>
          <a:prstGeom prst="rect">
            <a:avLst/>
          </a:prstGeom>
          <a:noFill/>
        </p:spPr>
        <p:txBody>
          <a:bodyPr wrap="none" rtlCol="0">
            <a:spAutoFit/>
          </a:bodyPr>
          <a:lstStyle/>
          <a:p>
            <a:r>
              <a:rPr lang="en-US" sz="6000" i="1" dirty="0">
                <a:solidFill>
                  <a:schemeClr val="bg1">
                    <a:lumMod val="50000"/>
                  </a:schemeClr>
                </a:solidFill>
              </a:rPr>
              <a:t>== $0</a:t>
            </a:r>
          </a:p>
        </p:txBody>
      </p:sp>
      <p:sp>
        <p:nvSpPr>
          <p:cNvPr id="17" name="Rectangle 4">
            <a:extLst>
              <a:ext uri="{FF2B5EF4-FFF2-40B4-BE49-F238E27FC236}">
                <a16:creationId xmlns:a16="http://schemas.microsoft.com/office/drawing/2014/main" id="{532544D8-4907-4BF9-A654-913B9BE26623}"/>
              </a:ext>
            </a:extLst>
          </p:cNvPr>
          <p:cNvSpPr>
            <a:spLocks noChangeArrowheads="1"/>
          </p:cNvSpPr>
          <p:nvPr/>
        </p:nvSpPr>
        <p:spPr bwMode="auto">
          <a:xfrm>
            <a:off x="790816" y="3159481"/>
            <a:ext cx="10915168" cy="954107"/>
          </a:xfrm>
          <a:prstGeom prst="rect">
            <a:avLst/>
          </a:prstGeom>
          <a:solidFill>
            <a:srgbClr val="F1F3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202124"/>
                </a:solidFill>
                <a:effectLst/>
                <a:latin typeface="Roboto"/>
              </a:rPr>
              <a:t>When you inspect a node, the </a:t>
            </a:r>
            <a:r>
              <a:rPr kumimoji="0" lang="en-US" altLang="en-US" sz="2800" b="0" i="1" u="none" strike="noStrike" cap="none" normalizeH="0" baseline="0" dirty="0">
                <a:ln>
                  <a:noFill/>
                </a:ln>
                <a:solidFill>
                  <a:srgbClr val="37474F"/>
                </a:solidFill>
                <a:effectLst/>
                <a:latin typeface="Roboto Mono"/>
              </a:rPr>
              <a:t>== $0</a:t>
            </a:r>
            <a:r>
              <a:rPr kumimoji="0" lang="en-US" altLang="en-US" sz="2800" b="0" i="0" u="none" strike="noStrike" cap="none" normalizeH="0" baseline="0" dirty="0">
                <a:ln>
                  <a:noFill/>
                </a:ln>
                <a:solidFill>
                  <a:srgbClr val="202124"/>
                </a:solidFill>
                <a:effectLst/>
                <a:latin typeface="Roboto"/>
              </a:rPr>
              <a:t> text next to the node means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202124"/>
                </a:solidFill>
                <a:effectLst/>
                <a:latin typeface="Roboto"/>
              </a:rPr>
              <a:t>that you can reference this node in the Console with the variable </a:t>
            </a:r>
            <a:r>
              <a:rPr kumimoji="0" lang="en-US" altLang="en-US" sz="2800" b="0" i="0" u="none" strike="noStrike" cap="none" normalizeH="0" baseline="0" dirty="0">
                <a:ln>
                  <a:noFill/>
                </a:ln>
                <a:solidFill>
                  <a:srgbClr val="37474F"/>
                </a:solidFill>
                <a:effectLst/>
                <a:latin typeface="Roboto Mono"/>
              </a:rPr>
              <a:t>$0</a:t>
            </a:r>
            <a:r>
              <a:rPr kumimoji="0" lang="en-US" altLang="en-US" sz="1400" b="0" i="0" u="none" strike="noStrike" cap="none" normalizeH="0" baseline="0" dirty="0">
                <a:ln>
                  <a:noFill/>
                </a:ln>
                <a:solidFill>
                  <a:schemeClr val="tx1"/>
                </a:solidFill>
                <a:effectLst/>
              </a:rPr>
              <a:t> </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231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 name="Title 2">
            <a:extLst>
              <a:ext uri="{FF2B5EF4-FFF2-40B4-BE49-F238E27FC236}">
                <a16:creationId xmlns:a16="http://schemas.microsoft.com/office/drawing/2014/main" id="{BBB4C636-BE23-4D5F-89F6-9192625F0541}"/>
              </a:ext>
            </a:extLst>
          </p:cNvPr>
          <p:cNvSpPr>
            <a:spLocks noGrp="1"/>
          </p:cNvSpPr>
          <p:nvPr>
            <p:ph type="title"/>
          </p:nvPr>
        </p:nvSpPr>
        <p:spPr/>
        <p:txBody>
          <a:bodyPr/>
          <a:lstStyle/>
          <a:p>
            <a:r>
              <a:rPr lang="en-US" dirty="0"/>
              <a:t>Eliminate (some of) the Guesswork</a:t>
            </a:r>
          </a:p>
        </p:txBody>
      </p:sp>
      <p:sp>
        <p:nvSpPr>
          <p:cNvPr id="6" name="Content Placeholder 5">
            <a:extLst>
              <a:ext uri="{FF2B5EF4-FFF2-40B4-BE49-F238E27FC236}">
                <a16:creationId xmlns:a16="http://schemas.microsoft.com/office/drawing/2014/main" id="{F72C5624-E7C6-4319-9001-FBE33FF139DC}"/>
              </a:ext>
            </a:extLst>
          </p:cNvPr>
          <p:cNvSpPr>
            <a:spLocks noGrp="1"/>
          </p:cNvSpPr>
          <p:nvPr>
            <p:ph idx="1"/>
          </p:nvPr>
        </p:nvSpPr>
        <p:spPr/>
        <p:txBody>
          <a:bodyPr/>
          <a:lstStyle/>
          <a:p>
            <a:pPr marL="0" indent="0">
              <a:lnSpc>
                <a:spcPct val="100000"/>
              </a:lnSpc>
              <a:spcAft>
                <a:spcPts val="1200"/>
              </a:spcAft>
              <a:buNone/>
            </a:pPr>
            <a:r>
              <a:rPr lang="en-US" dirty="0"/>
              <a:t>This lecture uses Google Chrome’s developer tools for examples and screenshot</a:t>
            </a:r>
          </a:p>
          <a:p>
            <a:pPr marL="0" indent="0">
              <a:lnSpc>
                <a:spcPct val="100000"/>
              </a:lnSpc>
              <a:spcAft>
                <a:spcPts val="1200"/>
              </a:spcAft>
              <a:buNone/>
            </a:pPr>
            <a:r>
              <a:rPr lang="en-US" dirty="0"/>
              <a:t>(It’s the one I’m most familiar with)</a:t>
            </a:r>
          </a:p>
          <a:p>
            <a:pPr marL="0" indent="0">
              <a:lnSpc>
                <a:spcPct val="100000"/>
              </a:lnSpc>
              <a:spcAft>
                <a:spcPts val="1200"/>
              </a:spcAft>
              <a:buNone/>
            </a:pPr>
            <a:r>
              <a:rPr lang="en-US" dirty="0"/>
              <a:t>But all have the same functionality</a:t>
            </a:r>
          </a:p>
        </p:txBody>
      </p:sp>
    </p:spTree>
    <p:extLst>
      <p:ext uri="{BB962C8B-B14F-4D97-AF65-F5344CB8AC3E}">
        <p14:creationId xmlns:p14="http://schemas.microsoft.com/office/powerpoint/2010/main" val="83743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8CA24869-1DD1-4368-B333-CCB2BB2C4D3B}"/>
              </a:ext>
            </a:extLst>
          </p:cNvPr>
          <p:cNvPicPr>
            <a:picLocks noChangeAspect="1"/>
          </p:cNvPicPr>
          <p:nvPr/>
        </p:nvPicPr>
        <p:blipFill>
          <a:blip r:embed="rId3"/>
          <a:stretch>
            <a:fillRect/>
          </a:stretch>
        </p:blipFill>
        <p:spPr>
          <a:xfrm>
            <a:off x="1276559" y="0"/>
            <a:ext cx="9638881" cy="6858000"/>
          </a:xfrm>
          <a:prstGeom prst="rect">
            <a:avLst/>
          </a:prstGeom>
        </p:spPr>
      </p:pic>
    </p:spTree>
    <p:extLst>
      <p:ext uri="{BB962C8B-B14F-4D97-AF65-F5344CB8AC3E}">
        <p14:creationId xmlns:p14="http://schemas.microsoft.com/office/powerpoint/2010/main" val="124995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Arrow: Right 9">
            <a:extLst>
              <a:ext uri="{FF2B5EF4-FFF2-40B4-BE49-F238E27FC236}">
                <a16:creationId xmlns:a16="http://schemas.microsoft.com/office/drawing/2014/main" id="{312FA970-0BA1-4114-892A-6538D462AFDE}"/>
              </a:ext>
            </a:extLst>
          </p:cNvPr>
          <p:cNvSpPr/>
          <p:nvPr/>
        </p:nvSpPr>
        <p:spPr>
          <a:xfrm rot="1350143">
            <a:off x="4423152" y="2110070"/>
            <a:ext cx="2381431" cy="4522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D5F0026-44BF-4EA2-9529-AFA1BA077BA7}"/>
              </a:ext>
            </a:extLst>
          </p:cNvPr>
          <p:cNvPicPr>
            <a:picLocks noChangeAspect="1"/>
          </p:cNvPicPr>
          <p:nvPr/>
        </p:nvPicPr>
        <p:blipFill>
          <a:blip r:embed="rId3"/>
          <a:stretch>
            <a:fillRect/>
          </a:stretch>
        </p:blipFill>
        <p:spPr>
          <a:xfrm>
            <a:off x="312644" y="247496"/>
            <a:ext cx="4438650" cy="1781175"/>
          </a:xfrm>
          <a:prstGeom prst="rect">
            <a:avLst/>
          </a:prstGeom>
          <a:ln>
            <a:solidFill>
              <a:srgbClr val="0070C0"/>
            </a:solidFill>
          </a:ln>
        </p:spPr>
      </p:pic>
      <p:pic>
        <p:nvPicPr>
          <p:cNvPr id="6" name="Picture 5">
            <a:extLst>
              <a:ext uri="{FF2B5EF4-FFF2-40B4-BE49-F238E27FC236}">
                <a16:creationId xmlns:a16="http://schemas.microsoft.com/office/drawing/2014/main" id="{8C311F81-996A-491F-A864-A321AD4994A2}"/>
              </a:ext>
            </a:extLst>
          </p:cNvPr>
          <p:cNvPicPr>
            <a:picLocks noChangeAspect="1"/>
          </p:cNvPicPr>
          <p:nvPr/>
        </p:nvPicPr>
        <p:blipFill>
          <a:blip r:embed="rId4"/>
          <a:stretch>
            <a:fillRect/>
          </a:stretch>
        </p:blipFill>
        <p:spPr>
          <a:xfrm>
            <a:off x="6860662" y="117903"/>
            <a:ext cx="4429125" cy="6553200"/>
          </a:xfrm>
          <a:prstGeom prst="rect">
            <a:avLst/>
          </a:prstGeom>
          <a:ln>
            <a:solidFill>
              <a:srgbClr val="0070C0"/>
            </a:solidFill>
          </a:ln>
        </p:spPr>
      </p:pic>
      <p:sp>
        <p:nvSpPr>
          <p:cNvPr id="11" name="TextBox 10">
            <a:extLst>
              <a:ext uri="{FF2B5EF4-FFF2-40B4-BE49-F238E27FC236}">
                <a16:creationId xmlns:a16="http://schemas.microsoft.com/office/drawing/2014/main" id="{902322C7-5ABB-4383-BA9C-33109F83AB2E}"/>
              </a:ext>
            </a:extLst>
          </p:cNvPr>
          <p:cNvSpPr txBox="1"/>
          <p:nvPr/>
        </p:nvSpPr>
        <p:spPr>
          <a:xfrm>
            <a:off x="0" y="2663440"/>
            <a:ext cx="6177910" cy="830997"/>
          </a:xfrm>
          <a:prstGeom prst="rect">
            <a:avLst/>
          </a:prstGeom>
          <a:noFill/>
        </p:spPr>
        <p:txBody>
          <a:bodyPr wrap="none" rtlCol="0">
            <a:spAutoFit/>
          </a:bodyPr>
          <a:lstStyle/>
          <a:p>
            <a:r>
              <a:rPr lang="en-US" sz="2400" dirty="0">
                <a:solidFill>
                  <a:srgbClr val="FF0000"/>
                </a:solidFill>
              </a:rPr>
              <a:t>YOU CAN THEN EXPAND THE NODE FROM THAT </a:t>
            </a:r>
          </a:p>
          <a:p>
            <a:r>
              <a:rPr lang="en-US" sz="2400" dirty="0">
                <a:solidFill>
                  <a:srgbClr val="FF0000"/>
                </a:solidFill>
              </a:rPr>
              <a:t>POINT AND INSPECT ITS CHILDREN</a:t>
            </a:r>
          </a:p>
        </p:txBody>
      </p:sp>
    </p:spTree>
    <p:extLst>
      <p:ext uri="{BB962C8B-B14F-4D97-AF65-F5344CB8AC3E}">
        <p14:creationId xmlns:p14="http://schemas.microsoft.com/office/powerpoint/2010/main" val="269730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Arrow: Right 9">
            <a:extLst>
              <a:ext uri="{FF2B5EF4-FFF2-40B4-BE49-F238E27FC236}">
                <a16:creationId xmlns:a16="http://schemas.microsoft.com/office/drawing/2014/main" id="{312FA970-0BA1-4114-892A-6538D462AFDE}"/>
              </a:ext>
            </a:extLst>
          </p:cNvPr>
          <p:cNvSpPr/>
          <p:nvPr/>
        </p:nvSpPr>
        <p:spPr>
          <a:xfrm rot="20660587">
            <a:off x="4664252" y="3066697"/>
            <a:ext cx="2381431" cy="4522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02322C7-5ABB-4383-BA9C-33109F83AB2E}"/>
              </a:ext>
            </a:extLst>
          </p:cNvPr>
          <p:cNvSpPr txBox="1"/>
          <p:nvPr/>
        </p:nvSpPr>
        <p:spPr>
          <a:xfrm>
            <a:off x="70490" y="234579"/>
            <a:ext cx="6992042" cy="830997"/>
          </a:xfrm>
          <a:prstGeom prst="rect">
            <a:avLst/>
          </a:prstGeom>
          <a:noFill/>
        </p:spPr>
        <p:txBody>
          <a:bodyPr wrap="none" rtlCol="0">
            <a:spAutoFit/>
          </a:bodyPr>
          <a:lstStyle/>
          <a:p>
            <a:r>
              <a:rPr lang="en-US" sz="2400" dirty="0">
                <a:solidFill>
                  <a:srgbClr val="FF0000"/>
                </a:solidFill>
              </a:rPr>
              <a:t>IF YOU NEED TO REFER TO THE ELEMENT FREQUENTLY,</a:t>
            </a:r>
          </a:p>
          <a:p>
            <a:r>
              <a:rPr lang="en-US" sz="2400" dirty="0">
                <a:solidFill>
                  <a:srgbClr val="FF0000"/>
                </a:solidFill>
              </a:rPr>
              <a:t>YOU CAN STORE IT AS A GLOBAL VARIABLE</a:t>
            </a:r>
          </a:p>
        </p:txBody>
      </p:sp>
      <p:pic>
        <p:nvPicPr>
          <p:cNvPr id="12" name="Picture 11">
            <a:extLst>
              <a:ext uri="{FF2B5EF4-FFF2-40B4-BE49-F238E27FC236}">
                <a16:creationId xmlns:a16="http://schemas.microsoft.com/office/drawing/2014/main" id="{96203D67-C251-4A1D-8BD1-350A55A045E0}"/>
              </a:ext>
            </a:extLst>
          </p:cNvPr>
          <p:cNvPicPr>
            <a:picLocks noChangeAspect="1"/>
          </p:cNvPicPr>
          <p:nvPr/>
        </p:nvPicPr>
        <p:blipFill>
          <a:blip r:embed="rId3"/>
          <a:stretch>
            <a:fillRect/>
          </a:stretch>
        </p:blipFill>
        <p:spPr>
          <a:xfrm>
            <a:off x="277041" y="1446576"/>
            <a:ext cx="4752975" cy="3429000"/>
          </a:xfrm>
          <a:prstGeom prst="rect">
            <a:avLst/>
          </a:prstGeom>
          <a:ln>
            <a:solidFill>
              <a:srgbClr val="0070C0"/>
            </a:solidFill>
          </a:ln>
        </p:spPr>
      </p:pic>
      <p:pic>
        <p:nvPicPr>
          <p:cNvPr id="8" name="Picture 7">
            <a:extLst>
              <a:ext uri="{FF2B5EF4-FFF2-40B4-BE49-F238E27FC236}">
                <a16:creationId xmlns:a16="http://schemas.microsoft.com/office/drawing/2014/main" id="{235EBF35-C95E-43E0-A110-14F0E7C4A8A3}"/>
              </a:ext>
            </a:extLst>
          </p:cNvPr>
          <p:cNvPicPr>
            <a:picLocks noChangeAspect="1"/>
          </p:cNvPicPr>
          <p:nvPr/>
        </p:nvPicPr>
        <p:blipFill>
          <a:blip r:embed="rId4"/>
          <a:stretch>
            <a:fillRect/>
          </a:stretch>
        </p:blipFill>
        <p:spPr>
          <a:xfrm>
            <a:off x="7269571" y="1839913"/>
            <a:ext cx="4181475" cy="1724025"/>
          </a:xfrm>
          <a:prstGeom prst="rect">
            <a:avLst/>
          </a:prstGeom>
          <a:ln>
            <a:solidFill>
              <a:srgbClr val="0070C0"/>
            </a:solidFill>
          </a:ln>
        </p:spPr>
      </p:pic>
    </p:spTree>
    <p:extLst>
      <p:ext uri="{BB962C8B-B14F-4D97-AF65-F5344CB8AC3E}">
        <p14:creationId xmlns:p14="http://schemas.microsoft.com/office/powerpoint/2010/main" val="217992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Arrow: Right 9">
            <a:extLst>
              <a:ext uri="{FF2B5EF4-FFF2-40B4-BE49-F238E27FC236}">
                <a16:creationId xmlns:a16="http://schemas.microsoft.com/office/drawing/2014/main" id="{312FA970-0BA1-4114-892A-6538D462AFDE}"/>
              </a:ext>
            </a:extLst>
          </p:cNvPr>
          <p:cNvSpPr/>
          <p:nvPr/>
        </p:nvSpPr>
        <p:spPr>
          <a:xfrm>
            <a:off x="3784056" y="3302149"/>
            <a:ext cx="2803557" cy="4522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02322C7-5ABB-4383-BA9C-33109F83AB2E}"/>
              </a:ext>
            </a:extLst>
          </p:cNvPr>
          <p:cNvSpPr txBox="1"/>
          <p:nvPr/>
        </p:nvSpPr>
        <p:spPr>
          <a:xfrm>
            <a:off x="87033" y="334173"/>
            <a:ext cx="6161367" cy="830997"/>
          </a:xfrm>
          <a:prstGeom prst="rect">
            <a:avLst/>
          </a:prstGeom>
          <a:noFill/>
        </p:spPr>
        <p:txBody>
          <a:bodyPr wrap="none" rtlCol="0">
            <a:spAutoFit/>
          </a:bodyPr>
          <a:lstStyle/>
          <a:p>
            <a:r>
              <a:rPr lang="en-US" sz="2400" dirty="0">
                <a:solidFill>
                  <a:srgbClr val="FF0000"/>
                </a:solidFill>
              </a:rPr>
              <a:t>SOMETIMES, THE NODE YOU WANT TO INSPECT</a:t>
            </a:r>
          </a:p>
          <a:p>
            <a:r>
              <a:rPr lang="en-US" sz="2400" dirty="0">
                <a:solidFill>
                  <a:srgbClr val="FF0000"/>
                </a:solidFill>
              </a:rPr>
              <a:t>IS BURIED DEEP IN THE DOM TREE…</a:t>
            </a:r>
          </a:p>
        </p:txBody>
      </p:sp>
      <p:pic>
        <p:nvPicPr>
          <p:cNvPr id="13" name="Picture 12">
            <a:extLst>
              <a:ext uri="{FF2B5EF4-FFF2-40B4-BE49-F238E27FC236}">
                <a16:creationId xmlns:a16="http://schemas.microsoft.com/office/drawing/2014/main" id="{761C1A4A-AEF4-45ED-8830-15A069CEBEAD}"/>
              </a:ext>
            </a:extLst>
          </p:cNvPr>
          <p:cNvPicPr>
            <a:picLocks noChangeAspect="1"/>
          </p:cNvPicPr>
          <p:nvPr/>
        </p:nvPicPr>
        <p:blipFill>
          <a:blip r:embed="rId3"/>
          <a:stretch>
            <a:fillRect/>
          </a:stretch>
        </p:blipFill>
        <p:spPr>
          <a:xfrm>
            <a:off x="836596" y="1186515"/>
            <a:ext cx="3609975" cy="3590925"/>
          </a:xfrm>
          <a:prstGeom prst="rect">
            <a:avLst/>
          </a:prstGeom>
          <a:ln>
            <a:solidFill>
              <a:srgbClr val="0070C0"/>
            </a:solidFill>
          </a:ln>
        </p:spPr>
      </p:pic>
      <p:pic>
        <p:nvPicPr>
          <p:cNvPr id="14" name="Picture 13">
            <a:extLst>
              <a:ext uri="{FF2B5EF4-FFF2-40B4-BE49-F238E27FC236}">
                <a16:creationId xmlns:a16="http://schemas.microsoft.com/office/drawing/2014/main" id="{ECAE0AF5-6836-42F7-9EE9-6517FAB7EC41}"/>
              </a:ext>
            </a:extLst>
          </p:cNvPr>
          <p:cNvPicPr>
            <a:picLocks noChangeAspect="1"/>
          </p:cNvPicPr>
          <p:nvPr/>
        </p:nvPicPr>
        <p:blipFill>
          <a:blip r:embed="rId4"/>
          <a:stretch>
            <a:fillRect/>
          </a:stretch>
        </p:blipFill>
        <p:spPr>
          <a:xfrm>
            <a:off x="6690193" y="557212"/>
            <a:ext cx="5191125" cy="5743575"/>
          </a:xfrm>
          <a:prstGeom prst="rect">
            <a:avLst/>
          </a:prstGeom>
          <a:ln>
            <a:solidFill>
              <a:srgbClr val="0070C0"/>
            </a:solidFill>
          </a:ln>
        </p:spPr>
      </p:pic>
    </p:spTree>
    <p:extLst>
      <p:ext uri="{BB962C8B-B14F-4D97-AF65-F5344CB8AC3E}">
        <p14:creationId xmlns:p14="http://schemas.microsoft.com/office/powerpoint/2010/main" val="416399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79294" y="215568"/>
            <a:ext cx="9144000" cy="1193134"/>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solidFill>
                  <a:srgbClr val="FF0000"/>
                </a:solidFill>
                <a:latin typeface="+mn-lt"/>
              </a:rPr>
              <a:t>WHEN YOU’RE DEVELOPING JAVASCRIPT (WE’LL GET INTO THIS LATER), A REAL HANDY FEATURE IS COPYING THE JS PATH…</a:t>
            </a:r>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DF3CAA31-5DB3-440B-AD22-7E9C2AC2C9B4}"/>
              </a:ext>
            </a:extLst>
          </p:cNvPr>
          <p:cNvPicPr>
            <a:picLocks noChangeAspect="1"/>
          </p:cNvPicPr>
          <p:nvPr/>
        </p:nvPicPr>
        <p:blipFill>
          <a:blip r:embed="rId3"/>
          <a:stretch>
            <a:fillRect/>
          </a:stretch>
        </p:blipFill>
        <p:spPr>
          <a:xfrm>
            <a:off x="196104" y="1408702"/>
            <a:ext cx="3686175" cy="3457575"/>
          </a:xfrm>
          <a:prstGeom prst="rect">
            <a:avLst/>
          </a:prstGeom>
          <a:ln>
            <a:solidFill>
              <a:srgbClr val="0070C0"/>
            </a:solidFill>
          </a:ln>
        </p:spPr>
      </p:pic>
      <p:pic>
        <p:nvPicPr>
          <p:cNvPr id="11" name="Picture 10">
            <a:extLst>
              <a:ext uri="{FF2B5EF4-FFF2-40B4-BE49-F238E27FC236}">
                <a16:creationId xmlns:a16="http://schemas.microsoft.com/office/drawing/2014/main" id="{6157279C-517D-4B68-8434-3FA43D94C39E}"/>
              </a:ext>
            </a:extLst>
          </p:cNvPr>
          <p:cNvPicPr>
            <a:picLocks noChangeAspect="1"/>
          </p:cNvPicPr>
          <p:nvPr/>
        </p:nvPicPr>
        <p:blipFill>
          <a:blip r:embed="rId4"/>
          <a:stretch>
            <a:fillRect/>
          </a:stretch>
        </p:blipFill>
        <p:spPr>
          <a:xfrm>
            <a:off x="2228163" y="5037739"/>
            <a:ext cx="9620250" cy="438150"/>
          </a:xfrm>
          <a:prstGeom prst="rect">
            <a:avLst/>
          </a:prstGeom>
        </p:spPr>
      </p:pic>
      <p:cxnSp>
        <p:nvCxnSpPr>
          <p:cNvPr id="13" name="Straight Arrow Connector 12">
            <a:extLst>
              <a:ext uri="{FF2B5EF4-FFF2-40B4-BE49-F238E27FC236}">
                <a16:creationId xmlns:a16="http://schemas.microsoft.com/office/drawing/2014/main" id="{214E14D0-C0A7-4159-8E9B-490F63081AD7}"/>
              </a:ext>
            </a:extLst>
          </p:cNvPr>
          <p:cNvCxnSpPr>
            <a:cxnSpLocks/>
          </p:cNvCxnSpPr>
          <p:nvPr/>
        </p:nvCxnSpPr>
        <p:spPr>
          <a:xfrm>
            <a:off x="3549445" y="3754438"/>
            <a:ext cx="1474839" cy="12970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90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3CAA31-5DB3-440B-AD22-7E9C2AC2C9B4}"/>
              </a:ext>
            </a:extLst>
          </p:cNvPr>
          <p:cNvPicPr>
            <a:picLocks noChangeAspect="1"/>
          </p:cNvPicPr>
          <p:nvPr/>
        </p:nvPicPr>
        <p:blipFill>
          <a:blip r:embed="rId2"/>
          <a:stretch>
            <a:fillRect/>
          </a:stretch>
        </p:blipFill>
        <p:spPr>
          <a:xfrm>
            <a:off x="196104" y="1408702"/>
            <a:ext cx="3686175" cy="3457575"/>
          </a:xfrm>
          <a:prstGeom prst="rect">
            <a:avLst/>
          </a:prstGeom>
          <a:ln>
            <a:solidFill>
              <a:srgbClr val="0070C0"/>
            </a:solidFill>
          </a:ln>
        </p:spPr>
      </p:pic>
      <p:pic>
        <p:nvPicPr>
          <p:cNvPr id="11" name="Picture 10">
            <a:extLst>
              <a:ext uri="{FF2B5EF4-FFF2-40B4-BE49-F238E27FC236}">
                <a16:creationId xmlns:a16="http://schemas.microsoft.com/office/drawing/2014/main" id="{6157279C-517D-4B68-8434-3FA43D94C39E}"/>
              </a:ext>
            </a:extLst>
          </p:cNvPr>
          <p:cNvPicPr>
            <a:picLocks noChangeAspect="1"/>
          </p:cNvPicPr>
          <p:nvPr/>
        </p:nvPicPr>
        <p:blipFill>
          <a:blip r:embed="rId3"/>
          <a:stretch>
            <a:fillRect/>
          </a:stretch>
        </p:blipFill>
        <p:spPr>
          <a:xfrm>
            <a:off x="2228163" y="5037739"/>
            <a:ext cx="9620250" cy="438150"/>
          </a:xfrm>
          <a:prstGeom prst="rect">
            <a:avLst/>
          </a:prstGeom>
        </p:spPr>
      </p:pic>
      <p:cxnSp>
        <p:nvCxnSpPr>
          <p:cNvPr id="13" name="Straight Arrow Connector 12">
            <a:extLst>
              <a:ext uri="{FF2B5EF4-FFF2-40B4-BE49-F238E27FC236}">
                <a16:creationId xmlns:a16="http://schemas.microsoft.com/office/drawing/2014/main" id="{214E14D0-C0A7-4159-8E9B-490F63081AD7}"/>
              </a:ext>
            </a:extLst>
          </p:cNvPr>
          <p:cNvCxnSpPr>
            <a:cxnSpLocks/>
          </p:cNvCxnSpPr>
          <p:nvPr/>
        </p:nvCxnSpPr>
        <p:spPr>
          <a:xfrm>
            <a:off x="3549445" y="3754438"/>
            <a:ext cx="1474839" cy="12970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0519A58-C98D-4B18-BC7B-6E9E05E332F7}"/>
              </a:ext>
            </a:extLst>
          </p:cNvPr>
          <p:cNvSpPr/>
          <p:nvPr/>
        </p:nvSpPr>
        <p:spPr>
          <a:xfrm>
            <a:off x="0" y="1268361"/>
            <a:ext cx="12192000" cy="4522836"/>
          </a:xfrm>
          <a:prstGeom prst="rect">
            <a:avLst/>
          </a:prstGeom>
          <a:solidFill>
            <a:srgbClr val="000000">
              <a:alpha val="6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4"/>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79294" y="215568"/>
            <a:ext cx="9144000" cy="1193134"/>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solidFill>
                  <a:srgbClr val="FF0000"/>
                </a:solidFill>
              </a:rPr>
              <a:t>WHEN YOU’RE DEVELOPING JAVASCRIPT (WE’LL GET INTO THIS LATER), A REAL HANDY FEATURE IS COPYING THE JS PATH…</a:t>
            </a:r>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5" name="Picture 14">
            <a:extLst>
              <a:ext uri="{FF2B5EF4-FFF2-40B4-BE49-F238E27FC236}">
                <a16:creationId xmlns:a16="http://schemas.microsoft.com/office/drawing/2014/main" id="{89550A23-1F94-43FA-B98D-6D2651CC4B63}"/>
              </a:ext>
            </a:extLst>
          </p:cNvPr>
          <p:cNvPicPr>
            <a:picLocks noChangeAspect="1"/>
          </p:cNvPicPr>
          <p:nvPr/>
        </p:nvPicPr>
        <p:blipFill>
          <a:blip r:embed="rId5"/>
          <a:stretch>
            <a:fillRect/>
          </a:stretch>
        </p:blipFill>
        <p:spPr>
          <a:xfrm>
            <a:off x="2736286" y="1475967"/>
            <a:ext cx="8410575" cy="962025"/>
          </a:xfrm>
          <a:prstGeom prst="rect">
            <a:avLst/>
          </a:prstGeom>
          <a:ln>
            <a:solidFill>
              <a:srgbClr val="0070C0"/>
            </a:solidFill>
          </a:ln>
        </p:spPr>
      </p:pic>
      <p:pic>
        <p:nvPicPr>
          <p:cNvPr id="10" name="Picture 9">
            <a:extLst>
              <a:ext uri="{FF2B5EF4-FFF2-40B4-BE49-F238E27FC236}">
                <a16:creationId xmlns:a16="http://schemas.microsoft.com/office/drawing/2014/main" id="{704A945E-E4CA-4A28-8ADF-CC27536121D7}"/>
              </a:ext>
            </a:extLst>
          </p:cNvPr>
          <p:cNvPicPr>
            <a:picLocks noChangeAspect="1"/>
          </p:cNvPicPr>
          <p:nvPr/>
        </p:nvPicPr>
        <p:blipFill>
          <a:blip r:embed="rId6"/>
          <a:stretch>
            <a:fillRect/>
          </a:stretch>
        </p:blipFill>
        <p:spPr>
          <a:xfrm>
            <a:off x="4550798" y="3103562"/>
            <a:ext cx="4781550" cy="1447800"/>
          </a:xfrm>
          <a:prstGeom prst="rect">
            <a:avLst/>
          </a:prstGeom>
          <a:ln>
            <a:solidFill>
              <a:srgbClr val="0070C0"/>
            </a:solidFill>
          </a:ln>
        </p:spPr>
      </p:pic>
      <p:cxnSp>
        <p:nvCxnSpPr>
          <p:cNvPr id="14" name="Straight Arrow Connector 13">
            <a:extLst>
              <a:ext uri="{FF2B5EF4-FFF2-40B4-BE49-F238E27FC236}">
                <a16:creationId xmlns:a16="http://schemas.microsoft.com/office/drawing/2014/main" id="{E7C78EDB-4846-4594-885F-7A4A0946EB1C}"/>
              </a:ext>
            </a:extLst>
          </p:cNvPr>
          <p:cNvCxnSpPr>
            <a:cxnSpLocks/>
            <a:stCxn id="15" idx="2"/>
            <a:endCxn id="10" idx="0"/>
          </p:cNvCxnSpPr>
          <p:nvPr/>
        </p:nvCxnSpPr>
        <p:spPr>
          <a:xfrm flipH="1">
            <a:off x="6941573" y="2437992"/>
            <a:ext cx="1" cy="6655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54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 name="Title 2">
            <a:extLst>
              <a:ext uri="{FF2B5EF4-FFF2-40B4-BE49-F238E27FC236}">
                <a16:creationId xmlns:a16="http://schemas.microsoft.com/office/drawing/2014/main" id="{BBB4C636-BE23-4D5F-89F6-9192625F0541}"/>
              </a:ext>
            </a:extLst>
          </p:cNvPr>
          <p:cNvSpPr>
            <a:spLocks noGrp="1"/>
          </p:cNvSpPr>
          <p:nvPr>
            <p:ph type="title"/>
          </p:nvPr>
        </p:nvSpPr>
        <p:spPr/>
        <p:txBody>
          <a:bodyPr/>
          <a:lstStyle/>
          <a:p>
            <a:r>
              <a:rPr lang="en-US" dirty="0"/>
              <a:t>The Console</a:t>
            </a:r>
          </a:p>
        </p:txBody>
      </p:sp>
      <p:sp>
        <p:nvSpPr>
          <p:cNvPr id="10" name="Text Placeholder 9">
            <a:extLst>
              <a:ext uri="{FF2B5EF4-FFF2-40B4-BE49-F238E27FC236}">
                <a16:creationId xmlns:a16="http://schemas.microsoft.com/office/drawing/2014/main" id="{B66AFA69-624C-49BD-B91A-0111342B53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5237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 name="Title 2">
            <a:extLst>
              <a:ext uri="{FF2B5EF4-FFF2-40B4-BE49-F238E27FC236}">
                <a16:creationId xmlns:a16="http://schemas.microsoft.com/office/drawing/2014/main" id="{BBB4C636-BE23-4D5F-89F6-9192625F0541}"/>
              </a:ext>
            </a:extLst>
          </p:cNvPr>
          <p:cNvSpPr>
            <a:spLocks noGrp="1"/>
          </p:cNvSpPr>
          <p:nvPr>
            <p:ph type="title"/>
          </p:nvPr>
        </p:nvSpPr>
        <p:spPr/>
        <p:txBody>
          <a:bodyPr/>
          <a:lstStyle/>
          <a:p>
            <a:r>
              <a:rPr lang="en-US" dirty="0"/>
              <a:t>Console</a:t>
            </a:r>
          </a:p>
        </p:txBody>
      </p:sp>
      <p:sp>
        <p:nvSpPr>
          <p:cNvPr id="6" name="Content Placeholder 5">
            <a:extLst>
              <a:ext uri="{FF2B5EF4-FFF2-40B4-BE49-F238E27FC236}">
                <a16:creationId xmlns:a16="http://schemas.microsoft.com/office/drawing/2014/main" id="{F72C5624-E7C6-4319-9001-FBE33FF139DC}"/>
              </a:ext>
            </a:extLst>
          </p:cNvPr>
          <p:cNvSpPr>
            <a:spLocks noGrp="1"/>
          </p:cNvSpPr>
          <p:nvPr>
            <p:ph idx="1"/>
          </p:nvPr>
        </p:nvSpPr>
        <p:spPr/>
        <p:txBody>
          <a:bodyPr/>
          <a:lstStyle/>
          <a:p>
            <a:pPr marL="0" indent="0">
              <a:lnSpc>
                <a:spcPct val="100000"/>
              </a:lnSpc>
              <a:spcAft>
                <a:spcPts val="1200"/>
              </a:spcAft>
              <a:buNone/>
            </a:pPr>
            <a:r>
              <a:rPr lang="en-US" dirty="0"/>
              <a:t>The console displays real-time output from the browser, when there is any</a:t>
            </a:r>
          </a:p>
          <a:p>
            <a:pPr marL="0" indent="0">
              <a:lnSpc>
                <a:spcPct val="100000"/>
              </a:lnSpc>
              <a:spcAft>
                <a:spcPts val="1200"/>
              </a:spcAft>
              <a:buNone/>
            </a:pPr>
            <a:r>
              <a:rPr lang="en-US" dirty="0"/>
              <a:t>This includes load errors, such as a file that can’t be located</a:t>
            </a:r>
          </a:p>
        </p:txBody>
      </p:sp>
    </p:spTree>
    <p:extLst>
      <p:ext uri="{BB962C8B-B14F-4D97-AF65-F5344CB8AC3E}">
        <p14:creationId xmlns:p14="http://schemas.microsoft.com/office/powerpoint/2010/main" val="230089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0" name="Picture 9">
            <a:extLst>
              <a:ext uri="{FF2B5EF4-FFF2-40B4-BE49-F238E27FC236}">
                <a16:creationId xmlns:a16="http://schemas.microsoft.com/office/drawing/2014/main" id="{0D7381E3-1C8A-4C1F-84B3-5051C049EEF3}"/>
              </a:ext>
            </a:extLst>
          </p:cNvPr>
          <p:cNvPicPr>
            <a:picLocks noChangeAspect="1"/>
          </p:cNvPicPr>
          <p:nvPr/>
        </p:nvPicPr>
        <p:blipFill>
          <a:blip r:embed="rId3"/>
          <a:stretch>
            <a:fillRect/>
          </a:stretch>
        </p:blipFill>
        <p:spPr>
          <a:xfrm>
            <a:off x="2275808" y="1817260"/>
            <a:ext cx="7781925" cy="1819275"/>
          </a:xfrm>
          <a:prstGeom prst="rect">
            <a:avLst/>
          </a:prstGeom>
          <a:ln>
            <a:solidFill>
              <a:srgbClr val="0070C0"/>
            </a:solidFill>
          </a:ln>
        </p:spPr>
      </p:pic>
      <p:sp>
        <p:nvSpPr>
          <p:cNvPr id="14" name="Title 2">
            <a:extLst>
              <a:ext uri="{FF2B5EF4-FFF2-40B4-BE49-F238E27FC236}">
                <a16:creationId xmlns:a16="http://schemas.microsoft.com/office/drawing/2014/main" id="{DD102F7B-6EFE-45FC-A11C-5321AA79AC44}"/>
              </a:ext>
            </a:extLst>
          </p:cNvPr>
          <p:cNvSpPr>
            <a:spLocks noGrp="1"/>
          </p:cNvSpPr>
          <p:nvPr>
            <p:ph type="title"/>
          </p:nvPr>
        </p:nvSpPr>
        <p:spPr>
          <a:xfrm>
            <a:off x="838200" y="365125"/>
            <a:ext cx="10515600" cy="1325563"/>
          </a:xfrm>
        </p:spPr>
        <p:txBody>
          <a:bodyPr/>
          <a:lstStyle/>
          <a:p>
            <a:r>
              <a:rPr lang="en-US" dirty="0"/>
              <a:t>Console</a:t>
            </a:r>
          </a:p>
        </p:txBody>
      </p:sp>
    </p:spTree>
    <p:extLst>
      <p:ext uri="{BB962C8B-B14F-4D97-AF65-F5344CB8AC3E}">
        <p14:creationId xmlns:p14="http://schemas.microsoft.com/office/powerpoint/2010/main" val="129502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838200" y="169068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t>We can also enter commands (typically JavaScript) directly into the console</a:t>
            </a:r>
          </a:p>
        </p:txBody>
      </p:sp>
      <p:sp>
        <p:nvSpPr>
          <p:cNvPr id="14" name="Title 2">
            <a:extLst>
              <a:ext uri="{FF2B5EF4-FFF2-40B4-BE49-F238E27FC236}">
                <a16:creationId xmlns:a16="http://schemas.microsoft.com/office/drawing/2014/main" id="{DD102F7B-6EFE-45FC-A11C-5321AA79AC44}"/>
              </a:ext>
            </a:extLst>
          </p:cNvPr>
          <p:cNvSpPr>
            <a:spLocks noGrp="1"/>
          </p:cNvSpPr>
          <p:nvPr>
            <p:ph type="title"/>
          </p:nvPr>
        </p:nvSpPr>
        <p:spPr>
          <a:xfrm>
            <a:off x="838200" y="365125"/>
            <a:ext cx="10515600" cy="1325563"/>
          </a:xfrm>
        </p:spPr>
        <p:txBody>
          <a:bodyPr/>
          <a:lstStyle/>
          <a:p>
            <a:r>
              <a:rPr lang="en-US" dirty="0"/>
              <a:t>Console</a:t>
            </a:r>
          </a:p>
        </p:txBody>
      </p:sp>
    </p:spTree>
    <p:extLst>
      <p:ext uri="{BB962C8B-B14F-4D97-AF65-F5344CB8AC3E}">
        <p14:creationId xmlns:p14="http://schemas.microsoft.com/office/powerpoint/2010/main" val="226820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 name="Title 2">
            <a:extLst>
              <a:ext uri="{FF2B5EF4-FFF2-40B4-BE49-F238E27FC236}">
                <a16:creationId xmlns:a16="http://schemas.microsoft.com/office/drawing/2014/main" id="{BBB4C636-BE23-4D5F-89F6-9192625F0541}"/>
              </a:ext>
            </a:extLst>
          </p:cNvPr>
          <p:cNvSpPr>
            <a:spLocks noGrp="1"/>
          </p:cNvSpPr>
          <p:nvPr>
            <p:ph type="title"/>
          </p:nvPr>
        </p:nvSpPr>
        <p:spPr/>
        <p:txBody>
          <a:bodyPr/>
          <a:lstStyle/>
          <a:p>
            <a:r>
              <a:rPr lang="en-US" dirty="0"/>
              <a:t>Elements</a:t>
            </a:r>
          </a:p>
        </p:txBody>
      </p:sp>
      <p:sp>
        <p:nvSpPr>
          <p:cNvPr id="10" name="Text Placeholder 9">
            <a:extLst>
              <a:ext uri="{FF2B5EF4-FFF2-40B4-BE49-F238E27FC236}">
                <a16:creationId xmlns:a16="http://schemas.microsoft.com/office/drawing/2014/main" id="{92501B74-1E1E-4866-9EBA-19DAE83D99D9}"/>
              </a:ext>
            </a:extLst>
          </p:cNvPr>
          <p:cNvSpPr>
            <a:spLocks noGrp="1"/>
          </p:cNvSpPr>
          <p:nvPr>
            <p:ph type="body" idx="1"/>
          </p:nvPr>
        </p:nvSpPr>
        <p:spPr/>
        <p:txBody>
          <a:bodyPr/>
          <a:lstStyle/>
          <a:p>
            <a:r>
              <a:rPr lang="en-US" dirty="0"/>
              <a:t>Looking at the Document Object Model</a:t>
            </a:r>
          </a:p>
        </p:txBody>
      </p:sp>
    </p:spTree>
    <p:extLst>
      <p:ext uri="{BB962C8B-B14F-4D97-AF65-F5344CB8AC3E}">
        <p14:creationId xmlns:p14="http://schemas.microsoft.com/office/powerpoint/2010/main" val="26101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0" name="Picture 9">
            <a:extLst>
              <a:ext uri="{FF2B5EF4-FFF2-40B4-BE49-F238E27FC236}">
                <a16:creationId xmlns:a16="http://schemas.microsoft.com/office/drawing/2014/main" id="{FADBB2BC-FFE7-4086-A358-5FD2268B9416}"/>
              </a:ext>
            </a:extLst>
          </p:cNvPr>
          <p:cNvPicPr>
            <a:picLocks noChangeAspect="1"/>
          </p:cNvPicPr>
          <p:nvPr/>
        </p:nvPicPr>
        <p:blipFill>
          <a:blip r:embed="rId3"/>
          <a:stretch>
            <a:fillRect/>
          </a:stretch>
        </p:blipFill>
        <p:spPr>
          <a:xfrm>
            <a:off x="3402486" y="0"/>
            <a:ext cx="5387028" cy="6858000"/>
          </a:xfrm>
          <a:prstGeom prst="rect">
            <a:avLst/>
          </a:prstGeom>
        </p:spPr>
      </p:pic>
      <p:sp>
        <p:nvSpPr>
          <p:cNvPr id="13" name="Arrow: Right 12">
            <a:extLst>
              <a:ext uri="{FF2B5EF4-FFF2-40B4-BE49-F238E27FC236}">
                <a16:creationId xmlns:a16="http://schemas.microsoft.com/office/drawing/2014/main" id="{3C7B1EEA-C7E5-4F8F-AF09-B6FF06EEB226}"/>
              </a:ext>
            </a:extLst>
          </p:cNvPr>
          <p:cNvSpPr/>
          <p:nvPr/>
        </p:nvSpPr>
        <p:spPr>
          <a:xfrm>
            <a:off x="3492166" y="1378418"/>
            <a:ext cx="240631" cy="15400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2D5D731-8C71-445A-93AD-3EAAA40C10B7}"/>
              </a:ext>
            </a:extLst>
          </p:cNvPr>
          <p:cNvSpPr/>
          <p:nvPr/>
        </p:nvSpPr>
        <p:spPr>
          <a:xfrm>
            <a:off x="3492166" y="1850858"/>
            <a:ext cx="240631" cy="15400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29C8565E-536F-428D-848E-E1328941DA73}"/>
              </a:ext>
            </a:extLst>
          </p:cNvPr>
          <p:cNvSpPr/>
          <p:nvPr/>
        </p:nvSpPr>
        <p:spPr>
          <a:xfrm>
            <a:off x="3492166" y="3893018"/>
            <a:ext cx="240631" cy="15400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FBCFE96-C9D7-4875-A5A3-3C378CDCD3AE}"/>
              </a:ext>
            </a:extLst>
          </p:cNvPr>
          <p:cNvSpPr/>
          <p:nvPr/>
        </p:nvSpPr>
        <p:spPr>
          <a:xfrm>
            <a:off x="3492166" y="4045418"/>
            <a:ext cx="240631" cy="15400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C733855D-BC65-4D2E-BDD9-73A38DB26145}"/>
              </a:ext>
            </a:extLst>
          </p:cNvPr>
          <p:cNvSpPr/>
          <p:nvPr/>
        </p:nvSpPr>
        <p:spPr>
          <a:xfrm>
            <a:off x="3492166" y="4205438"/>
            <a:ext cx="240631" cy="15400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8130A44E-86BD-462E-BD6F-B8C62923E1EE}"/>
              </a:ext>
            </a:extLst>
          </p:cNvPr>
          <p:cNvSpPr/>
          <p:nvPr/>
        </p:nvSpPr>
        <p:spPr>
          <a:xfrm>
            <a:off x="3492166" y="4373078"/>
            <a:ext cx="240631" cy="15400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3FFC9680-5DFB-4A14-8686-B5715383C4B7}"/>
              </a:ext>
            </a:extLst>
          </p:cNvPr>
          <p:cNvSpPr/>
          <p:nvPr/>
        </p:nvSpPr>
        <p:spPr>
          <a:xfrm>
            <a:off x="3492166" y="4533098"/>
            <a:ext cx="240631" cy="15400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36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6" name="Content Placeholder 5">
            <a:extLst>
              <a:ext uri="{FF2B5EF4-FFF2-40B4-BE49-F238E27FC236}">
                <a16:creationId xmlns:a16="http://schemas.microsoft.com/office/drawing/2014/main" id="{F72C5624-E7C6-4319-9001-FBE33FF139DC}"/>
              </a:ext>
            </a:extLst>
          </p:cNvPr>
          <p:cNvSpPr>
            <a:spLocks noGrp="1"/>
          </p:cNvSpPr>
          <p:nvPr>
            <p:ph idx="1"/>
          </p:nvPr>
        </p:nvSpPr>
        <p:spPr/>
        <p:txBody>
          <a:bodyPr/>
          <a:lstStyle/>
          <a:p>
            <a:pPr marL="0" indent="0">
              <a:lnSpc>
                <a:spcPct val="100000"/>
              </a:lnSpc>
              <a:spcAft>
                <a:spcPts val="1200"/>
              </a:spcAft>
              <a:buNone/>
            </a:pPr>
            <a:r>
              <a:rPr lang="en-US" dirty="0"/>
              <a:t>The console is of great use</a:t>
            </a:r>
          </a:p>
          <a:p>
            <a:pPr marL="0" indent="0">
              <a:lnSpc>
                <a:spcPct val="100000"/>
              </a:lnSpc>
              <a:spcAft>
                <a:spcPts val="1200"/>
              </a:spcAft>
              <a:buNone/>
            </a:pPr>
            <a:r>
              <a:rPr lang="en-US" dirty="0"/>
              <a:t>Especially when we’re adding/debugging JavaScript/jQuery code</a:t>
            </a:r>
          </a:p>
        </p:txBody>
      </p:sp>
      <p:sp>
        <p:nvSpPr>
          <p:cNvPr id="13" name="Title 2">
            <a:extLst>
              <a:ext uri="{FF2B5EF4-FFF2-40B4-BE49-F238E27FC236}">
                <a16:creationId xmlns:a16="http://schemas.microsoft.com/office/drawing/2014/main" id="{3DA21CEA-7311-45D3-9815-41531D60D937}"/>
              </a:ext>
            </a:extLst>
          </p:cNvPr>
          <p:cNvSpPr>
            <a:spLocks noGrp="1"/>
          </p:cNvSpPr>
          <p:nvPr>
            <p:ph type="title"/>
          </p:nvPr>
        </p:nvSpPr>
        <p:spPr>
          <a:xfrm>
            <a:off x="838200" y="365125"/>
            <a:ext cx="10515600" cy="1325563"/>
          </a:xfrm>
        </p:spPr>
        <p:txBody>
          <a:bodyPr/>
          <a:lstStyle/>
          <a:p>
            <a:r>
              <a:rPr lang="en-US" dirty="0"/>
              <a:t>Console</a:t>
            </a:r>
          </a:p>
        </p:txBody>
      </p:sp>
    </p:spTree>
    <p:extLst>
      <p:ext uri="{BB962C8B-B14F-4D97-AF65-F5344CB8AC3E}">
        <p14:creationId xmlns:p14="http://schemas.microsoft.com/office/powerpoint/2010/main" val="47892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4B6110-8311-46B4-947C-BC8D63B1C5D4}"/>
              </a:ext>
            </a:extLst>
          </p:cNvPr>
          <p:cNvPicPr>
            <a:picLocks noChangeAspect="1"/>
          </p:cNvPicPr>
          <p:nvPr/>
        </p:nvPicPr>
        <p:blipFill>
          <a:blip r:embed="rId2"/>
          <a:stretch>
            <a:fillRect/>
          </a:stretch>
        </p:blipFill>
        <p:spPr>
          <a:xfrm>
            <a:off x="3308107" y="117902"/>
            <a:ext cx="7138779" cy="6136007"/>
          </a:xfrm>
          <a:prstGeom prst="rect">
            <a:avLst/>
          </a:prstGeom>
          <a:ln>
            <a:solidFill>
              <a:srgbClr val="0070C0"/>
            </a:solidFill>
          </a:ln>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3" name="Title 2">
            <a:extLst>
              <a:ext uri="{FF2B5EF4-FFF2-40B4-BE49-F238E27FC236}">
                <a16:creationId xmlns:a16="http://schemas.microsoft.com/office/drawing/2014/main" id="{3DA21CEA-7311-45D3-9815-41531D60D937}"/>
              </a:ext>
            </a:extLst>
          </p:cNvPr>
          <p:cNvSpPr>
            <a:spLocks noGrp="1"/>
          </p:cNvSpPr>
          <p:nvPr>
            <p:ph type="title"/>
          </p:nvPr>
        </p:nvSpPr>
        <p:spPr>
          <a:xfrm>
            <a:off x="838200" y="365125"/>
            <a:ext cx="10515600" cy="1325563"/>
          </a:xfrm>
        </p:spPr>
        <p:txBody>
          <a:bodyPr/>
          <a:lstStyle/>
          <a:p>
            <a:r>
              <a:rPr lang="en-US" dirty="0"/>
              <a:t>Console</a:t>
            </a:r>
          </a:p>
        </p:txBody>
      </p:sp>
      <p:sp>
        <p:nvSpPr>
          <p:cNvPr id="10" name="Rectangle 9">
            <a:extLst>
              <a:ext uri="{FF2B5EF4-FFF2-40B4-BE49-F238E27FC236}">
                <a16:creationId xmlns:a16="http://schemas.microsoft.com/office/drawing/2014/main" id="{3CDABAAE-BF9C-400C-9533-BDF6A3F5A153}"/>
              </a:ext>
            </a:extLst>
          </p:cNvPr>
          <p:cNvSpPr/>
          <p:nvPr/>
        </p:nvSpPr>
        <p:spPr>
          <a:xfrm>
            <a:off x="3307890" y="748938"/>
            <a:ext cx="6544032" cy="2452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4858A7-9745-4DDE-92F9-4689C9AB9789}"/>
              </a:ext>
            </a:extLst>
          </p:cNvPr>
          <p:cNvSpPr/>
          <p:nvPr/>
        </p:nvSpPr>
        <p:spPr>
          <a:xfrm>
            <a:off x="3307890" y="1230649"/>
            <a:ext cx="816403" cy="2452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4AC6C8-4C85-4E1F-A44D-E5D3374A5A17}"/>
              </a:ext>
            </a:extLst>
          </p:cNvPr>
          <p:cNvSpPr/>
          <p:nvPr/>
        </p:nvSpPr>
        <p:spPr>
          <a:xfrm>
            <a:off x="3307890" y="1687771"/>
            <a:ext cx="3401955" cy="2501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FCB2E5-C30B-4ECB-876F-C9763336E054}"/>
              </a:ext>
            </a:extLst>
          </p:cNvPr>
          <p:cNvSpPr/>
          <p:nvPr/>
        </p:nvSpPr>
        <p:spPr>
          <a:xfrm>
            <a:off x="3307890" y="2160942"/>
            <a:ext cx="985435" cy="2501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8BFEFA-F3C1-4361-85AC-E98D518AE574}"/>
              </a:ext>
            </a:extLst>
          </p:cNvPr>
          <p:cNvSpPr/>
          <p:nvPr/>
        </p:nvSpPr>
        <p:spPr>
          <a:xfrm>
            <a:off x="3307890" y="2634113"/>
            <a:ext cx="1295859" cy="2472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7F9479-22D5-4645-9079-5245A1B3CAF3}"/>
              </a:ext>
            </a:extLst>
          </p:cNvPr>
          <p:cNvSpPr/>
          <p:nvPr/>
        </p:nvSpPr>
        <p:spPr>
          <a:xfrm>
            <a:off x="3307890" y="3124349"/>
            <a:ext cx="1281055" cy="2216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EA310B-35C3-4A0F-BB20-E61C0DCD7F3A}"/>
              </a:ext>
            </a:extLst>
          </p:cNvPr>
          <p:cNvSpPr/>
          <p:nvPr/>
        </p:nvSpPr>
        <p:spPr>
          <a:xfrm>
            <a:off x="3307890" y="3589025"/>
            <a:ext cx="730710" cy="2216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52488CE-C499-41D9-8839-DD6F9C5850A3}"/>
              </a:ext>
            </a:extLst>
          </p:cNvPr>
          <p:cNvSpPr/>
          <p:nvPr/>
        </p:nvSpPr>
        <p:spPr>
          <a:xfrm>
            <a:off x="3307890" y="4075615"/>
            <a:ext cx="1519749" cy="2216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E56563E-33EC-4F40-9225-4C87A9ACDDDE}"/>
              </a:ext>
            </a:extLst>
          </p:cNvPr>
          <p:cNvSpPr/>
          <p:nvPr/>
        </p:nvSpPr>
        <p:spPr>
          <a:xfrm>
            <a:off x="3307890" y="4536803"/>
            <a:ext cx="1519749" cy="2428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C97971-5EE0-4073-AE68-4F257579378A}"/>
              </a:ext>
            </a:extLst>
          </p:cNvPr>
          <p:cNvSpPr/>
          <p:nvPr/>
        </p:nvSpPr>
        <p:spPr>
          <a:xfrm>
            <a:off x="3307890" y="5255172"/>
            <a:ext cx="1899110" cy="2428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83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1)">
                                      <p:cBhvr>
                                        <p:cTn id="37" dur="1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heel(1)">
                                      <p:cBhvr>
                                        <p:cTn id="42" dur="1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heel(1)">
                                      <p:cBhvr>
                                        <p:cTn id="47" dur="1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heel(1)">
                                      <p:cBhvr>
                                        <p:cTn id="5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 name="Title 2">
            <a:extLst>
              <a:ext uri="{FF2B5EF4-FFF2-40B4-BE49-F238E27FC236}">
                <a16:creationId xmlns:a16="http://schemas.microsoft.com/office/drawing/2014/main" id="{BBB4C636-BE23-4D5F-89F6-9192625F0541}"/>
              </a:ext>
            </a:extLst>
          </p:cNvPr>
          <p:cNvSpPr>
            <a:spLocks noGrp="1"/>
          </p:cNvSpPr>
          <p:nvPr>
            <p:ph type="title"/>
          </p:nvPr>
        </p:nvSpPr>
        <p:spPr/>
        <p:txBody>
          <a:bodyPr/>
          <a:lstStyle/>
          <a:p>
            <a:r>
              <a:rPr lang="en-US" dirty="0"/>
              <a:t>Sources</a:t>
            </a:r>
          </a:p>
        </p:txBody>
      </p:sp>
      <p:sp>
        <p:nvSpPr>
          <p:cNvPr id="10" name="Text Placeholder 9">
            <a:extLst>
              <a:ext uri="{FF2B5EF4-FFF2-40B4-BE49-F238E27FC236}">
                <a16:creationId xmlns:a16="http://schemas.microsoft.com/office/drawing/2014/main" id="{15D4281C-DA2A-4C5D-9A5B-14A4FF98E9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58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 name="Title 2">
            <a:extLst>
              <a:ext uri="{FF2B5EF4-FFF2-40B4-BE49-F238E27FC236}">
                <a16:creationId xmlns:a16="http://schemas.microsoft.com/office/drawing/2014/main" id="{BBB4C636-BE23-4D5F-89F6-9192625F0541}"/>
              </a:ext>
            </a:extLst>
          </p:cNvPr>
          <p:cNvSpPr>
            <a:spLocks noGrp="1"/>
          </p:cNvSpPr>
          <p:nvPr>
            <p:ph type="title"/>
          </p:nvPr>
        </p:nvSpPr>
        <p:spPr/>
        <p:txBody>
          <a:bodyPr/>
          <a:lstStyle/>
          <a:p>
            <a:r>
              <a:rPr lang="en-US" dirty="0"/>
              <a:t>Sources</a:t>
            </a:r>
          </a:p>
        </p:txBody>
      </p:sp>
      <p:sp>
        <p:nvSpPr>
          <p:cNvPr id="6" name="Content Placeholder 5">
            <a:extLst>
              <a:ext uri="{FF2B5EF4-FFF2-40B4-BE49-F238E27FC236}">
                <a16:creationId xmlns:a16="http://schemas.microsoft.com/office/drawing/2014/main" id="{F72C5624-E7C6-4319-9001-FBE33FF139DC}"/>
              </a:ext>
            </a:extLst>
          </p:cNvPr>
          <p:cNvSpPr>
            <a:spLocks noGrp="1"/>
          </p:cNvSpPr>
          <p:nvPr>
            <p:ph idx="1"/>
          </p:nvPr>
        </p:nvSpPr>
        <p:spPr/>
        <p:txBody>
          <a:bodyPr/>
          <a:lstStyle/>
          <a:p>
            <a:pPr marL="0" indent="0">
              <a:lnSpc>
                <a:spcPct val="100000"/>
              </a:lnSpc>
              <a:spcAft>
                <a:spcPts val="1200"/>
              </a:spcAft>
              <a:buNone/>
            </a:pPr>
            <a:r>
              <a:rPr lang="en-US" dirty="0"/>
              <a:t>We had a quick look at the Sources tab a couple of minutes ago</a:t>
            </a:r>
          </a:p>
          <a:p>
            <a:pPr marL="0" indent="0">
              <a:lnSpc>
                <a:spcPct val="100000"/>
              </a:lnSpc>
              <a:spcAft>
                <a:spcPts val="1200"/>
              </a:spcAft>
              <a:buNone/>
            </a:pPr>
            <a:r>
              <a:rPr lang="en-US" dirty="0"/>
              <a:t>This tab lists all of the source files that the page uses </a:t>
            </a:r>
          </a:p>
        </p:txBody>
      </p:sp>
    </p:spTree>
    <p:extLst>
      <p:ext uri="{BB962C8B-B14F-4D97-AF65-F5344CB8AC3E}">
        <p14:creationId xmlns:p14="http://schemas.microsoft.com/office/powerpoint/2010/main" val="242849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0" name="Content Placeholder 9">
            <a:extLst>
              <a:ext uri="{FF2B5EF4-FFF2-40B4-BE49-F238E27FC236}">
                <a16:creationId xmlns:a16="http://schemas.microsoft.com/office/drawing/2014/main" id="{443F587E-5D2F-4BE0-B53F-952B504994CD}"/>
              </a:ext>
            </a:extLst>
          </p:cNvPr>
          <p:cNvPicPr>
            <a:picLocks noGrp="1" noChangeAspect="1"/>
          </p:cNvPicPr>
          <p:nvPr>
            <p:ph idx="1"/>
          </p:nvPr>
        </p:nvPicPr>
        <p:blipFill rotWithShape="1">
          <a:blip r:embed="rId3"/>
          <a:srcRect b="1426"/>
          <a:stretch/>
        </p:blipFill>
        <p:spPr>
          <a:xfrm>
            <a:off x="3398598" y="59681"/>
            <a:ext cx="5394804" cy="6769950"/>
          </a:xfrm>
          <a:prstGeom prst="rect">
            <a:avLst/>
          </a:prstGeom>
          <a:ln>
            <a:solidFill>
              <a:srgbClr val="0070C0"/>
            </a:solidFill>
          </a:ln>
        </p:spPr>
      </p:pic>
    </p:spTree>
    <p:extLst>
      <p:ext uri="{BB962C8B-B14F-4D97-AF65-F5344CB8AC3E}">
        <p14:creationId xmlns:p14="http://schemas.microsoft.com/office/powerpoint/2010/main" val="113333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 name="Title 2">
            <a:extLst>
              <a:ext uri="{FF2B5EF4-FFF2-40B4-BE49-F238E27FC236}">
                <a16:creationId xmlns:a16="http://schemas.microsoft.com/office/drawing/2014/main" id="{BBB4C636-BE23-4D5F-89F6-9192625F0541}"/>
              </a:ext>
            </a:extLst>
          </p:cNvPr>
          <p:cNvSpPr>
            <a:spLocks noGrp="1"/>
          </p:cNvSpPr>
          <p:nvPr>
            <p:ph type="title"/>
          </p:nvPr>
        </p:nvSpPr>
        <p:spPr/>
        <p:txBody>
          <a:bodyPr/>
          <a:lstStyle/>
          <a:p>
            <a:r>
              <a:rPr lang="en-US" dirty="0"/>
              <a:t>Sources</a:t>
            </a:r>
          </a:p>
        </p:txBody>
      </p:sp>
      <p:sp>
        <p:nvSpPr>
          <p:cNvPr id="6" name="Content Placeholder 5">
            <a:extLst>
              <a:ext uri="{FF2B5EF4-FFF2-40B4-BE49-F238E27FC236}">
                <a16:creationId xmlns:a16="http://schemas.microsoft.com/office/drawing/2014/main" id="{F72C5624-E7C6-4319-9001-FBE33FF139DC}"/>
              </a:ext>
            </a:extLst>
          </p:cNvPr>
          <p:cNvSpPr>
            <a:spLocks noGrp="1"/>
          </p:cNvSpPr>
          <p:nvPr>
            <p:ph idx="1"/>
          </p:nvPr>
        </p:nvSpPr>
        <p:spPr/>
        <p:txBody>
          <a:bodyPr/>
          <a:lstStyle/>
          <a:p>
            <a:pPr marL="0" indent="0">
              <a:lnSpc>
                <a:spcPct val="100000"/>
              </a:lnSpc>
              <a:spcAft>
                <a:spcPts val="1200"/>
              </a:spcAft>
              <a:buNone/>
            </a:pPr>
            <a:r>
              <a:rPr lang="en-US" dirty="0"/>
              <a:t>The temp page we’re using is pretty basic</a:t>
            </a:r>
          </a:p>
          <a:p>
            <a:pPr marL="0" indent="0">
              <a:lnSpc>
                <a:spcPct val="100000"/>
              </a:lnSpc>
              <a:spcAft>
                <a:spcPts val="1200"/>
              </a:spcAft>
              <a:buNone/>
            </a:pPr>
            <a:r>
              <a:rPr lang="en-US" dirty="0"/>
              <a:t>Let’s look at the output for a page that’s a little more involved</a:t>
            </a:r>
          </a:p>
        </p:txBody>
      </p:sp>
    </p:spTree>
    <p:extLst>
      <p:ext uri="{BB962C8B-B14F-4D97-AF65-F5344CB8AC3E}">
        <p14:creationId xmlns:p14="http://schemas.microsoft.com/office/powerpoint/2010/main" val="303921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381000" y="254000"/>
            <a:ext cx="3713388" cy="23876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2" name="Picture 11">
            <a:extLst>
              <a:ext uri="{FF2B5EF4-FFF2-40B4-BE49-F238E27FC236}">
                <a16:creationId xmlns:a16="http://schemas.microsoft.com/office/drawing/2014/main" id="{123D4EF5-BBFF-44A6-8703-BBFA6FB9F64C}"/>
              </a:ext>
            </a:extLst>
          </p:cNvPr>
          <p:cNvPicPr>
            <a:picLocks noChangeAspect="1"/>
          </p:cNvPicPr>
          <p:nvPr/>
        </p:nvPicPr>
        <p:blipFill rotWithShape="1">
          <a:blip r:embed="rId3"/>
          <a:srcRect t="1180"/>
          <a:stretch/>
        </p:blipFill>
        <p:spPr>
          <a:xfrm>
            <a:off x="2951388" y="80963"/>
            <a:ext cx="6289224" cy="6777036"/>
          </a:xfrm>
          <a:prstGeom prst="rect">
            <a:avLst/>
          </a:prstGeom>
          <a:ln>
            <a:solidFill>
              <a:srgbClr val="0070C0"/>
            </a:solidFill>
          </a:ln>
        </p:spPr>
      </p:pic>
    </p:spTree>
    <p:extLst>
      <p:ext uri="{BB962C8B-B14F-4D97-AF65-F5344CB8AC3E}">
        <p14:creationId xmlns:p14="http://schemas.microsoft.com/office/powerpoint/2010/main" val="382475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0" name="Picture 9">
            <a:extLst>
              <a:ext uri="{FF2B5EF4-FFF2-40B4-BE49-F238E27FC236}">
                <a16:creationId xmlns:a16="http://schemas.microsoft.com/office/drawing/2014/main" id="{F2A97A11-D0B0-46D6-9F2B-6D06108F8C3B}"/>
              </a:ext>
            </a:extLst>
          </p:cNvPr>
          <p:cNvPicPr>
            <a:picLocks noChangeAspect="1"/>
          </p:cNvPicPr>
          <p:nvPr/>
        </p:nvPicPr>
        <p:blipFill>
          <a:blip r:embed="rId3"/>
          <a:stretch>
            <a:fillRect/>
          </a:stretch>
        </p:blipFill>
        <p:spPr>
          <a:xfrm>
            <a:off x="5128572" y="24975"/>
            <a:ext cx="5387028" cy="6858000"/>
          </a:xfrm>
          <a:prstGeom prst="rect">
            <a:avLst/>
          </a:prstGeom>
        </p:spPr>
      </p:pic>
      <p:sp>
        <p:nvSpPr>
          <p:cNvPr id="11" name="TextBox 10">
            <a:extLst>
              <a:ext uri="{FF2B5EF4-FFF2-40B4-BE49-F238E27FC236}">
                <a16:creationId xmlns:a16="http://schemas.microsoft.com/office/drawing/2014/main" id="{51810F7B-C0E2-42AC-9D24-19F120342441}"/>
              </a:ext>
            </a:extLst>
          </p:cNvPr>
          <p:cNvSpPr txBox="1"/>
          <p:nvPr/>
        </p:nvSpPr>
        <p:spPr>
          <a:xfrm>
            <a:off x="492599" y="337721"/>
            <a:ext cx="4143375" cy="5262979"/>
          </a:xfrm>
          <a:prstGeom prst="rect">
            <a:avLst/>
          </a:prstGeom>
          <a:noFill/>
        </p:spPr>
        <p:txBody>
          <a:bodyPr wrap="square" rtlCol="0">
            <a:spAutoFit/>
          </a:bodyPr>
          <a:lstStyle/>
          <a:p>
            <a:r>
              <a:rPr lang="en-US" sz="2800" dirty="0">
                <a:solidFill>
                  <a:srgbClr val="FF0000"/>
                </a:solidFill>
              </a:rPr>
              <a:t>As you can see, there are a lot of sources that feed in</a:t>
            </a:r>
          </a:p>
          <a:p>
            <a:r>
              <a:rPr lang="en-US" sz="2800" dirty="0">
                <a:solidFill>
                  <a:srgbClr val="FF0000"/>
                </a:solidFill>
              </a:rPr>
              <a:t>to this page</a:t>
            </a:r>
          </a:p>
          <a:p>
            <a:endParaRPr lang="en-US" sz="2800" dirty="0">
              <a:solidFill>
                <a:srgbClr val="FF0000"/>
              </a:solidFill>
            </a:endParaRPr>
          </a:p>
          <a:p>
            <a:r>
              <a:rPr lang="en-US" sz="2800" dirty="0">
                <a:solidFill>
                  <a:srgbClr val="FF0000"/>
                </a:solidFill>
              </a:rPr>
              <a:t>This view can help locate errors or external sources that are not working/slowing things down</a:t>
            </a:r>
          </a:p>
          <a:p>
            <a:endParaRPr lang="en-US" sz="2800" dirty="0">
              <a:solidFill>
                <a:srgbClr val="FF0000"/>
              </a:solidFill>
            </a:endParaRPr>
          </a:p>
          <a:p>
            <a:r>
              <a:rPr lang="en-US" sz="2800" dirty="0">
                <a:solidFill>
                  <a:srgbClr val="FF0000"/>
                </a:solidFill>
              </a:rPr>
              <a:t>It is also used for running the JavaScript debugger </a:t>
            </a:r>
          </a:p>
        </p:txBody>
      </p:sp>
    </p:spTree>
    <p:extLst>
      <p:ext uri="{BB962C8B-B14F-4D97-AF65-F5344CB8AC3E}">
        <p14:creationId xmlns:p14="http://schemas.microsoft.com/office/powerpoint/2010/main" val="324024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 name="Title 2">
            <a:extLst>
              <a:ext uri="{FF2B5EF4-FFF2-40B4-BE49-F238E27FC236}">
                <a16:creationId xmlns:a16="http://schemas.microsoft.com/office/drawing/2014/main" id="{BBB4C636-BE23-4D5F-89F6-9192625F0541}"/>
              </a:ext>
            </a:extLst>
          </p:cNvPr>
          <p:cNvSpPr>
            <a:spLocks noGrp="1"/>
          </p:cNvSpPr>
          <p:nvPr>
            <p:ph type="title"/>
          </p:nvPr>
        </p:nvSpPr>
        <p:spPr/>
        <p:txBody>
          <a:bodyPr/>
          <a:lstStyle/>
          <a:p>
            <a:r>
              <a:rPr lang="en-US" dirty="0"/>
              <a:t>Network</a:t>
            </a:r>
          </a:p>
        </p:txBody>
      </p:sp>
      <p:sp>
        <p:nvSpPr>
          <p:cNvPr id="10" name="Text Placeholder 9">
            <a:extLst>
              <a:ext uri="{FF2B5EF4-FFF2-40B4-BE49-F238E27FC236}">
                <a16:creationId xmlns:a16="http://schemas.microsoft.com/office/drawing/2014/main" id="{7AA6D4E8-F38B-4B63-879E-7A28BD97DA9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5093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 name="Title 2">
            <a:extLst>
              <a:ext uri="{FF2B5EF4-FFF2-40B4-BE49-F238E27FC236}">
                <a16:creationId xmlns:a16="http://schemas.microsoft.com/office/drawing/2014/main" id="{BBB4C636-BE23-4D5F-89F6-9192625F0541}"/>
              </a:ext>
            </a:extLst>
          </p:cNvPr>
          <p:cNvSpPr>
            <a:spLocks noGrp="1"/>
          </p:cNvSpPr>
          <p:nvPr>
            <p:ph type="title"/>
          </p:nvPr>
        </p:nvSpPr>
        <p:spPr/>
        <p:txBody>
          <a:bodyPr/>
          <a:lstStyle/>
          <a:p>
            <a:r>
              <a:rPr lang="en-US" dirty="0"/>
              <a:t>The DOM</a:t>
            </a:r>
          </a:p>
        </p:txBody>
      </p:sp>
      <p:sp>
        <p:nvSpPr>
          <p:cNvPr id="6" name="Content Placeholder 5">
            <a:extLst>
              <a:ext uri="{FF2B5EF4-FFF2-40B4-BE49-F238E27FC236}">
                <a16:creationId xmlns:a16="http://schemas.microsoft.com/office/drawing/2014/main" id="{F72C5624-E7C6-4319-9001-FBE33FF139DC}"/>
              </a:ext>
            </a:extLst>
          </p:cNvPr>
          <p:cNvSpPr>
            <a:spLocks noGrp="1"/>
          </p:cNvSpPr>
          <p:nvPr>
            <p:ph idx="1"/>
          </p:nvPr>
        </p:nvSpPr>
        <p:spPr/>
        <p:txBody>
          <a:bodyPr/>
          <a:lstStyle/>
          <a:p>
            <a:pPr marL="0" indent="0">
              <a:lnSpc>
                <a:spcPct val="100000"/>
              </a:lnSpc>
              <a:spcAft>
                <a:spcPts val="1200"/>
              </a:spcAft>
              <a:buNone/>
            </a:pPr>
            <a:r>
              <a:rPr lang="en-US" dirty="0"/>
              <a:t>Remember, the browser exists as a hierarchical series of objects</a:t>
            </a:r>
          </a:p>
          <a:p>
            <a:pPr marL="0" indent="0">
              <a:lnSpc>
                <a:spcPct val="100000"/>
              </a:lnSpc>
              <a:spcAft>
                <a:spcPts val="1200"/>
              </a:spcAft>
              <a:buNone/>
            </a:pPr>
            <a:r>
              <a:rPr lang="en-US" dirty="0"/>
              <a:t>The Developer Tools give us a view of the structure of a given page</a:t>
            </a:r>
          </a:p>
          <a:p>
            <a:pPr marL="0" indent="0">
              <a:lnSpc>
                <a:spcPct val="100000"/>
              </a:lnSpc>
              <a:spcAft>
                <a:spcPts val="1200"/>
              </a:spcAft>
              <a:buNone/>
            </a:pPr>
            <a:r>
              <a:rPr lang="en-US" dirty="0"/>
              <a:t>…and the styling that is applied to each element</a:t>
            </a:r>
          </a:p>
        </p:txBody>
      </p:sp>
    </p:spTree>
    <p:extLst>
      <p:ext uri="{BB962C8B-B14F-4D97-AF65-F5344CB8AC3E}">
        <p14:creationId xmlns:p14="http://schemas.microsoft.com/office/powerpoint/2010/main" val="108696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 name="Title 2">
            <a:extLst>
              <a:ext uri="{FF2B5EF4-FFF2-40B4-BE49-F238E27FC236}">
                <a16:creationId xmlns:a16="http://schemas.microsoft.com/office/drawing/2014/main" id="{BBB4C636-BE23-4D5F-89F6-9192625F0541}"/>
              </a:ext>
            </a:extLst>
          </p:cNvPr>
          <p:cNvSpPr>
            <a:spLocks noGrp="1"/>
          </p:cNvSpPr>
          <p:nvPr>
            <p:ph type="title"/>
          </p:nvPr>
        </p:nvSpPr>
        <p:spPr/>
        <p:txBody>
          <a:bodyPr/>
          <a:lstStyle/>
          <a:p>
            <a:r>
              <a:rPr lang="en-US" dirty="0"/>
              <a:t>Network</a:t>
            </a:r>
          </a:p>
        </p:txBody>
      </p:sp>
      <p:sp>
        <p:nvSpPr>
          <p:cNvPr id="6" name="Content Placeholder 5">
            <a:extLst>
              <a:ext uri="{FF2B5EF4-FFF2-40B4-BE49-F238E27FC236}">
                <a16:creationId xmlns:a16="http://schemas.microsoft.com/office/drawing/2014/main" id="{F72C5624-E7C6-4319-9001-FBE33FF139DC}"/>
              </a:ext>
            </a:extLst>
          </p:cNvPr>
          <p:cNvSpPr>
            <a:spLocks noGrp="1"/>
          </p:cNvSpPr>
          <p:nvPr>
            <p:ph idx="1"/>
          </p:nvPr>
        </p:nvSpPr>
        <p:spPr/>
        <p:txBody>
          <a:bodyPr>
            <a:normAutofit/>
          </a:bodyPr>
          <a:lstStyle/>
          <a:p>
            <a:pPr marL="0" indent="0">
              <a:lnSpc>
                <a:spcPct val="100000"/>
              </a:lnSpc>
              <a:spcAft>
                <a:spcPts val="1200"/>
              </a:spcAft>
              <a:buNone/>
            </a:pPr>
            <a:r>
              <a:rPr lang="en-US" dirty="0"/>
              <a:t>The Network tab provides a ton of information</a:t>
            </a:r>
          </a:p>
          <a:p>
            <a:pPr marL="0" indent="0">
              <a:lnSpc>
                <a:spcPct val="100000"/>
              </a:lnSpc>
              <a:spcAft>
                <a:spcPts val="1200"/>
              </a:spcAft>
              <a:buNone/>
            </a:pPr>
            <a:r>
              <a:rPr lang="en-US" dirty="0"/>
              <a:t>By default, it shows the timeline of all the events that take place across the network</a:t>
            </a:r>
          </a:p>
        </p:txBody>
      </p:sp>
    </p:spTree>
    <p:extLst>
      <p:ext uri="{BB962C8B-B14F-4D97-AF65-F5344CB8AC3E}">
        <p14:creationId xmlns:p14="http://schemas.microsoft.com/office/powerpoint/2010/main" val="30209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 name="Title 2">
            <a:extLst>
              <a:ext uri="{FF2B5EF4-FFF2-40B4-BE49-F238E27FC236}">
                <a16:creationId xmlns:a16="http://schemas.microsoft.com/office/drawing/2014/main" id="{BBB4C636-BE23-4D5F-89F6-9192625F0541}"/>
              </a:ext>
            </a:extLst>
          </p:cNvPr>
          <p:cNvSpPr>
            <a:spLocks noGrp="1"/>
          </p:cNvSpPr>
          <p:nvPr>
            <p:ph type="title"/>
          </p:nvPr>
        </p:nvSpPr>
        <p:spPr/>
        <p:txBody>
          <a:bodyPr/>
          <a:lstStyle/>
          <a:p>
            <a:r>
              <a:rPr lang="en-US" dirty="0"/>
              <a:t>Network</a:t>
            </a:r>
          </a:p>
        </p:txBody>
      </p:sp>
      <p:sp>
        <p:nvSpPr>
          <p:cNvPr id="6" name="Content Placeholder 5">
            <a:extLst>
              <a:ext uri="{FF2B5EF4-FFF2-40B4-BE49-F238E27FC236}">
                <a16:creationId xmlns:a16="http://schemas.microsoft.com/office/drawing/2014/main" id="{F72C5624-E7C6-4319-9001-FBE33FF139DC}"/>
              </a:ext>
            </a:extLst>
          </p:cNvPr>
          <p:cNvSpPr>
            <a:spLocks noGrp="1"/>
          </p:cNvSpPr>
          <p:nvPr>
            <p:ph idx="1"/>
          </p:nvPr>
        </p:nvSpPr>
        <p:spPr>
          <a:xfrm>
            <a:off x="838200" y="1825625"/>
            <a:ext cx="9982200" cy="4351338"/>
          </a:xfrm>
        </p:spPr>
        <p:txBody>
          <a:bodyPr>
            <a:normAutofit/>
          </a:bodyPr>
          <a:lstStyle/>
          <a:p>
            <a:pPr marL="0" indent="0">
              <a:lnSpc>
                <a:spcPct val="100000"/>
              </a:lnSpc>
              <a:spcAft>
                <a:spcPts val="1200"/>
              </a:spcAft>
              <a:buNone/>
            </a:pPr>
            <a:r>
              <a:rPr lang="en-US" dirty="0"/>
              <a:t>In general, use the Network panel when you need to make sure that resources are being downloaded or uploaded as expected. The most common use cases for the Network panel are</a:t>
            </a:r>
          </a:p>
          <a:p>
            <a:pPr marL="457200" lvl="1" indent="0">
              <a:lnSpc>
                <a:spcPct val="100000"/>
              </a:lnSpc>
              <a:spcAft>
                <a:spcPts val="1200"/>
              </a:spcAft>
              <a:buNone/>
            </a:pPr>
            <a:r>
              <a:rPr lang="en-US" sz="2800" dirty="0"/>
              <a:t>Making sure that resources are actually being uploaded or downloaded at all</a:t>
            </a:r>
          </a:p>
          <a:p>
            <a:pPr marL="457200" lvl="1" indent="0">
              <a:lnSpc>
                <a:spcPct val="100000"/>
              </a:lnSpc>
              <a:spcAft>
                <a:spcPts val="1200"/>
              </a:spcAft>
              <a:buNone/>
            </a:pPr>
            <a:r>
              <a:rPr lang="en-US" sz="2800" dirty="0"/>
              <a:t>Inspecting the properties of an individual resource, such as its HTTP headers, content, size, and so on</a:t>
            </a:r>
          </a:p>
        </p:txBody>
      </p:sp>
    </p:spTree>
    <p:extLst>
      <p:ext uri="{BB962C8B-B14F-4D97-AF65-F5344CB8AC3E}">
        <p14:creationId xmlns:p14="http://schemas.microsoft.com/office/powerpoint/2010/main" val="306788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3" name="Picture 2">
            <a:extLst>
              <a:ext uri="{FF2B5EF4-FFF2-40B4-BE49-F238E27FC236}">
                <a16:creationId xmlns:a16="http://schemas.microsoft.com/office/drawing/2014/main" id="{9909F67F-95C6-423B-AEDC-0B94AD209EA5}"/>
              </a:ext>
            </a:extLst>
          </p:cNvPr>
          <p:cNvPicPr>
            <a:picLocks noChangeAspect="1"/>
          </p:cNvPicPr>
          <p:nvPr/>
        </p:nvPicPr>
        <p:blipFill>
          <a:blip r:embed="rId3"/>
          <a:stretch>
            <a:fillRect/>
          </a:stretch>
        </p:blipFill>
        <p:spPr>
          <a:xfrm>
            <a:off x="1709979" y="0"/>
            <a:ext cx="8772041" cy="6858000"/>
          </a:xfrm>
          <a:prstGeom prst="rect">
            <a:avLst/>
          </a:prstGeom>
          <a:ln>
            <a:solidFill>
              <a:srgbClr val="0070C0"/>
            </a:solidFill>
          </a:ln>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2070735" y="1365885"/>
            <a:ext cx="1379220" cy="416877"/>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FF0000"/>
                </a:solidFill>
                <a:latin typeface="+mn-lt"/>
              </a:rPr>
              <a:t>TIMELINE</a:t>
            </a:r>
            <a:endParaRPr lang="en-US" sz="2000" dirty="0">
              <a:solidFill>
                <a:srgbClr val="FF0000"/>
              </a:solidFill>
              <a:latin typeface="+mn-lt"/>
            </a:endParaRPr>
          </a:p>
        </p:txBody>
      </p:sp>
      <p:sp>
        <p:nvSpPr>
          <p:cNvPr id="14" name="Title 1">
            <a:extLst>
              <a:ext uri="{FF2B5EF4-FFF2-40B4-BE49-F238E27FC236}">
                <a16:creationId xmlns:a16="http://schemas.microsoft.com/office/drawing/2014/main" id="{8816982C-41EB-4570-BABE-0E16CF210BF2}"/>
              </a:ext>
            </a:extLst>
          </p:cNvPr>
          <p:cNvSpPr txBox="1">
            <a:spLocks/>
          </p:cNvSpPr>
          <p:nvPr/>
        </p:nvSpPr>
        <p:spPr>
          <a:xfrm>
            <a:off x="7295013" y="5909100"/>
            <a:ext cx="1379220" cy="4168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FF0000"/>
                </a:solidFill>
                <a:latin typeface="+mn-lt"/>
              </a:rPr>
              <a:t>WATERFALL</a:t>
            </a:r>
          </a:p>
        </p:txBody>
      </p:sp>
    </p:spTree>
    <p:extLst>
      <p:ext uri="{BB962C8B-B14F-4D97-AF65-F5344CB8AC3E}">
        <p14:creationId xmlns:p14="http://schemas.microsoft.com/office/powerpoint/2010/main" val="23156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8" name="Title 1">
            <a:extLst>
              <a:ext uri="{FF2B5EF4-FFF2-40B4-BE49-F238E27FC236}">
                <a16:creationId xmlns:a16="http://schemas.microsoft.com/office/drawing/2014/main" id="{C5C2B635-2AB4-40F9-AFA8-37CC98EBF091}"/>
              </a:ext>
            </a:extLst>
          </p:cNvPr>
          <p:cNvSpPr txBox="1">
            <a:spLocks/>
          </p:cNvSpPr>
          <p:nvPr/>
        </p:nvSpPr>
        <p:spPr>
          <a:xfrm>
            <a:off x="2070735" y="1365885"/>
            <a:ext cx="1379220" cy="416877"/>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FF0000"/>
                </a:solidFill>
                <a:latin typeface="+mn-lt"/>
              </a:rPr>
              <a:t>TIMELINE</a:t>
            </a:r>
            <a:endParaRPr lang="en-US" sz="2000" dirty="0">
              <a:solidFill>
                <a:srgbClr val="FF0000"/>
              </a:solidFill>
              <a:latin typeface="+mn-lt"/>
            </a:endParaRPr>
          </a:p>
        </p:txBody>
      </p:sp>
      <p:sp>
        <p:nvSpPr>
          <p:cNvPr id="14" name="Title 1">
            <a:extLst>
              <a:ext uri="{FF2B5EF4-FFF2-40B4-BE49-F238E27FC236}">
                <a16:creationId xmlns:a16="http://schemas.microsoft.com/office/drawing/2014/main" id="{8816982C-41EB-4570-BABE-0E16CF210BF2}"/>
              </a:ext>
            </a:extLst>
          </p:cNvPr>
          <p:cNvSpPr txBox="1">
            <a:spLocks/>
          </p:cNvSpPr>
          <p:nvPr/>
        </p:nvSpPr>
        <p:spPr>
          <a:xfrm>
            <a:off x="7295013" y="5909100"/>
            <a:ext cx="1379220" cy="4168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FF0000"/>
                </a:solidFill>
                <a:latin typeface="+mn-lt"/>
              </a:rPr>
              <a:t>WATERFALL</a:t>
            </a:r>
          </a:p>
        </p:txBody>
      </p:sp>
      <p:pic>
        <p:nvPicPr>
          <p:cNvPr id="6" name="Picture 5">
            <a:extLst>
              <a:ext uri="{FF2B5EF4-FFF2-40B4-BE49-F238E27FC236}">
                <a16:creationId xmlns:a16="http://schemas.microsoft.com/office/drawing/2014/main" id="{03064B20-2600-4EBD-9CC2-ACED996D9B77}"/>
              </a:ext>
            </a:extLst>
          </p:cNvPr>
          <p:cNvPicPr>
            <a:picLocks noChangeAspect="1"/>
          </p:cNvPicPr>
          <p:nvPr/>
        </p:nvPicPr>
        <p:blipFill>
          <a:blip r:embed="rId3"/>
          <a:stretch>
            <a:fillRect/>
          </a:stretch>
        </p:blipFill>
        <p:spPr>
          <a:xfrm>
            <a:off x="1753307" y="0"/>
            <a:ext cx="8990186" cy="6858000"/>
          </a:xfrm>
          <a:prstGeom prst="rect">
            <a:avLst/>
          </a:prstGeom>
          <a:ln>
            <a:solidFill>
              <a:srgbClr val="0070C0"/>
            </a:solidFill>
          </a:ln>
        </p:spPr>
      </p:pic>
      <p:sp>
        <p:nvSpPr>
          <p:cNvPr id="11" name="Rectangle 10">
            <a:extLst>
              <a:ext uri="{FF2B5EF4-FFF2-40B4-BE49-F238E27FC236}">
                <a16:creationId xmlns:a16="http://schemas.microsoft.com/office/drawing/2014/main" id="{87CA4159-A486-45B7-AC77-BCA5B499A589}"/>
              </a:ext>
            </a:extLst>
          </p:cNvPr>
          <p:cNvSpPr/>
          <p:nvPr/>
        </p:nvSpPr>
        <p:spPr>
          <a:xfrm>
            <a:off x="6562726" y="1914525"/>
            <a:ext cx="559178" cy="49434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89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3" name="Picture 2">
            <a:extLst>
              <a:ext uri="{FF2B5EF4-FFF2-40B4-BE49-F238E27FC236}">
                <a16:creationId xmlns:a16="http://schemas.microsoft.com/office/drawing/2014/main" id="{9896D19D-B548-410D-931F-4BC425EA1C0C}"/>
              </a:ext>
            </a:extLst>
          </p:cNvPr>
          <p:cNvPicPr>
            <a:picLocks noChangeAspect="1"/>
          </p:cNvPicPr>
          <p:nvPr/>
        </p:nvPicPr>
        <p:blipFill>
          <a:blip r:embed="rId3"/>
          <a:stretch>
            <a:fillRect/>
          </a:stretch>
        </p:blipFill>
        <p:spPr>
          <a:xfrm>
            <a:off x="2790223" y="0"/>
            <a:ext cx="6611554" cy="6858000"/>
          </a:xfrm>
          <a:prstGeom prst="rect">
            <a:avLst/>
          </a:prstGeom>
          <a:ln>
            <a:solidFill>
              <a:srgbClr val="0070C0"/>
            </a:solidFill>
          </a:ln>
        </p:spPr>
      </p:pic>
    </p:spTree>
    <p:extLst>
      <p:ext uri="{BB962C8B-B14F-4D97-AF65-F5344CB8AC3E}">
        <p14:creationId xmlns:p14="http://schemas.microsoft.com/office/powerpoint/2010/main" val="11806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8" name="Title 1">
            <a:extLst>
              <a:ext uri="{FF2B5EF4-FFF2-40B4-BE49-F238E27FC236}">
                <a16:creationId xmlns:a16="http://schemas.microsoft.com/office/drawing/2014/main" id="{C5C2B635-2AB4-40F9-AFA8-37CC98EBF091}"/>
              </a:ext>
            </a:extLst>
          </p:cNvPr>
          <p:cNvSpPr txBox="1">
            <a:spLocks/>
          </p:cNvSpPr>
          <p:nvPr/>
        </p:nvSpPr>
        <p:spPr>
          <a:xfrm>
            <a:off x="2070735" y="1365885"/>
            <a:ext cx="1379220" cy="416877"/>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FF0000"/>
                </a:solidFill>
                <a:latin typeface="+mn-lt"/>
              </a:rPr>
              <a:t>TIMELINE</a:t>
            </a:r>
            <a:endParaRPr lang="en-US" sz="2000" dirty="0">
              <a:solidFill>
                <a:srgbClr val="FF0000"/>
              </a:solidFill>
              <a:latin typeface="+mn-lt"/>
            </a:endParaRPr>
          </a:p>
        </p:txBody>
      </p:sp>
      <p:sp>
        <p:nvSpPr>
          <p:cNvPr id="14" name="Title 1">
            <a:extLst>
              <a:ext uri="{FF2B5EF4-FFF2-40B4-BE49-F238E27FC236}">
                <a16:creationId xmlns:a16="http://schemas.microsoft.com/office/drawing/2014/main" id="{8816982C-41EB-4570-BABE-0E16CF210BF2}"/>
              </a:ext>
            </a:extLst>
          </p:cNvPr>
          <p:cNvSpPr txBox="1">
            <a:spLocks/>
          </p:cNvSpPr>
          <p:nvPr/>
        </p:nvSpPr>
        <p:spPr>
          <a:xfrm>
            <a:off x="7295013" y="5909100"/>
            <a:ext cx="1379220" cy="4168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FF0000"/>
                </a:solidFill>
                <a:latin typeface="+mn-lt"/>
              </a:rPr>
              <a:t>WATERFALL</a:t>
            </a:r>
          </a:p>
        </p:txBody>
      </p:sp>
      <p:pic>
        <p:nvPicPr>
          <p:cNvPr id="10" name="Picture 9">
            <a:extLst>
              <a:ext uri="{FF2B5EF4-FFF2-40B4-BE49-F238E27FC236}">
                <a16:creationId xmlns:a16="http://schemas.microsoft.com/office/drawing/2014/main" id="{D7206153-528F-49D0-890B-6A5BD68EE9E5}"/>
              </a:ext>
            </a:extLst>
          </p:cNvPr>
          <p:cNvPicPr>
            <a:picLocks noChangeAspect="1"/>
          </p:cNvPicPr>
          <p:nvPr/>
        </p:nvPicPr>
        <p:blipFill>
          <a:blip r:embed="rId3"/>
          <a:stretch>
            <a:fillRect/>
          </a:stretch>
        </p:blipFill>
        <p:spPr>
          <a:xfrm>
            <a:off x="611206" y="0"/>
            <a:ext cx="10969588" cy="6858000"/>
          </a:xfrm>
          <a:prstGeom prst="rect">
            <a:avLst/>
          </a:prstGeom>
          <a:ln>
            <a:solidFill>
              <a:srgbClr val="0070C0"/>
            </a:solidFill>
          </a:ln>
        </p:spPr>
      </p:pic>
    </p:spTree>
    <p:extLst>
      <p:ext uri="{BB962C8B-B14F-4D97-AF65-F5344CB8AC3E}">
        <p14:creationId xmlns:p14="http://schemas.microsoft.com/office/powerpoint/2010/main" val="103161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1" name="Picture 10">
            <a:extLst>
              <a:ext uri="{FF2B5EF4-FFF2-40B4-BE49-F238E27FC236}">
                <a16:creationId xmlns:a16="http://schemas.microsoft.com/office/drawing/2014/main" id="{9A818A08-DBB7-4132-B5B2-9746F207C5B4}"/>
              </a:ext>
            </a:extLst>
          </p:cNvPr>
          <p:cNvPicPr>
            <a:picLocks noChangeAspect="1"/>
          </p:cNvPicPr>
          <p:nvPr/>
        </p:nvPicPr>
        <p:blipFill>
          <a:blip r:embed="rId3"/>
          <a:stretch>
            <a:fillRect/>
          </a:stretch>
        </p:blipFill>
        <p:spPr>
          <a:xfrm>
            <a:off x="513146" y="0"/>
            <a:ext cx="11165707" cy="6858000"/>
          </a:xfrm>
          <a:prstGeom prst="rect">
            <a:avLst/>
          </a:prstGeom>
          <a:ln>
            <a:solidFill>
              <a:srgbClr val="0070C0"/>
            </a:solidFill>
          </a:ln>
        </p:spPr>
      </p:pic>
    </p:spTree>
    <p:extLst>
      <p:ext uri="{BB962C8B-B14F-4D97-AF65-F5344CB8AC3E}">
        <p14:creationId xmlns:p14="http://schemas.microsoft.com/office/powerpoint/2010/main" val="315651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8" name="Title 1">
            <a:extLst>
              <a:ext uri="{FF2B5EF4-FFF2-40B4-BE49-F238E27FC236}">
                <a16:creationId xmlns:a16="http://schemas.microsoft.com/office/drawing/2014/main" id="{C5C2B635-2AB4-40F9-AFA8-37CC98EBF091}"/>
              </a:ext>
            </a:extLst>
          </p:cNvPr>
          <p:cNvSpPr txBox="1">
            <a:spLocks/>
          </p:cNvSpPr>
          <p:nvPr/>
        </p:nvSpPr>
        <p:spPr>
          <a:xfrm>
            <a:off x="2070735" y="1365885"/>
            <a:ext cx="1379220" cy="416877"/>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rgbClr val="FF0000"/>
                </a:solidFill>
                <a:latin typeface="+mn-lt"/>
              </a:rPr>
              <a:t>TIMELINE</a:t>
            </a:r>
            <a:endParaRPr lang="en-US" sz="2000" dirty="0">
              <a:solidFill>
                <a:srgbClr val="FF0000"/>
              </a:solidFill>
              <a:latin typeface="+mn-lt"/>
            </a:endParaRPr>
          </a:p>
        </p:txBody>
      </p:sp>
      <p:sp>
        <p:nvSpPr>
          <p:cNvPr id="14" name="Title 1">
            <a:extLst>
              <a:ext uri="{FF2B5EF4-FFF2-40B4-BE49-F238E27FC236}">
                <a16:creationId xmlns:a16="http://schemas.microsoft.com/office/drawing/2014/main" id="{8816982C-41EB-4570-BABE-0E16CF210BF2}"/>
              </a:ext>
            </a:extLst>
          </p:cNvPr>
          <p:cNvSpPr txBox="1">
            <a:spLocks/>
          </p:cNvSpPr>
          <p:nvPr/>
        </p:nvSpPr>
        <p:spPr>
          <a:xfrm>
            <a:off x="7295013" y="5909100"/>
            <a:ext cx="1379220" cy="4168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FF0000"/>
                </a:solidFill>
                <a:latin typeface="+mn-lt"/>
              </a:rPr>
              <a:t>WATERFALL</a:t>
            </a:r>
          </a:p>
        </p:txBody>
      </p:sp>
      <p:pic>
        <p:nvPicPr>
          <p:cNvPr id="12" name="Picture 11">
            <a:extLst>
              <a:ext uri="{FF2B5EF4-FFF2-40B4-BE49-F238E27FC236}">
                <a16:creationId xmlns:a16="http://schemas.microsoft.com/office/drawing/2014/main" id="{5ED12B52-ACAC-45BD-8F4B-69EA7D34CA6D}"/>
              </a:ext>
            </a:extLst>
          </p:cNvPr>
          <p:cNvPicPr>
            <a:picLocks noChangeAspect="1"/>
          </p:cNvPicPr>
          <p:nvPr/>
        </p:nvPicPr>
        <p:blipFill>
          <a:blip r:embed="rId3"/>
          <a:stretch>
            <a:fillRect/>
          </a:stretch>
        </p:blipFill>
        <p:spPr>
          <a:xfrm>
            <a:off x="1690687" y="190500"/>
            <a:ext cx="8810625" cy="6477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036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8" name="Title 1">
            <a:extLst>
              <a:ext uri="{FF2B5EF4-FFF2-40B4-BE49-F238E27FC236}">
                <a16:creationId xmlns:a16="http://schemas.microsoft.com/office/drawing/2014/main" id="{C5C2B635-2AB4-40F9-AFA8-37CC98EBF091}"/>
              </a:ext>
            </a:extLst>
          </p:cNvPr>
          <p:cNvSpPr txBox="1">
            <a:spLocks/>
          </p:cNvSpPr>
          <p:nvPr/>
        </p:nvSpPr>
        <p:spPr>
          <a:xfrm>
            <a:off x="1607820" y="1447641"/>
            <a:ext cx="6690360" cy="416877"/>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FF0000"/>
                </a:solidFill>
                <a:latin typeface="+mn-lt"/>
              </a:rPr>
              <a:t>YOU CAN INSPECT A SEGMENT OF THE TIMELINE MORE CLOSELY</a:t>
            </a:r>
          </a:p>
        </p:txBody>
      </p:sp>
      <p:sp>
        <p:nvSpPr>
          <p:cNvPr id="14" name="Title 1">
            <a:extLst>
              <a:ext uri="{FF2B5EF4-FFF2-40B4-BE49-F238E27FC236}">
                <a16:creationId xmlns:a16="http://schemas.microsoft.com/office/drawing/2014/main" id="{8816982C-41EB-4570-BABE-0E16CF210BF2}"/>
              </a:ext>
            </a:extLst>
          </p:cNvPr>
          <p:cNvSpPr txBox="1">
            <a:spLocks/>
          </p:cNvSpPr>
          <p:nvPr/>
        </p:nvSpPr>
        <p:spPr>
          <a:xfrm>
            <a:off x="6751320" y="5909100"/>
            <a:ext cx="1379220" cy="4168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FF0000"/>
                </a:solidFill>
              </a:rPr>
              <a:t>WATERFALL</a:t>
            </a:r>
          </a:p>
        </p:txBody>
      </p:sp>
      <p:pic>
        <p:nvPicPr>
          <p:cNvPr id="3" name="Picture 2">
            <a:extLst>
              <a:ext uri="{FF2B5EF4-FFF2-40B4-BE49-F238E27FC236}">
                <a16:creationId xmlns:a16="http://schemas.microsoft.com/office/drawing/2014/main" id="{9D1D2791-B258-4179-A73F-EA91022F7D62}"/>
              </a:ext>
            </a:extLst>
          </p:cNvPr>
          <p:cNvPicPr>
            <a:picLocks noChangeAspect="1"/>
          </p:cNvPicPr>
          <p:nvPr/>
        </p:nvPicPr>
        <p:blipFill>
          <a:blip r:embed="rId3"/>
          <a:stretch>
            <a:fillRect/>
          </a:stretch>
        </p:blipFill>
        <p:spPr>
          <a:xfrm>
            <a:off x="1404937" y="2662237"/>
            <a:ext cx="9382125" cy="1533525"/>
          </a:xfrm>
          <a:prstGeom prst="rect">
            <a:avLst/>
          </a:prstGeom>
          <a:ln>
            <a:solidFill>
              <a:srgbClr val="0070C0"/>
            </a:solidFill>
          </a:ln>
          <a:effectLst>
            <a:outerShdw blurRad="50800" dist="38100" dir="2700000" algn="tl" rotWithShape="0">
              <a:prstClr val="black">
                <a:alpha val="40000"/>
              </a:prstClr>
            </a:outerShdw>
          </a:effectLst>
        </p:spPr>
      </p:pic>
      <p:cxnSp>
        <p:nvCxnSpPr>
          <p:cNvPr id="10" name="Straight Arrow Connector 9">
            <a:extLst>
              <a:ext uri="{FF2B5EF4-FFF2-40B4-BE49-F238E27FC236}">
                <a16:creationId xmlns:a16="http://schemas.microsoft.com/office/drawing/2014/main" id="{A65F46FB-C7C0-45FC-8F2C-266D4F8681CD}"/>
              </a:ext>
            </a:extLst>
          </p:cNvPr>
          <p:cNvCxnSpPr>
            <a:stCxn id="8" idx="2"/>
          </p:cNvCxnSpPr>
          <p:nvPr/>
        </p:nvCxnSpPr>
        <p:spPr>
          <a:xfrm flipH="1">
            <a:off x="1607820" y="1864518"/>
            <a:ext cx="3345180" cy="1290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916B323-09DE-4C94-9A87-8DEBDDC36B17}"/>
              </a:ext>
            </a:extLst>
          </p:cNvPr>
          <p:cNvCxnSpPr>
            <a:cxnSpLocks/>
            <a:stCxn id="8" idx="2"/>
          </p:cNvCxnSpPr>
          <p:nvPr/>
        </p:nvCxnSpPr>
        <p:spPr>
          <a:xfrm>
            <a:off x="4953000" y="1864518"/>
            <a:ext cx="2118360" cy="123904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83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8" name="Title 1">
            <a:extLst>
              <a:ext uri="{FF2B5EF4-FFF2-40B4-BE49-F238E27FC236}">
                <a16:creationId xmlns:a16="http://schemas.microsoft.com/office/drawing/2014/main" id="{C5C2B635-2AB4-40F9-AFA8-37CC98EBF091}"/>
              </a:ext>
            </a:extLst>
          </p:cNvPr>
          <p:cNvSpPr txBox="1">
            <a:spLocks/>
          </p:cNvSpPr>
          <p:nvPr/>
        </p:nvSpPr>
        <p:spPr>
          <a:xfrm>
            <a:off x="1607820" y="1447641"/>
            <a:ext cx="6690360" cy="4168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FF0000"/>
                </a:solidFill>
                <a:latin typeface="+mn-lt"/>
              </a:rPr>
              <a:t>…AND FILTER TO SPECIFIC RESOURCES</a:t>
            </a:r>
          </a:p>
        </p:txBody>
      </p:sp>
      <p:pic>
        <p:nvPicPr>
          <p:cNvPr id="3" name="Picture 2">
            <a:extLst>
              <a:ext uri="{FF2B5EF4-FFF2-40B4-BE49-F238E27FC236}">
                <a16:creationId xmlns:a16="http://schemas.microsoft.com/office/drawing/2014/main" id="{9D1D2791-B258-4179-A73F-EA91022F7D62}"/>
              </a:ext>
            </a:extLst>
          </p:cNvPr>
          <p:cNvPicPr>
            <a:picLocks noChangeAspect="1"/>
          </p:cNvPicPr>
          <p:nvPr/>
        </p:nvPicPr>
        <p:blipFill>
          <a:blip r:embed="rId3"/>
          <a:stretch>
            <a:fillRect/>
          </a:stretch>
        </p:blipFill>
        <p:spPr>
          <a:xfrm>
            <a:off x="1404937" y="2662237"/>
            <a:ext cx="9382125" cy="1533525"/>
          </a:xfrm>
          <a:prstGeom prst="rect">
            <a:avLst/>
          </a:prstGeom>
          <a:ln>
            <a:solidFill>
              <a:srgbClr val="0070C0"/>
            </a:solidFill>
          </a:ln>
          <a:effectLst>
            <a:outerShdw blurRad="50800" dist="38100" dir="2700000" algn="tl" rotWithShape="0">
              <a:prstClr val="black">
                <a:alpha val="40000"/>
              </a:prstClr>
            </a:outerShdw>
          </a:effectLst>
        </p:spPr>
      </p:pic>
      <p:cxnSp>
        <p:nvCxnSpPr>
          <p:cNvPr id="10" name="Straight Arrow Connector 9">
            <a:extLst>
              <a:ext uri="{FF2B5EF4-FFF2-40B4-BE49-F238E27FC236}">
                <a16:creationId xmlns:a16="http://schemas.microsoft.com/office/drawing/2014/main" id="{A65F46FB-C7C0-45FC-8F2C-266D4F8681CD}"/>
              </a:ext>
            </a:extLst>
          </p:cNvPr>
          <p:cNvCxnSpPr>
            <a:cxnSpLocks/>
            <a:stCxn id="8" idx="2"/>
          </p:cNvCxnSpPr>
          <p:nvPr/>
        </p:nvCxnSpPr>
        <p:spPr>
          <a:xfrm>
            <a:off x="4953000" y="1864518"/>
            <a:ext cx="4053840" cy="8863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916B323-09DE-4C94-9A87-8DEBDDC36B17}"/>
              </a:ext>
            </a:extLst>
          </p:cNvPr>
          <p:cNvCxnSpPr>
            <a:cxnSpLocks/>
            <a:stCxn id="8" idx="2"/>
          </p:cNvCxnSpPr>
          <p:nvPr/>
        </p:nvCxnSpPr>
        <p:spPr>
          <a:xfrm>
            <a:off x="4953000" y="1864518"/>
            <a:ext cx="5204460" cy="8863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37EE71B-8948-41A6-A2A3-4F71892E89A8}"/>
              </a:ext>
            </a:extLst>
          </p:cNvPr>
          <p:cNvCxnSpPr>
            <a:cxnSpLocks/>
            <a:stCxn id="8" idx="2"/>
          </p:cNvCxnSpPr>
          <p:nvPr/>
        </p:nvCxnSpPr>
        <p:spPr>
          <a:xfrm>
            <a:off x="4953000" y="1864518"/>
            <a:ext cx="3634740" cy="8863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8F4AEE5-71AE-4A0A-A76F-70FFC28EF3D5}"/>
              </a:ext>
            </a:extLst>
          </p:cNvPr>
          <p:cNvCxnSpPr>
            <a:cxnSpLocks/>
            <a:stCxn id="8" idx="2"/>
          </p:cNvCxnSpPr>
          <p:nvPr/>
        </p:nvCxnSpPr>
        <p:spPr>
          <a:xfrm>
            <a:off x="4953000" y="1864518"/>
            <a:ext cx="3177540" cy="8863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C34FC25-BA3B-479C-9CD5-BD51DD50718F}"/>
              </a:ext>
            </a:extLst>
          </p:cNvPr>
          <p:cNvCxnSpPr>
            <a:cxnSpLocks/>
            <a:stCxn id="8" idx="2"/>
          </p:cNvCxnSpPr>
          <p:nvPr/>
        </p:nvCxnSpPr>
        <p:spPr>
          <a:xfrm>
            <a:off x="4953000" y="1864518"/>
            <a:ext cx="2529840" cy="8863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1062EF-04C2-487D-8FF8-31237C23971B}"/>
              </a:ext>
            </a:extLst>
          </p:cNvPr>
          <p:cNvCxnSpPr>
            <a:cxnSpLocks/>
            <a:stCxn id="8" idx="2"/>
          </p:cNvCxnSpPr>
          <p:nvPr/>
        </p:nvCxnSpPr>
        <p:spPr>
          <a:xfrm>
            <a:off x="4953000" y="1864518"/>
            <a:ext cx="2080260" cy="8863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8FE929-9654-4F57-8F1E-917FBA1AECE5}"/>
              </a:ext>
            </a:extLst>
          </p:cNvPr>
          <p:cNvCxnSpPr>
            <a:cxnSpLocks/>
            <a:stCxn id="8" idx="2"/>
          </p:cNvCxnSpPr>
          <p:nvPr/>
        </p:nvCxnSpPr>
        <p:spPr>
          <a:xfrm>
            <a:off x="4953000" y="1864518"/>
            <a:ext cx="1645920" cy="8863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C289333-CED1-4993-9521-FE14D0C5FFAD}"/>
              </a:ext>
            </a:extLst>
          </p:cNvPr>
          <p:cNvCxnSpPr>
            <a:cxnSpLocks/>
            <a:stCxn id="8" idx="2"/>
          </p:cNvCxnSpPr>
          <p:nvPr/>
        </p:nvCxnSpPr>
        <p:spPr>
          <a:xfrm>
            <a:off x="4953000" y="1864518"/>
            <a:ext cx="1405890" cy="8863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44A7C7C-DF1B-4A52-A310-C13A55AA5C03}"/>
              </a:ext>
            </a:extLst>
          </p:cNvPr>
          <p:cNvCxnSpPr>
            <a:cxnSpLocks/>
            <a:stCxn id="8" idx="2"/>
          </p:cNvCxnSpPr>
          <p:nvPr/>
        </p:nvCxnSpPr>
        <p:spPr>
          <a:xfrm>
            <a:off x="4953000" y="1864518"/>
            <a:ext cx="883444" cy="8863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C37C904-3607-4DA3-A366-62596D6E8F8C}"/>
              </a:ext>
            </a:extLst>
          </p:cNvPr>
          <p:cNvCxnSpPr>
            <a:cxnSpLocks/>
            <a:stCxn id="8" idx="2"/>
          </p:cNvCxnSpPr>
          <p:nvPr/>
        </p:nvCxnSpPr>
        <p:spPr>
          <a:xfrm flipH="1">
            <a:off x="3192780" y="1864518"/>
            <a:ext cx="1760220" cy="97171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E0C6B29-0C80-4C72-A6F7-9038E6FD920E}"/>
              </a:ext>
            </a:extLst>
          </p:cNvPr>
          <p:cNvCxnSpPr>
            <a:cxnSpLocks/>
            <a:stCxn id="8" idx="2"/>
          </p:cNvCxnSpPr>
          <p:nvPr/>
        </p:nvCxnSpPr>
        <p:spPr>
          <a:xfrm>
            <a:off x="4953000" y="1864518"/>
            <a:ext cx="4420552" cy="88630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92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22"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22"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22" presetClass="entr" presetSubtype="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par>
                                <p:cTn id="20" presetID="22" presetClass="entr" presetSubtype="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par>
                                <p:cTn id="23" presetID="22" presetClass="entr" presetSubtype="1"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par>
                                <p:cTn id="26" presetID="22" presetClass="entr" presetSubtype="1"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par>
                                <p:cTn id="29" presetID="22" presetClass="entr" presetSubtype="1"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par>
                                <p:cTn id="32" presetID="22" presetClass="entr" presetSubtype="1"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par>
                                <p:cTn id="35" presetID="22" presetClass="entr" presetSubtype="1"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 name="Title 2">
            <a:extLst>
              <a:ext uri="{FF2B5EF4-FFF2-40B4-BE49-F238E27FC236}">
                <a16:creationId xmlns:a16="http://schemas.microsoft.com/office/drawing/2014/main" id="{BBB4C636-BE23-4D5F-89F6-9192625F0541}"/>
              </a:ext>
            </a:extLst>
          </p:cNvPr>
          <p:cNvSpPr>
            <a:spLocks noGrp="1"/>
          </p:cNvSpPr>
          <p:nvPr>
            <p:ph type="title"/>
          </p:nvPr>
        </p:nvSpPr>
        <p:spPr/>
        <p:txBody>
          <a:bodyPr/>
          <a:lstStyle/>
          <a:p>
            <a:r>
              <a:rPr lang="en-US" dirty="0"/>
              <a:t>The DOM</a:t>
            </a:r>
          </a:p>
        </p:txBody>
      </p:sp>
      <p:sp>
        <p:nvSpPr>
          <p:cNvPr id="12" name="Content Placeholder 11">
            <a:extLst>
              <a:ext uri="{FF2B5EF4-FFF2-40B4-BE49-F238E27FC236}">
                <a16:creationId xmlns:a16="http://schemas.microsoft.com/office/drawing/2014/main" id="{EF255BC6-2CFC-4644-B5EC-9D3BAF4FA9E3}"/>
              </a:ext>
            </a:extLst>
          </p:cNvPr>
          <p:cNvSpPr>
            <a:spLocks noGrp="1"/>
          </p:cNvSpPr>
          <p:nvPr>
            <p:ph idx="1"/>
          </p:nvPr>
        </p:nvSpPr>
        <p:spPr/>
        <p:txBody>
          <a:bodyPr/>
          <a:lstStyle/>
          <a:p>
            <a:pPr marL="0" indent="0">
              <a:buNone/>
            </a:pPr>
            <a:r>
              <a:rPr lang="en-US">
                <a:hlinkClick r:id="rId3"/>
              </a:rPr>
              <a:t>https://csci1720.net/examples/dom/dom.html</a:t>
            </a:r>
            <a:endParaRPr lang="en-US"/>
          </a:p>
        </p:txBody>
      </p:sp>
    </p:spTree>
    <p:extLst>
      <p:ext uri="{BB962C8B-B14F-4D97-AF65-F5344CB8AC3E}">
        <p14:creationId xmlns:p14="http://schemas.microsoft.com/office/powerpoint/2010/main" val="55105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8" name="Title 1">
            <a:extLst>
              <a:ext uri="{FF2B5EF4-FFF2-40B4-BE49-F238E27FC236}">
                <a16:creationId xmlns:a16="http://schemas.microsoft.com/office/drawing/2014/main" id="{C5C2B635-2AB4-40F9-AFA8-37CC98EBF091}"/>
              </a:ext>
            </a:extLst>
          </p:cNvPr>
          <p:cNvSpPr txBox="1">
            <a:spLocks/>
          </p:cNvSpPr>
          <p:nvPr/>
        </p:nvSpPr>
        <p:spPr>
          <a:xfrm>
            <a:off x="2689860" y="1356360"/>
            <a:ext cx="1379220" cy="4168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FF0000"/>
                </a:solidFill>
              </a:rPr>
              <a:t>TIMELINE</a:t>
            </a:r>
          </a:p>
        </p:txBody>
      </p:sp>
      <p:sp>
        <p:nvSpPr>
          <p:cNvPr id="14" name="Title 1">
            <a:extLst>
              <a:ext uri="{FF2B5EF4-FFF2-40B4-BE49-F238E27FC236}">
                <a16:creationId xmlns:a16="http://schemas.microsoft.com/office/drawing/2014/main" id="{8816982C-41EB-4570-BABE-0E16CF210BF2}"/>
              </a:ext>
            </a:extLst>
          </p:cNvPr>
          <p:cNvSpPr txBox="1">
            <a:spLocks/>
          </p:cNvSpPr>
          <p:nvPr/>
        </p:nvSpPr>
        <p:spPr>
          <a:xfrm>
            <a:off x="6751320" y="5909100"/>
            <a:ext cx="1379220" cy="4168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FF0000"/>
                </a:solidFill>
              </a:rPr>
              <a:t>WATERFALL</a:t>
            </a:r>
          </a:p>
        </p:txBody>
      </p:sp>
      <p:pic>
        <p:nvPicPr>
          <p:cNvPr id="6" name="Picture 5">
            <a:extLst>
              <a:ext uri="{FF2B5EF4-FFF2-40B4-BE49-F238E27FC236}">
                <a16:creationId xmlns:a16="http://schemas.microsoft.com/office/drawing/2014/main" id="{1569AF2B-0669-4320-A000-DDB5455C382D}"/>
              </a:ext>
            </a:extLst>
          </p:cNvPr>
          <p:cNvPicPr>
            <a:picLocks noChangeAspect="1"/>
          </p:cNvPicPr>
          <p:nvPr/>
        </p:nvPicPr>
        <p:blipFill>
          <a:blip r:embed="rId3"/>
          <a:stretch>
            <a:fillRect/>
          </a:stretch>
        </p:blipFill>
        <p:spPr>
          <a:xfrm>
            <a:off x="2517203" y="0"/>
            <a:ext cx="7041054" cy="6858000"/>
          </a:xfrm>
          <a:prstGeom prst="rect">
            <a:avLst/>
          </a:prstGeom>
        </p:spPr>
      </p:pic>
      <p:pic>
        <p:nvPicPr>
          <p:cNvPr id="3" name="Picture 2">
            <a:extLst>
              <a:ext uri="{FF2B5EF4-FFF2-40B4-BE49-F238E27FC236}">
                <a16:creationId xmlns:a16="http://schemas.microsoft.com/office/drawing/2014/main" id="{4189C6AE-036C-4F0A-BE87-D826ED94AC10}"/>
              </a:ext>
            </a:extLst>
          </p:cNvPr>
          <p:cNvPicPr>
            <a:picLocks noChangeAspect="1"/>
          </p:cNvPicPr>
          <p:nvPr/>
        </p:nvPicPr>
        <p:blipFill>
          <a:blip r:embed="rId4"/>
          <a:stretch>
            <a:fillRect/>
          </a:stretch>
        </p:blipFill>
        <p:spPr>
          <a:xfrm>
            <a:off x="5632918" y="305271"/>
            <a:ext cx="5256102" cy="5189709"/>
          </a:xfrm>
          <a:prstGeom prst="rect">
            <a:avLst/>
          </a:prstGeom>
          <a:ln>
            <a:solidFill>
              <a:schemeClr val="bg2">
                <a:lumMod val="75000"/>
              </a:schemeClr>
            </a:solidFill>
          </a:ln>
          <a:effectLst>
            <a:outerShdw blurRad="101600" dist="88900" dir="8100000" algn="tr" rotWithShape="0">
              <a:prstClr val="black">
                <a:alpha val="40000"/>
              </a:prstClr>
            </a:outerShdw>
          </a:effectLst>
        </p:spPr>
      </p:pic>
      <p:sp>
        <p:nvSpPr>
          <p:cNvPr id="10" name="TextBox 9">
            <a:extLst>
              <a:ext uri="{FF2B5EF4-FFF2-40B4-BE49-F238E27FC236}">
                <a16:creationId xmlns:a16="http://schemas.microsoft.com/office/drawing/2014/main" id="{6CE7368F-AEC3-4492-B205-8CB7E96F8A1C}"/>
              </a:ext>
            </a:extLst>
          </p:cNvPr>
          <p:cNvSpPr txBox="1"/>
          <p:nvPr/>
        </p:nvSpPr>
        <p:spPr>
          <a:xfrm>
            <a:off x="8448674" y="2442925"/>
            <a:ext cx="3063905" cy="914400"/>
          </a:xfrm>
          <a:prstGeom prst="rect">
            <a:avLst/>
          </a:prstGeom>
        </p:spPr>
        <p:txBody>
          <a:bodyPr vert="horz" wrap="none" lIns="91440" tIns="45720" rIns="91440" bIns="45720" rtlCol="0" anchor="t">
            <a:normAutofit/>
          </a:bodyPr>
          <a:lstStyle/>
          <a:p>
            <a:pPr algn="l"/>
            <a:r>
              <a:rPr lang="en-US" sz="2800" dirty="0">
                <a:solidFill>
                  <a:srgbClr val="FF0000"/>
                </a:solidFill>
              </a:rPr>
              <a:t>PAGE HEADERS</a:t>
            </a:r>
          </a:p>
        </p:txBody>
      </p:sp>
    </p:spTree>
    <p:extLst>
      <p:ext uri="{BB962C8B-B14F-4D97-AF65-F5344CB8AC3E}">
        <p14:creationId xmlns:p14="http://schemas.microsoft.com/office/powerpoint/2010/main" val="224167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8249F5D2-08E6-42F0-B935-ADE24AA7D112}"/>
              </a:ext>
            </a:extLst>
          </p:cNvPr>
          <p:cNvSpPr>
            <a:spLocks noGrp="1"/>
          </p:cNvSpPr>
          <p:nvPr>
            <p:ph type="title"/>
          </p:nvPr>
        </p:nvSpPr>
        <p:spPr/>
        <p:txBody>
          <a:bodyPr/>
          <a:lstStyle/>
          <a:p>
            <a:r>
              <a:rPr lang="en-US" dirty="0"/>
              <a:t>Audits</a:t>
            </a:r>
          </a:p>
        </p:txBody>
      </p:sp>
      <p:sp>
        <p:nvSpPr>
          <p:cNvPr id="6" name="Text Placeholder 5">
            <a:extLst>
              <a:ext uri="{FF2B5EF4-FFF2-40B4-BE49-F238E27FC236}">
                <a16:creationId xmlns:a16="http://schemas.microsoft.com/office/drawing/2014/main" id="{BB910DF8-0A1B-4E50-A568-6FC2E95126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5515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8249F5D2-08E6-42F0-B935-ADE24AA7D112}"/>
              </a:ext>
            </a:extLst>
          </p:cNvPr>
          <p:cNvSpPr>
            <a:spLocks noGrp="1"/>
          </p:cNvSpPr>
          <p:nvPr>
            <p:ph type="title" idx="4294967295"/>
          </p:nvPr>
        </p:nvSpPr>
        <p:spPr>
          <a:xfrm>
            <a:off x="779930" y="1233488"/>
            <a:ext cx="10515600" cy="2852737"/>
          </a:xfrm>
        </p:spPr>
        <p:txBody>
          <a:bodyPr anchor="t">
            <a:normAutofit/>
          </a:bodyPr>
          <a:lstStyle/>
          <a:p>
            <a:r>
              <a:rPr lang="en-US" sz="2800" dirty="0">
                <a:solidFill>
                  <a:srgbClr val="FF0000"/>
                </a:solidFill>
                <a:latin typeface="+mn-lt"/>
              </a:rPr>
              <a:t>YOU CAN USE AUDITS TO CHECK THE PAGE’S PERFORMANCE AND GET ADVICE ABOUT HOW TO IMPROVE IT</a:t>
            </a:r>
          </a:p>
        </p:txBody>
      </p:sp>
      <p:pic>
        <p:nvPicPr>
          <p:cNvPr id="6" name="Picture 5">
            <a:extLst>
              <a:ext uri="{FF2B5EF4-FFF2-40B4-BE49-F238E27FC236}">
                <a16:creationId xmlns:a16="http://schemas.microsoft.com/office/drawing/2014/main" id="{03ABB3EE-C76C-4EA2-AF9A-BF37A968AEE8}"/>
              </a:ext>
            </a:extLst>
          </p:cNvPr>
          <p:cNvPicPr>
            <a:picLocks noChangeAspect="1"/>
          </p:cNvPicPr>
          <p:nvPr/>
        </p:nvPicPr>
        <p:blipFill>
          <a:blip r:embed="rId3"/>
          <a:stretch>
            <a:fillRect/>
          </a:stretch>
        </p:blipFill>
        <p:spPr>
          <a:xfrm>
            <a:off x="3285005" y="2659856"/>
            <a:ext cx="5505450" cy="23717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274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3" name="Picture 2">
            <a:extLst>
              <a:ext uri="{FF2B5EF4-FFF2-40B4-BE49-F238E27FC236}">
                <a16:creationId xmlns:a16="http://schemas.microsoft.com/office/drawing/2014/main" id="{AD6B71DD-6C19-49F4-873F-F5DDB0D81AD4}"/>
              </a:ext>
            </a:extLst>
          </p:cNvPr>
          <p:cNvPicPr>
            <a:picLocks noChangeAspect="1"/>
          </p:cNvPicPr>
          <p:nvPr/>
        </p:nvPicPr>
        <p:blipFill>
          <a:blip r:embed="rId3"/>
          <a:stretch>
            <a:fillRect/>
          </a:stretch>
        </p:blipFill>
        <p:spPr>
          <a:xfrm>
            <a:off x="3305991" y="82122"/>
            <a:ext cx="5580017" cy="66579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883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3" name="Picture 2">
            <a:extLst>
              <a:ext uri="{FF2B5EF4-FFF2-40B4-BE49-F238E27FC236}">
                <a16:creationId xmlns:a16="http://schemas.microsoft.com/office/drawing/2014/main" id="{A4670F02-293A-402C-8726-A56356498C75}"/>
              </a:ext>
            </a:extLst>
          </p:cNvPr>
          <p:cNvPicPr>
            <a:picLocks noChangeAspect="1"/>
          </p:cNvPicPr>
          <p:nvPr/>
        </p:nvPicPr>
        <p:blipFill rotWithShape="1">
          <a:blip r:embed="rId3"/>
          <a:srcRect l="1538" r="5486"/>
          <a:stretch/>
        </p:blipFill>
        <p:spPr>
          <a:xfrm>
            <a:off x="4281488" y="0"/>
            <a:ext cx="3419476" cy="6740097"/>
          </a:xfrm>
          <a:prstGeom prst="rect">
            <a:avLst/>
          </a:prstGeom>
        </p:spPr>
      </p:pic>
    </p:spTree>
    <p:extLst>
      <p:ext uri="{BB962C8B-B14F-4D97-AF65-F5344CB8AC3E}">
        <p14:creationId xmlns:p14="http://schemas.microsoft.com/office/powerpoint/2010/main" val="96904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3" name="Picture 2">
            <a:extLst>
              <a:ext uri="{FF2B5EF4-FFF2-40B4-BE49-F238E27FC236}">
                <a16:creationId xmlns:a16="http://schemas.microsoft.com/office/drawing/2014/main" id="{049A1DA1-02D8-4D81-ABC1-AD50C34DC586}"/>
              </a:ext>
            </a:extLst>
          </p:cNvPr>
          <p:cNvPicPr>
            <a:picLocks noChangeAspect="1"/>
          </p:cNvPicPr>
          <p:nvPr/>
        </p:nvPicPr>
        <p:blipFill>
          <a:blip r:embed="rId3"/>
          <a:stretch>
            <a:fillRect/>
          </a:stretch>
        </p:blipFill>
        <p:spPr>
          <a:xfrm>
            <a:off x="3246279" y="117902"/>
            <a:ext cx="5699442" cy="54686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07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3" name="Picture 2">
            <a:extLst>
              <a:ext uri="{FF2B5EF4-FFF2-40B4-BE49-F238E27FC236}">
                <a16:creationId xmlns:a16="http://schemas.microsoft.com/office/drawing/2014/main" id="{D89C0B26-4F96-4B41-9159-6B9A79603D82}"/>
              </a:ext>
            </a:extLst>
          </p:cNvPr>
          <p:cNvPicPr>
            <a:picLocks noChangeAspect="1"/>
          </p:cNvPicPr>
          <p:nvPr/>
        </p:nvPicPr>
        <p:blipFill>
          <a:blip r:embed="rId3"/>
          <a:stretch>
            <a:fillRect/>
          </a:stretch>
        </p:blipFill>
        <p:spPr>
          <a:xfrm>
            <a:off x="3411923" y="100484"/>
            <a:ext cx="5368154" cy="54899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6010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3" name="Picture 2">
            <a:extLst>
              <a:ext uri="{FF2B5EF4-FFF2-40B4-BE49-F238E27FC236}">
                <a16:creationId xmlns:a16="http://schemas.microsoft.com/office/drawing/2014/main" id="{38F4ECA0-3E46-42F8-9FC5-ED8E9EDF140B}"/>
              </a:ext>
            </a:extLst>
          </p:cNvPr>
          <p:cNvPicPr>
            <a:picLocks noChangeAspect="1"/>
          </p:cNvPicPr>
          <p:nvPr/>
        </p:nvPicPr>
        <p:blipFill>
          <a:blip r:embed="rId3"/>
          <a:stretch>
            <a:fillRect/>
          </a:stretch>
        </p:blipFill>
        <p:spPr>
          <a:xfrm>
            <a:off x="2757462" y="117902"/>
            <a:ext cx="6677075" cy="52204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8798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3" name="Picture 2">
            <a:extLst>
              <a:ext uri="{FF2B5EF4-FFF2-40B4-BE49-F238E27FC236}">
                <a16:creationId xmlns:a16="http://schemas.microsoft.com/office/drawing/2014/main" id="{9455E789-3E77-43FA-978E-679F9871095F}"/>
              </a:ext>
            </a:extLst>
          </p:cNvPr>
          <p:cNvPicPr>
            <a:picLocks noChangeAspect="1"/>
          </p:cNvPicPr>
          <p:nvPr/>
        </p:nvPicPr>
        <p:blipFill>
          <a:blip r:embed="rId3"/>
          <a:stretch>
            <a:fillRect/>
          </a:stretch>
        </p:blipFill>
        <p:spPr>
          <a:xfrm>
            <a:off x="2507648" y="349703"/>
            <a:ext cx="7176704" cy="33514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483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3" name="Picture 2">
            <a:extLst>
              <a:ext uri="{FF2B5EF4-FFF2-40B4-BE49-F238E27FC236}">
                <a16:creationId xmlns:a16="http://schemas.microsoft.com/office/drawing/2014/main" id="{C7650E52-9D6E-445A-AF22-AB62C399B094}"/>
              </a:ext>
            </a:extLst>
          </p:cNvPr>
          <p:cNvPicPr>
            <a:picLocks noChangeAspect="1"/>
          </p:cNvPicPr>
          <p:nvPr/>
        </p:nvPicPr>
        <p:blipFill>
          <a:blip r:embed="rId3"/>
          <a:stretch>
            <a:fillRect/>
          </a:stretch>
        </p:blipFill>
        <p:spPr>
          <a:xfrm>
            <a:off x="3267006" y="199334"/>
            <a:ext cx="5657987" cy="53855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451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4" name="Picture 13">
            <a:extLst>
              <a:ext uri="{FF2B5EF4-FFF2-40B4-BE49-F238E27FC236}">
                <a16:creationId xmlns:a16="http://schemas.microsoft.com/office/drawing/2014/main" id="{A41D18B7-9E83-47D2-A333-3E8FEA6DE3BE}"/>
              </a:ext>
            </a:extLst>
          </p:cNvPr>
          <p:cNvPicPr>
            <a:picLocks noChangeAspect="1"/>
          </p:cNvPicPr>
          <p:nvPr/>
        </p:nvPicPr>
        <p:blipFill rotWithShape="1">
          <a:blip r:embed="rId3"/>
          <a:srcRect l="838" r="-1"/>
          <a:stretch/>
        </p:blipFill>
        <p:spPr>
          <a:xfrm>
            <a:off x="2758440" y="0"/>
            <a:ext cx="6732040" cy="6858000"/>
          </a:xfrm>
          <a:prstGeom prst="rect">
            <a:avLst/>
          </a:prstGeom>
        </p:spPr>
      </p:pic>
    </p:spTree>
    <p:extLst>
      <p:ext uri="{BB962C8B-B14F-4D97-AF65-F5344CB8AC3E}">
        <p14:creationId xmlns:p14="http://schemas.microsoft.com/office/powerpoint/2010/main" val="74017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pic>
        <p:nvPicPr>
          <p:cNvPr id="3" name="Picture 2">
            <a:extLst>
              <a:ext uri="{FF2B5EF4-FFF2-40B4-BE49-F238E27FC236}">
                <a16:creationId xmlns:a16="http://schemas.microsoft.com/office/drawing/2014/main" id="{2A3C21E0-FA1D-49C0-848B-5E968F2F3270}"/>
              </a:ext>
            </a:extLst>
          </p:cNvPr>
          <p:cNvPicPr>
            <a:picLocks noChangeAspect="1"/>
          </p:cNvPicPr>
          <p:nvPr/>
        </p:nvPicPr>
        <p:blipFill>
          <a:blip r:embed="rId3"/>
          <a:stretch>
            <a:fillRect/>
          </a:stretch>
        </p:blipFill>
        <p:spPr>
          <a:xfrm>
            <a:off x="3176587" y="562655"/>
            <a:ext cx="5838825" cy="39909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853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840A24BE-3140-47CA-A963-6D14BA41135D}"/>
              </a:ext>
            </a:extLst>
          </p:cNvPr>
          <p:cNvSpPr>
            <a:spLocks noGrp="1"/>
          </p:cNvSpPr>
          <p:nvPr>
            <p:ph type="title"/>
          </p:nvPr>
        </p:nvSpPr>
        <p:spPr/>
        <p:txBody>
          <a:bodyPr/>
          <a:lstStyle/>
          <a:p>
            <a:r>
              <a:rPr lang="en-US" dirty="0"/>
              <a:t>Sources</a:t>
            </a:r>
          </a:p>
        </p:txBody>
      </p:sp>
      <p:sp>
        <p:nvSpPr>
          <p:cNvPr id="6" name="Content Placeholder 5">
            <a:extLst>
              <a:ext uri="{FF2B5EF4-FFF2-40B4-BE49-F238E27FC236}">
                <a16:creationId xmlns:a16="http://schemas.microsoft.com/office/drawing/2014/main" id="{7DAF82C8-5B9A-4C53-89B7-EF3C9743D58C}"/>
              </a:ext>
            </a:extLst>
          </p:cNvPr>
          <p:cNvSpPr>
            <a:spLocks noGrp="1"/>
          </p:cNvSpPr>
          <p:nvPr>
            <p:ph idx="1"/>
          </p:nvPr>
        </p:nvSpPr>
        <p:spPr/>
        <p:txBody>
          <a:bodyPr/>
          <a:lstStyle/>
          <a:p>
            <a:pPr marL="0" indent="0">
              <a:spcBef>
                <a:spcPts val="0"/>
              </a:spcBef>
              <a:spcAft>
                <a:spcPts val="1200"/>
              </a:spcAft>
              <a:buNone/>
            </a:pPr>
            <a:r>
              <a:rPr lang="en-US" dirty="0">
                <a:hlinkClick r:id="rId3"/>
              </a:rPr>
              <a:t>https://developers.google.com/web/tools/chrome-devtools</a:t>
            </a:r>
            <a:endParaRPr lang="en-US" dirty="0"/>
          </a:p>
        </p:txBody>
      </p:sp>
    </p:spTree>
    <p:extLst>
      <p:ext uri="{BB962C8B-B14F-4D97-AF65-F5344CB8AC3E}">
        <p14:creationId xmlns:p14="http://schemas.microsoft.com/office/powerpoint/2010/main" val="333994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Content Placeholder 2">
            <a:extLst>
              <a:ext uri="{FF2B5EF4-FFF2-40B4-BE49-F238E27FC236}">
                <a16:creationId xmlns:a16="http://schemas.microsoft.com/office/drawing/2014/main" id="{D39525A3-628B-4021-BF62-498135215CF6}"/>
              </a:ext>
            </a:extLst>
          </p:cNvPr>
          <p:cNvSpPr>
            <a:spLocks noGrp="1"/>
          </p:cNvSpPr>
          <p:nvPr>
            <p:ph idx="1"/>
          </p:nvPr>
        </p:nvSpPr>
        <p:spPr>
          <a:xfrm>
            <a:off x="838200" y="2074264"/>
            <a:ext cx="10515600" cy="4351338"/>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a:t>
            </a:r>
            <a:r>
              <a:rPr lang="en-GB" sz="1100" dirty="0" err="1"/>
              <a:t>i</a:t>
            </a:r>
            <a:r>
              <a:rPr lang="en-GB" sz="1100" dirty="0"/>
              <a:t>, System i5, System p, System p5, System x, System z, System z10, System z9, z10, z9, </a:t>
            </a:r>
            <a:r>
              <a:rPr lang="en-GB" sz="1100" dirty="0" err="1"/>
              <a:t>iSeries</a:t>
            </a:r>
            <a:r>
              <a:rPr lang="en-GB" sz="1100" dirty="0"/>
              <a:t>, </a:t>
            </a:r>
            <a:r>
              <a:rPr lang="en-GB" sz="1100" dirty="0" err="1"/>
              <a:t>pSeries</a:t>
            </a:r>
            <a:r>
              <a:rPr lang="en-GB" sz="1100" dirty="0"/>
              <a:t>, </a:t>
            </a:r>
            <a:r>
              <a:rPr lang="en-GB" sz="1100" dirty="0" err="1"/>
              <a:t>xSeries</a:t>
            </a:r>
            <a:r>
              <a:rPr lang="en-GB" sz="1100" dirty="0"/>
              <a:t>, </a:t>
            </a:r>
            <a:r>
              <a:rPr lang="en-GB" sz="1100" dirty="0" err="1"/>
              <a:t>zSeries</a:t>
            </a:r>
            <a:r>
              <a:rPr lang="en-GB" sz="1100" dirty="0"/>
              <a:t>, </a:t>
            </a:r>
            <a:r>
              <a:rPr lang="en-GB" sz="1100" dirty="0" err="1"/>
              <a:t>eServer</a:t>
            </a:r>
            <a:r>
              <a:rPr lang="en-GB" sz="1100" dirty="0"/>
              <a:t>, z/VM, z/OS, i5/OS, S/390, OS/390, OS/400, AS/400, S/390 Parallel Enterprise Server, </a:t>
            </a:r>
            <a:r>
              <a:rPr lang="en-GB" sz="1100" dirty="0" err="1"/>
              <a:t>PowerVM</a:t>
            </a:r>
            <a:r>
              <a:rPr lang="en-GB" sz="1100" dirty="0"/>
              <a:t>, Power Architecture, POWER6+, POWER6, POWER5+, POWER5, POWER, </a:t>
            </a:r>
            <a:r>
              <a:rPr lang="en-GB" sz="1100" dirty="0" err="1"/>
              <a:t>OpenPower</a:t>
            </a:r>
            <a:r>
              <a:rPr lang="en-GB" sz="1100" dirty="0"/>
              <a:t>, PowerPC, </a:t>
            </a:r>
            <a:r>
              <a:rPr lang="en-GB" sz="1100" dirty="0" err="1"/>
              <a:t>BatchPipes</a:t>
            </a:r>
            <a:r>
              <a:rPr lang="en-GB" sz="1100" dirty="0"/>
              <a:t>, </a:t>
            </a:r>
            <a:r>
              <a:rPr lang="en-GB" sz="1100" dirty="0" err="1"/>
              <a:t>BladeCenter</a:t>
            </a:r>
            <a:r>
              <a:rPr lang="en-GB" sz="1100" dirty="0"/>
              <a:t>, System Storage, GPFS, HACMP, RETAIN, DB2 Connect, RACF, Redbooks, OS/2, Parallel </a:t>
            </a:r>
            <a:r>
              <a:rPr lang="en-GB" sz="1100" dirty="0" err="1"/>
              <a:t>Sysplex</a:t>
            </a:r>
            <a:r>
              <a:rPr lang="en-GB" sz="1100" dirty="0"/>
              <a:t>, MVS/ESA, AIX, Intelligent Miner, </a:t>
            </a:r>
            <a:r>
              <a:rPr lang="en-GB" sz="1100" dirty="0" err="1"/>
              <a:t>WebSphere</a:t>
            </a:r>
            <a:r>
              <a:rPr lang="en-GB" sz="1100" dirty="0"/>
              <a:t>, </a:t>
            </a:r>
            <a:r>
              <a:rPr lang="en-GB" sz="1100" dirty="0" err="1"/>
              <a:t>Netfinity</a:t>
            </a:r>
            <a:r>
              <a:rPr lang="en-GB" sz="1100" dirty="0"/>
              <a:t>, Tivoli and Informix are trademarks or registered trademarks of IBM Corporation.</a:t>
            </a:r>
            <a:endParaRPr lang="de-DE" sz="1100" dirty="0"/>
          </a:p>
          <a:p>
            <a:pPr marL="0" indent="0">
              <a:spcBef>
                <a:spcPct val="50000"/>
              </a:spcBef>
            </a:pPr>
            <a:r>
              <a:rPr lang="en-GB" sz="1100" dirty="0"/>
              <a:t>Linux is the registered trademark of </a:t>
            </a:r>
            <a:r>
              <a:rPr lang="en-GB" sz="1100" dirty="0" err="1"/>
              <a:t>Linus</a:t>
            </a:r>
            <a:r>
              <a:rPr lang="en-GB" sz="1100" dirty="0"/>
              <a:t> </a:t>
            </a:r>
            <a:r>
              <a:rPr lang="en-GB" sz="1100" dirty="0" err="1"/>
              <a:t>Torvalds</a:t>
            </a:r>
            <a:r>
              <a:rPr lang="en-GB" sz="1100" dirty="0"/>
              <a:t>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a:t>
            </a:r>
            <a:r>
              <a:rPr lang="en-GB" sz="1100" dirty="0" err="1"/>
              <a:t>PartnerEdge</a:t>
            </a:r>
            <a:r>
              <a:rPr lang="en-GB" sz="1100" dirty="0"/>
              <a:t>, </a:t>
            </a:r>
            <a:r>
              <a:rPr lang="en-GB" sz="1100" dirty="0" err="1"/>
              <a:t>ByDesign</a:t>
            </a:r>
            <a:r>
              <a:rPr lang="en-GB" sz="1100" dirty="0"/>
              <a:t>, SAP Business </a:t>
            </a:r>
            <a:r>
              <a:rPr lang="en-GB" sz="1100" dirty="0" err="1"/>
              <a:t>ByDesign</a:t>
            </a:r>
            <a:r>
              <a:rPr lang="en-GB" sz="1100" dirty="0"/>
              <a:t>,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a:t>
            </a:r>
            <a:r>
              <a:rPr lang="en-GB" sz="1100" dirty="0" err="1"/>
              <a:t>BusinessObjects</a:t>
            </a:r>
            <a:r>
              <a:rPr lang="en-GB" sz="1100" dirty="0"/>
              <a:t>, Crystal Reports, Crystal Decisions, Web Intelligence, </a:t>
            </a:r>
            <a:r>
              <a:rPr lang="en-GB" sz="1100" dirty="0" err="1"/>
              <a:t>Xcelsius</a:t>
            </a:r>
            <a:r>
              <a:rPr lang="en-GB" sz="1100" dirty="0"/>
              <a:t>,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err="1"/>
              <a:t>ERPsim</a:t>
            </a:r>
            <a:r>
              <a:rPr lang="en-GB" sz="1100" dirty="0"/>
              <a:t> is a registered copyright of </a:t>
            </a:r>
            <a:r>
              <a:rPr lang="en-GB" sz="1100" dirty="0" err="1"/>
              <a:t>ERPsim</a:t>
            </a:r>
            <a:r>
              <a:rPr lang="en-GB" sz="1100" dirty="0"/>
              <a:t>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9" name="Title 1">
            <a:extLst>
              <a:ext uri="{FF2B5EF4-FFF2-40B4-BE49-F238E27FC236}">
                <a16:creationId xmlns:a16="http://schemas.microsoft.com/office/drawing/2014/main" id="{3B6B24DD-7064-488F-A3DB-F62142BE4017}"/>
              </a:ext>
            </a:extLst>
          </p:cNvPr>
          <p:cNvSpPr txBox="1">
            <a:spLocks/>
          </p:cNvSpPr>
          <p:nvPr/>
        </p:nvSpPr>
        <p:spPr>
          <a:xfrm>
            <a:off x="838200" y="133768"/>
            <a:ext cx="1051560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Copyrights</a:t>
            </a:r>
            <a:endParaRPr lang="en-US" dirty="0"/>
          </a:p>
        </p:txBody>
      </p:sp>
      <p:sp>
        <p:nvSpPr>
          <p:cNvPr id="10" name="Content Placeholder 6">
            <a:extLst>
              <a:ext uri="{FF2B5EF4-FFF2-40B4-BE49-F238E27FC236}">
                <a16:creationId xmlns:a16="http://schemas.microsoft.com/office/drawing/2014/main" id="{19F3853C-3F4C-47A8-802F-73C3CD3EE964}"/>
              </a:ext>
            </a:extLst>
          </p:cNvPr>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11" name="Picture 10" descr="sm-C&amp;IS-Logo.jpg">
            <a:extLst>
              <a:ext uri="{FF2B5EF4-FFF2-40B4-BE49-F238E27FC236}">
                <a16:creationId xmlns:a16="http://schemas.microsoft.com/office/drawing/2014/main" id="{C516FCD4-4912-4511-B223-8357CCC1CAB3}"/>
              </a:ext>
            </a:extLst>
          </p:cNvPr>
          <p:cNvPicPr>
            <a:picLocks noChangeAspect="1"/>
          </p:cNvPicPr>
          <p:nvPr/>
        </p:nvPicPr>
        <p:blipFill>
          <a:blip r:embed="rId4" cstate="print"/>
          <a:stretch>
            <a:fillRect/>
          </a:stretch>
        </p:blipFill>
        <p:spPr>
          <a:xfrm>
            <a:off x="9551454" y="759243"/>
            <a:ext cx="945096" cy="1197121"/>
          </a:xfrm>
          <a:prstGeom prst="rect">
            <a:avLst/>
          </a:prstGeom>
        </p:spPr>
      </p:pic>
      <p:pic>
        <p:nvPicPr>
          <p:cNvPr id="12" name="Picture 11">
            <a:extLst>
              <a:ext uri="{FF2B5EF4-FFF2-40B4-BE49-F238E27FC236}">
                <a16:creationId xmlns:a16="http://schemas.microsoft.com/office/drawing/2014/main" id="{496F33C2-6812-40C0-8016-32330CBAA741}"/>
              </a:ext>
            </a:extLst>
          </p:cNvPr>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54272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C1004A1E-C446-464D-AC7F-1852D8FABE4B}"/>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11" name="Picture 10">
            <a:extLst>
              <a:ext uri="{FF2B5EF4-FFF2-40B4-BE49-F238E27FC236}">
                <a16:creationId xmlns:a16="http://schemas.microsoft.com/office/drawing/2014/main" id="{7FA5D689-6329-4A60-88EC-670155E854C9}"/>
              </a:ext>
            </a:extLst>
          </p:cNvPr>
          <p:cNvPicPr>
            <a:picLocks noChangeAspect="1"/>
          </p:cNvPicPr>
          <p:nvPr/>
        </p:nvPicPr>
        <p:blipFill>
          <a:blip r:embed="rId3"/>
          <a:stretch>
            <a:fillRect/>
          </a:stretch>
        </p:blipFill>
        <p:spPr>
          <a:xfrm>
            <a:off x="2395537" y="442912"/>
            <a:ext cx="7400925" cy="5972175"/>
          </a:xfrm>
          <a:prstGeom prst="rect">
            <a:avLst/>
          </a:prstGeom>
          <a:ln>
            <a:solidFill>
              <a:srgbClr val="0070C0"/>
            </a:solidFill>
          </a:ln>
        </p:spPr>
      </p:pic>
    </p:spTree>
    <p:extLst>
      <p:ext uri="{BB962C8B-B14F-4D97-AF65-F5344CB8AC3E}">
        <p14:creationId xmlns:p14="http://schemas.microsoft.com/office/powerpoint/2010/main" val="267772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Title 1">
            <a:extLst>
              <a:ext uri="{FF2B5EF4-FFF2-40B4-BE49-F238E27FC236}">
                <a16:creationId xmlns:a16="http://schemas.microsoft.com/office/drawing/2014/main" id="{C5C2B635-2AB4-40F9-AFA8-37CC98EBF091}"/>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pic>
        <p:nvPicPr>
          <p:cNvPr id="11" name="Picture 10">
            <a:extLst>
              <a:ext uri="{FF2B5EF4-FFF2-40B4-BE49-F238E27FC236}">
                <a16:creationId xmlns:a16="http://schemas.microsoft.com/office/drawing/2014/main" id="{3313FD76-0E6E-46E2-8E1B-C8AC98F7BDBF}"/>
              </a:ext>
            </a:extLst>
          </p:cNvPr>
          <p:cNvPicPr>
            <a:picLocks noChangeAspect="1"/>
          </p:cNvPicPr>
          <p:nvPr/>
        </p:nvPicPr>
        <p:blipFill>
          <a:blip r:embed="rId3"/>
          <a:stretch>
            <a:fillRect/>
          </a:stretch>
        </p:blipFill>
        <p:spPr>
          <a:xfrm>
            <a:off x="3905250" y="177372"/>
            <a:ext cx="4381500" cy="5495925"/>
          </a:xfrm>
          <a:prstGeom prst="rect">
            <a:avLst/>
          </a:prstGeom>
          <a:ln>
            <a:solidFill>
              <a:srgbClr val="0070C0"/>
            </a:solidFill>
          </a:ln>
        </p:spPr>
      </p:pic>
    </p:spTree>
    <p:extLst>
      <p:ext uri="{BB962C8B-B14F-4D97-AF65-F5344CB8AC3E}">
        <p14:creationId xmlns:p14="http://schemas.microsoft.com/office/powerpoint/2010/main" val="201353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a:defPPr>
      </a:lstStyle>
    </a:txDef>
  </a:objectDefaults>
  <a:extraClrSchemeLst/>
  <a:extLst>
    <a:ext uri="{05A4C25C-085E-4340-85A3-A5531E510DB2}">
      <thm15:themeFamily xmlns:thm15="http://schemas.microsoft.com/office/thememl/2012/main" name="writing_for_web" id="{FCEF4A71-51E4-4A11-AD63-F7CB906CF7C2}" vid="{E0D642AD-4140-44ED-BCFE-E02A26B16F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presentation_template</Template>
  <TotalTime>1208</TotalTime>
  <Words>2135</Words>
  <Application>Microsoft Office PowerPoint</Application>
  <PresentationFormat>Widescreen</PresentationFormat>
  <Paragraphs>267</Paragraphs>
  <Slides>72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Calibri Light</vt:lpstr>
      <vt:lpstr>Corbel</vt:lpstr>
      <vt:lpstr>Roboto</vt:lpstr>
      <vt:lpstr>Roboto Mono</vt:lpstr>
      <vt:lpstr>Office Theme</vt:lpstr>
      <vt:lpstr>Developer Tools</vt:lpstr>
      <vt:lpstr>Eliminate (some of) the Guesswork</vt:lpstr>
      <vt:lpstr>Eliminate (some of) the Guesswork</vt:lpstr>
      <vt:lpstr>Elements</vt:lpstr>
      <vt:lpstr>The DOM</vt:lpstr>
      <vt:lpstr>The 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Console</vt:lpstr>
      <vt:lpstr>Console</vt:lpstr>
      <vt:lpstr>Console</vt:lpstr>
      <vt:lpstr>Console</vt:lpstr>
      <vt:lpstr>PowerPoint Presentation</vt:lpstr>
      <vt:lpstr>Console</vt:lpstr>
      <vt:lpstr>Console</vt:lpstr>
      <vt:lpstr>Sources</vt:lpstr>
      <vt:lpstr>Sources</vt:lpstr>
      <vt:lpstr>PowerPoint Presentation</vt:lpstr>
      <vt:lpstr>Sources</vt:lpstr>
      <vt:lpstr>PowerPoint Presentation</vt:lpstr>
      <vt:lpstr>PowerPoint Presentation</vt:lpstr>
      <vt:lpstr>Network</vt:lpstr>
      <vt:lpstr>Network</vt:lpstr>
      <vt:lpstr>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Audits</vt:lpstr>
      <vt:lpstr>YOU CAN USE AUDITS TO CHECK THE PAGE’S PERFORMANCE AND GET ADVICE ABOUT HOW TO IMPROVE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Jack Ramsey</cp:lastModifiedBy>
  <cp:revision>50</cp:revision>
  <dcterms:created xsi:type="dcterms:W3CDTF">2020-01-13T16:14:54Z</dcterms:created>
  <dcterms:modified xsi:type="dcterms:W3CDTF">2020-01-18T20:14:10Z</dcterms:modified>
</cp:coreProperties>
</file>