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283" r:id="rId5"/>
    <p:sldId id="284" r:id="rId6"/>
    <p:sldId id="285" r:id="rId7"/>
    <p:sldId id="28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8" r:id="rId32"/>
    <p:sldId id="289" r:id="rId33"/>
    <p:sldId id="290" r:id="rId34"/>
    <p:sldId id="291" r:id="rId35"/>
    <p:sldId id="292" r:id="rId36"/>
    <p:sldId id="293" r:id="rId37"/>
    <p:sldId id="294" r:id="rId38"/>
    <p:sldId id="295" r:id="rId39"/>
    <p:sldId id="296" r:id="rId40"/>
    <p:sldId id="297" r:id="rId41"/>
    <p:sldId id="314" r:id="rId42"/>
    <p:sldId id="298" r:id="rId43"/>
    <p:sldId id="315" r:id="rId44"/>
    <p:sldId id="299" r:id="rId45"/>
    <p:sldId id="300" r:id="rId46"/>
    <p:sldId id="301" r:id="rId47"/>
    <p:sldId id="302" r:id="rId48"/>
    <p:sldId id="303" r:id="rId49"/>
    <p:sldId id="304"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4660"/>
  </p:normalViewPr>
  <p:slideViewPr>
    <p:cSldViewPr snapToGrid="0">
      <p:cViewPr varScale="1">
        <p:scale>
          <a:sx n="74" d="100"/>
          <a:sy n="74" d="100"/>
        </p:scale>
        <p:origin x="65" y="21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834F-B6BA-4B47-B96B-50F9B095C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25768-B9E4-467B-BAB4-5706F6280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90D490-213D-4F12-B3F0-889023847583}"/>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FC27C580-87DA-4C04-89CA-542F9DDF2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EF2B5-53AD-4B73-9C45-8C9543FD5C72}"/>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68088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7CF4-C30C-4989-B8FF-A847B2257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099DB2-E794-4F3B-A599-0DDB39D2BE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5C563-4221-44C1-953D-2DFB08758029}"/>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07F0461B-B2EF-48AC-973F-ECB606CE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9FE32-F985-4C62-B5F7-DED7EA37DE97}"/>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407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9FECA-710C-4BEF-9572-7106B8809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55B5C-3F3A-4047-85AD-E052EAFEBD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C6874-CED8-4223-8304-7FA81293B6A5}"/>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470D537A-D952-4ECF-8F94-436B32F0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63108-A0D7-4CB5-85E1-88354D7915A5}"/>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06416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B131-1E92-4F93-BC2E-8B10F910D7BF}"/>
              </a:ext>
            </a:extLst>
          </p:cNvPr>
          <p:cNvSpPr>
            <a:spLocks noGrp="1"/>
          </p:cNvSpPr>
          <p:nvPr>
            <p:ph type="title"/>
          </p:nvPr>
        </p:nvSpPr>
        <p:spPr/>
        <p:txBody>
          <a:bodyPr>
            <a:normAutofit/>
          </a:bodyPr>
          <a:lstStyle>
            <a:lvl1pPr>
              <a:defRPr sz="4000">
                <a:latin typeface="Corbel Light" panose="020B03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9FBA43-72AC-4053-8414-703FCE540AF7}"/>
              </a:ext>
            </a:extLst>
          </p:cNvPr>
          <p:cNvSpPr>
            <a:spLocks noGrp="1"/>
          </p:cNvSpPr>
          <p:nvPr>
            <p:ph idx="1" hasCustomPrompt="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24120B-E34E-47EB-8DF1-972E86A06DEF}"/>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49BFCD49-5B1C-47CE-B8D3-080C7AED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EA7B-7E20-4421-958F-321DB34CD8B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297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D44A-8E40-49E9-85EF-B10E69E93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635BC-EA07-4419-B20D-83E29C328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EA1EC4-EDB7-4D43-B96F-58C3B95DAAD4}"/>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9456A247-5ADB-4F32-9D74-A7FE57047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9A8FF-1116-4EC1-AA78-C1A24D0B27AB}"/>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2274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05DC-E6E6-4F93-AE6C-9CC83110A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145A7-3E26-4D24-9172-2884A8CC08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76639-B8F0-4705-AD38-D3A5EF024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38C71-DD61-4F34-9095-8100C2F84D3D}"/>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6" name="Footer Placeholder 5">
            <a:extLst>
              <a:ext uri="{FF2B5EF4-FFF2-40B4-BE49-F238E27FC236}">
                <a16:creationId xmlns:a16="http://schemas.microsoft.com/office/drawing/2014/main" id="{C891781C-99AF-4416-BBCB-B6CDDC77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FD93D-E06F-4CE1-8D44-42CAF68F29AD}"/>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50868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5978-BD94-4C02-9394-854E6AF2B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0D4CD-3116-47F9-BDF4-5186F1CD9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3DDD52-ACFF-401F-B136-4EB7B2A359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80D07-8476-4CA2-AE87-5680849C3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E9B7CF-6A91-4B53-A5A4-AC7799A9BE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BC7C0-D25A-4E10-96EF-0BF13B2A5FAE}"/>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8" name="Footer Placeholder 7">
            <a:extLst>
              <a:ext uri="{FF2B5EF4-FFF2-40B4-BE49-F238E27FC236}">
                <a16:creationId xmlns:a16="http://schemas.microsoft.com/office/drawing/2014/main" id="{B0AB2532-224B-40FA-99C4-AA360E2CA7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4D606-4DE6-44B9-80BC-1582878E5640}"/>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20650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F00-DEA2-49D8-BEBC-4B1BEC797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E0B13F-C118-40A6-A2DA-12C389C1F418}"/>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4" name="Footer Placeholder 3">
            <a:extLst>
              <a:ext uri="{FF2B5EF4-FFF2-40B4-BE49-F238E27FC236}">
                <a16:creationId xmlns:a16="http://schemas.microsoft.com/office/drawing/2014/main" id="{F435DDFD-1154-442A-A68D-6C83EFF80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36E8B-A5CD-49CB-8F11-C0280569D9C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5087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7591A-B218-4FEB-89CA-6D33CB8D25C9}"/>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3" name="Footer Placeholder 2">
            <a:extLst>
              <a:ext uri="{FF2B5EF4-FFF2-40B4-BE49-F238E27FC236}">
                <a16:creationId xmlns:a16="http://schemas.microsoft.com/office/drawing/2014/main" id="{842C83CD-6182-49E7-BF19-75046C943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B53C8-BEA7-4182-911E-398B9DC9DD21}"/>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1437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ABD5-0323-4615-8A11-A9A38F9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6E1592-0680-4962-822D-CB97F97C6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E6FF9-6FF7-4527-97C6-3827ACA6A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871C1-F371-4D43-8501-D708FF122690}"/>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6" name="Footer Placeholder 5">
            <a:extLst>
              <a:ext uri="{FF2B5EF4-FFF2-40B4-BE49-F238E27FC236}">
                <a16:creationId xmlns:a16="http://schemas.microsoft.com/office/drawing/2014/main" id="{19AE12CE-1A83-41E2-9D41-0ED2923B4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15153-29C1-4779-ABCB-D294E2F0585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19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661D-C405-4DAD-A9AF-1882BC876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5AE2C-C367-4E2F-BFBC-B98200F26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755B7-DCE5-4BF9-B784-93EB536C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3BB306-C570-4F83-B84E-DABB734AD1E7}"/>
              </a:ext>
            </a:extLst>
          </p:cNvPr>
          <p:cNvSpPr>
            <a:spLocks noGrp="1"/>
          </p:cNvSpPr>
          <p:nvPr>
            <p:ph type="dt" sz="half" idx="10"/>
          </p:nvPr>
        </p:nvSpPr>
        <p:spPr/>
        <p:txBody>
          <a:bodyPr/>
          <a:lstStyle/>
          <a:p>
            <a:fld id="{0DA8602D-86BF-480E-A0B4-862172A6EE61}" type="datetimeFigureOut">
              <a:rPr lang="en-US" smtClean="0"/>
              <a:t>9/4/2024</a:t>
            </a:fld>
            <a:endParaRPr lang="en-US"/>
          </a:p>
        </p:txBody>
      </p:sp>
      <p:sp>
        <p:nvSpPr>
          <p:cNvPr id="6" name="Footer Placeholder 5">
            <a:extLst>
              <a:ext uri="{FF2B5EF4-FFF2-40B4-BE49-F238E27FC236}">
                <a16:creationId xmlns:a16="http://schemas.microsoft.com/office/drawing/2014/main" id="{A5A67FF1-588C-4947-BC7C-96221FB0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BA1DF-3DF3-48B0-96F1-7C2953F456B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74294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1CF2C-6431-4FFB-8B04-A89C2CF84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1E1BD5-AFDB-4A8C-AF79-2467E027D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266126-80A9-4E1A-A2C5-DB09936B0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8602D-86BF-480E-A0B4-862172A6EE61}" type="datetimeFigureOut">
              <a:rPr lang="en-US" smtClean="0"/>
              <a:t>9/4/2024</a:t>
            </a:fld>
            <a:endParaRPr lang="en-US"/>
          </a:p>
        </p:txBody>
      </p:sp>
      <p:sp>
        <p:nvSpPr>
          <p:cNvPr id="5" name="Footer Placeholder 4">
            <a:extLst>
              <a:ext uri="{FF2B5EF4-FFF2-40B4-BE49-F238E27FC236}">
                <a16:creationId xmlns:a16="http://schemas.microsoft.com/office/drawing/2014/main" id="{7A69C43F-4DB5-40CF-AD12-3A4DCB173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AC663-C3E1-4C8D-9DE4-4ABA7F4AE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2C22D-20FA-4808-A919-4A4702A80C12}" type="slidenum">
              <a:rPr lang="en-US" smtClean="0"/>
              <a:t>‹#›</a:t>
            </a:fld>
            <a:endParaRPr lang="en-US"/>
          </a:p>
        </p:txBody>
      </p:sp>
    </p:spTree>
    <p:extLst>
      <p:ext uri="{BB962C8B-B14F-4D97-AF65-F5344CB8AC3E}">
        <p14:creationId xmlns:p14="http://schemas.microsoft.com/office/powerpoint/2010/main" val="96413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hyperlink" Target="https://www.w3schools.com/bootstrap/bootstrap_ref_css_helpers.as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3schools.com/bootstrap/bootstrap_get_started.as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evelopers.google.com/web/fundamentals/design-and-ui/responsive/" TargetMode="External"/><Relationship Id="rId5" Type="http://schemas.openxmlformats.org/officeDocument/2006/relationships/hyperlink" Target="https://hostingfacts.com/internet-facts-stats-2016/" TargetMode="External"/><Relationship Id="rId4" Type="http://schemas.openxmlformats.org/officeDocument/2006/relationships/hyperlink" Target="http://getbootstrap.com/abou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56FA92FC-7348-44E6-B694-519B5E6B2D27}"/>
              </a:ext>
            </a:extLst>
          </p:cNvPr>
          <p:cNvSpPr>
            <a:spLocks noGrp="1"/>
          </p:cNvSpPr>
          <p:nvPr>
            <p:ph type="ctrTitle"/>
          </p:nvPr>
        </p:nvSpPr>
        <p:spPr/>
        <p:txBody>
          <a:bodyPr/>
          <a:lstStyle/>
          <a:p>
            <a:r>
              <a:rPr lang="en-US" dirty="0"/>
              <a:t>CSCI 1720</a:t>
            </a:r>
            <a:br>
              <a:rPr lang="en-US" dirty="0"/>
            </a:br>
            <a:r>
              <a:rPr lang="en-US" dirty="0"/>
              <a:t>Intermediate Web Design</a:t>
            </a:r>
          </a:p>
        </p:txBody>
      </p:sp>
      <p:sp>
        <p:nvSpPr>
          <p:cNvPr id="6" name="Subtitle 5">
            <a:extLst>
              <a:ext uri="{FF2B5EF4-FFF2-40B4-BE49-F238E27FC236}">
                <a16:creationId xmlns:a16="http://schemas.microsoft.com/office/drawing/2014/main" id="{EFDA38B6-801C-418E-AC50-3C6DCA085ADA}"/>
              </a:ext>
            </a:extLst>
          </p:cNvPr>
          <p:cNvSpPr>
            <a:spLocks noGrp="1"/>
          </p:cNvSpPr>
          <p:nvPr>
            <p:ph type="subTitle" idx="1"/>
          </p:nvPr>
        </p:nvSpPr>
        <p:spPr/>
        <p:txBody>
          <a:bodyPr/>
          <a:lstStyle/>
          <a:p>
            <a:r>
              <a:rPr lang="en-US" dirty="0"/>
              <a:t>Bootstrap – Part 1</a:t>
            </a:r>
          </a:p>
        </p:txBody>
      </p:sp>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199" y="1825625"/>
            <a:ext cx="10992439" cy="3921550"/>
          </a:xfrm>
        </p:spPr>
        <p:txBody>
          <a:bodyPr>
            <a:normAutofit/>
          </a:bodyPr>
          <a:lstStyle/>
          <a:p>
            <a:pPr marL="0" indent="0">
              <a:spcBef>
                <a:spcPts val="0"/>
              </a:spcBef>
              <a:spcAft>
                <a:spcPts val="1200"/>
              </a:spcAft>
              <a:buNone/>
            </a:pPr>
            <a:r>
              <a:rPr lang="en-US" dirty="0"/>
              <a:t>Bootstrap was developed by Mark Otto and Jacob Thornton at Twitter, and released as an open source product in August 2011 on GitHub</a:t>
            </a:r>
          </a:p>
          <a:p>
            <a:pPr marL="0" indent="0">
              <a:spcBef>
                <a:spcPts val="0"/>
              </a:spcBef>
              <a:spcAft>
                <a:spcPts val="1200"/>
              </a:spcAft>
              <a:buNone/>
            </a:pPr>
            <a:r>
              <a:rPr lang="en-US" dirty="0"/>
              <a:t>In June 2014 Bootstrap was the No.1 project on GitHub</a:t>
            </a:r>
          </a:p>
          <a:p>
            <a:pPr marL="0" indent="0">
              <a:buNone/>
            </a:pPr>
            <a:r>
              <a:rPr lang="en-US" dirty="0"/>
              <a:t>Bootstrap was created at Twitter in mid-2010</a:t>
            </a:r>
          </a:p>
          <a:p>
            <a:pPr marL="0" indent="0">
              <a:buNone/>
            </a:pPr>
            <a:r>
              <a:rPr lang="en-US" dirty="0"/>
              <a:t>Prior to being an open-sourced framework, Bootstrap was known as </a:t>
            </a:r>
            <a:r>
              <a:rPr lang="en-US" i="1" dirty="0"/>
              <a:t>Twitter Blueprint</a:t>
            </a:r>
          </a:p>
          <a:p>
            <a:pPr marL="0" indent="0">
              <a:spcBef>
                <a:spcPts val="0"/>
              </a:spcBef>
              <a:spcAft>
                <a:spcPts val="1200"/>
              </a:spcAft>
              <a:buNone/>
            </a:pPr>
            <a:endParaRPr lang="en-US" dirty="0"/>
          </a:p>
        </p:txBody>
      </p:sp>
    </p:spTree>
    <p:extLst>
      <p:ext uri="{BB962C8B-B14F-4D97-AF65-F5344CB8AC3E}">
        <p14:creationId xmlns:p14="http://schemas.microsoft.com/office/powerpoint/2010/main" val="42109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A few months into development, Twitter held its first Hack Week and the project exploded as developers of all skill levels jumped in without any external guidance</a:t>
            </a:r>
          </a:p>
          <a:p>
            <a:pPr marL="0" indent="0">
              <a:spcBef>
                <a:spcPts val="0"/>
              </a:spcBef>
              <a:spcAft>
                <a:spcPts val="1200"/>
              </a:spcAft>
              <a:buNone/>
            </a:pPr>
            <a:r>
              <a:rPr lang="en-US" dirty="0"/>
              <a:t>It served as the style guide for internal tools development at the company for over a year before its public release, and continues to do so today</a:t>
            </a:r>
          </a:p>
          <a:p>
            <a:pPr marL="0" indent="0">
              <a:spcBef>
                <a:spcPts val="0"/>
              </a:spcBef>
              <a:spcAft>
                <a:spcPts val="1200"/>
              </a:spcAft>
              <a:buNone/>
            </a:pPr>
            <a:endParaRPr lang="en-US" dirty="0"/>
          </a:p>
        </p:txBody>
      </p:sp>
    </p:spTree>
    <p:extLst>
      <p:ext uri="{BB962C8B-B14F-4D97-AF65-F5344CB8AC3E}">
        <p14:creationId xmlns:p14="http://schemas.microsoft.com/office/powerpoint/2010/main" val="26803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buNone/>
            </a:pPr>
            <a:r>
              <a:rPr lang="en-US" dirty="0"/>
              <a:t>Originally released on Friday, August 19, 2011, there have since been over twenty releases, including two major rewrites with v2 and v3 (and now, </a:t>
            </a:r>
            <a:r>
              <a:rPr lang="en-US" strike="sngStrike" dirty="0"/>
              <a:t>v4.1.3</a:t>
            </a:r>
            <a:r>
              <a:rPr lang="en-US" dirty="0"/>
              <a:t> 5)</a:t>
            </a:r>
          </a:p>
          <a:p>
            <a:pPr marL="0" indent="0">
              <a:buNone/>
            </a:pPr>
            <a:r>
              <a:rPr lang="en-US" dirty="0"/>
              <a:t>With Bootstrap 2, added responsive functionality to the entire framework as an optional stylesheet</a:t>
            </a:r>
          </a:p>
          <a:p>
            <a:pPr marL="0" indent="0">
              <a:buNone/>
            </a:pPr>
            <a:r>
              <a:rPr lang="en-US" dirty="0"/>
              <a:t>Building on that with Bootstrap 3, rewrote the library once more to make it responsive by default with a </a:t>
            </a:r>
            <a:r>
              <a:rPr lang="en-US" dirty="0">
                <a:solidFill>
                  <a:srgbClr val="FF0000"/>
                </a:solidFill>
              </a:rPr>
              <a:t>mobile first approach</a:t>
            </a:r>
          </a:p>
          <a:p>
            <a:pPr marL="0" indent="0">
              <a:spcBef>
                <a:spcPts val="0"/>
              </a:spcBef>
              <a:spcAft>
                <a:spcPts val="1200"/>
              </a:spcAft>
              <a:buNone/>
            </a:pPr>
            <a:endParaRPr lang="en-US" dirty="0"/>
          </a:p>
        </p:txBody>
      </p:sp>
    </p:spTree>
    <p:extLst>
      <p:ext uri="{BB962C8B-B14F-4D97-AF65-F5344CB8AC3E}">
        <p14:creationId xmlns:p14="http://schemas.microsoft.com/office/powerpoint/2010/main" val="274799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dirty="0"/>
              <a:t>Advantages of Bootstrap:</a:t>
            </a:r>
          </a:p>
          <a:p>
            <a:pPr marL="0" indent="0">
              <a:buNone/>
            </a:pPr>
            <a:endParaRPr lang="en-US" sz="1800" dirty="0"/>
          </a:p>
          <a:p>
            <a:pPr marL="457200" indent="0">
              <a:buNone/>
            </a:pPr>
            <a:r>
              <a:rPr lang="en-US" sz="2400" dirty="0"/>
              <a:t>Easy to use: Anybody with just basic knowledge of HTML and CSS can start using Bootstrap</a:t>
            </a:r>
          </a:p>
          <a:p>
            <a:pPr marL="457200" indent="0">
              <a:buNone/>
            </a:pPr>
            <a:r>
              <a:rPr lang="en-US" sz="2400" dirty="0"/>
              <a:t>Responsive features: Bootstrap's responsive CSS adjusts to phones, tablets, and desktops</a:t>
            </a:r>
          </a:p>
          <a:p>
            <a:pPr marL="457200" indent="0">
              <a:buNone/>
            </a:pPr>
            <a:r>
              <a:rPr lang="en-US" sz="2400" dirty="0"/>
              <a:t>Mobile-first approach: In Bootstrap 3, mobile-first styles are part of the core framework</a:t>
            </a:r>
          </a:p>
          <a:p>
            <a:pPr marL="457200" indent="0">
              <a:buNone/>
            </a:pPr>
            <a:r>
              <a:rPr lang="en-US" sz="2400" dirty="0"/>
              <a:t>Browser compatibility: Bootstrap is compatible with all modern browsers (Chrome, Firefox, Internet Explorer, Safari, and Opera)</a:t>
            </a:r>
          </a:p>
        </p:txBody>
      </p:sp>
    </p:spTree>
    <p:extLst>
      <p:ext uri="{BB962C8B-B14F-4D97-AF65-F5344CB8AC3E}">
        <p14:creationId xmlns:p14="http://schemas.microsoft.com/office/powerpoint/2010/main" val="40829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Where to Get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sz="2400" dirty="0"/>
              <a:t>Download Bootstrap </a:t>
            </a:r>
            <a:br>
              <a:rPr lang="en-US" sz="2400" dirty="0"/>
            </a:br>
            <a:r>
              <a:rPr lang="en-US" sz="2400" dirty="0"/>
              <a:t>from getbootstrap.com</a:t>
            </a:r>
          </a:p>
          <a:p>
            <a:pPr marL="0" indent="0">
              <a:buNone/>
            </a:pPr>
            <a:r>
              <a:rPr lang="en-US" sz="2400" dirty="0">
                <a:solidFill>
                  <a:srgbClr val="FF0000"/>
                </a:solidFill>
              </a:rPr>
              <a:t>Include Bootstrap from a CDN</a:t>
            </a:r>
          </a:p>
          <a:p>
            <a:pPr marL="0" indent="0">
              <a:buNone/>
            </a:pPr>
            <a:endParaRPr lang="en-US" sz="2400" dirty="0">
              <a:solidFill>
                <a:srgbClr val="FF0000"/>
              </a:solidFill>
            </a:endParaRPr>
          </a:p>
        </p:txBody>
      </p:sp>
      <p:pic>
        <p:nvPicPr>
          <p:cNvPr id="9" name="Picture 8">
            <a:extLst>
              <a:ext uri="{FF2B5EF4-FFF2-40B4-BE49-F238E27FC236}">
                <a16:creationId xmlns:a16="http://schemas.microsoft.com/office/drawing/2014/main" id="{99147060-518C-4750-8382-68C801FCBE0E}"/>
              </a:ext>
            </a:extLst>
          </p:cNvPr>
          <p:cNvPicPr>
            <a:picLocks noChangeAspect="1"/>
          </p:cNvPicPr>
          <p:nvPr/>
        </p:nvPicPr>
        <p:blipFill rotWithShape="1">
          <a:blip r:embed="rId3"/>
          <a:srcRect b="46947"/>
          <a:stretch/>
        </p:blipFill>
        <p:spPr>
          <a:xfrm>
            <a:off x="928047" y="3132752"/>
            <a:ext cx="10335905" cy="2540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14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b="1" dirty="0"/>
              <a:t>One advantage of using the Bootstrap CDN*:</a:t>
            </a:r>
          </a:p>
          <a:p>
            <a:pPr marL="0" indent="0">
              <a:buNone/>
            </a:pPr>
            <a:r>
              <a:rPr lang="en-US" sz="2400" dirty="0"/>
              <a:t>Many users already have downloaded Bootstrap from </a:t>
            </a:r>
            <a:r>
              <a:rPr lang="en-US" sz="2400" dirty="0" err="1"/>
              <a:t>MaxCDN</a:t>
            </a:r>
            <a:r>
              <a:rPr lang="en-US" sz="2400" dirty="0"/>
              <a:t> when visiting another site. As a result, it will be loaded from cache when they visit your site, which leads to faster loading time</a:t>
            </a:r>
          </a:p>
          <a:p>
            <a:pPr marL="0" indent="0">
              <a:buNone/>
            </a:pPr>
            <a:r>
              <a:rPr lang="en-US" sz="2400" dirty="0"/>
              <a:t>Also, most CDNs will make sure that once a user requests a file from it, it will be served from the server closest to them, which also leads to faster loading time</a:t>
            </a:r>
          </a:p>
          <a:p>
            <a:pPr marL="0" indent="0">
              <a:buNone/>
            </a:pPr>
            <a:endParaRPr lang="en-US" sz="2400" dirty="0"/>
          </a:p>
          <a:p>
            <a:pPr marL="0" indent="0">
              <a:buNone/>
            </a:pPr>
            <a:endParaRPr lang="en-US" sz="2400" dirty="0"/>
          </a:p>
          <a:p>
            <a:pPr marL="0" indent="0">
              <a:buNone/>
            </a:pPr>
            <a:r>
              <a:rPr lang="en-US" sz="2400" dirty="0"/>
              <a:t>* CDN == ‘Content Delivery Network’</a:t>
            </a:r>
          </a:p>
        </p:txBody>
      </p:sp>
    </p:spTree>
    <p:extLst>
      <p:ext uri="{BB962C8B-B14F-4D97-AF65-F5344CB8AC3E}">
        <p14:creationId xmlns:p14="http://schemas.microsoft.com/office/powerpoint/2010/main" val="1979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b="1" dirty="0"/>
              <a:t>jQuery</a:t>
            </a:r>
          </a:p>
          <a:p>
            <a:pPr marL="0" indent="0">
              <a:buNone/>
            </a:pPr>
            <a:r>
              <a:rPr lang="en-US" sz="2400" dirty="0"/>
              <a:t>Bootstrap uses jQuery for JavaScript plugins (like modals, tooltips, etc)</a:t>
            </a:r>
          </a:p>
          <a:p>
            <a:pPr marL="0" indent="0">
              <a:buNone/>
            </a:pPr>
            <a:r>
              <a:rPr lang="en-US" sz="2400" dirty="0"/>
              <a:t>However, if you just use the CSS part of Bootstrap, you don't need jQuery</a:t>
            </a:r>
            <a:endParaRPr lang="en-US" sz="2000" dirty="0"/>
          </a:p>
        </p:txBody>
      </p:sp>
    </p:spTree>
    <p:extLst>
      <p:ext uri="{BB962C8B-B14F-4D97-AF65-F5344CB8AC3E}">
        <p14:creationId xmlns:p14="http://schemas.microsoft.com/office/powerpoint/2010/main" val="34139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825625"/>
            <a:ext cx="6278592" cy="4351338"/>
          </a:xfrm>
        </p:spPr>
        <p:txBody>
          <a:bodyPr>
            <a:normAutofit/>
          </a:bodyPr>
          <a:lstStyle/>
          <a:p>
            <a:pPr marL="0" indent="0">
              <a:buNone/>
            </a:pPr>
            <a:r>
              <a:rPr lang="en-US" b="1" dirty="0"/>
              <a:t>1. Add the HTML5 doctype</a:t>
            </a:r>
            <a:endParaRPr lang="en-US" dirty="0"/>
          </a:p>
          <a:p>
            <a:pPr marL="0" indent="0">
              <a:buNone/>
            </a:pPr>
            <a:r>
              <a:rPr lang="en-US" dirty="0"/>
              <a:t>Bootstrap uses HTML elements and CSS properties that require the HTML5 doctype</a:t>
            </a:r>
          </a:p>
          <a:p>
            <a:pPr marL="0" indent="0">
              <a:buNone/>
            </a:pPr>
            <a:r>
              <a:rPr lang="en-US" dirty="0"/>
              <a:t>Always include the HTML5 doctype at the beginning of the page, along with the </a:t>
            </a:r>
            <a:r>
              <a:rPr lang="en-US" dirty="0" err="1"/>
              <a:t>lang</a:t>
            </a:r>
            <a:r>
              <a:rPr lang="en-US" dirty="0"/>
              <a:t> attribute and the correct character set:</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8F1002C1-5952-4123-A9E9-C81179EDD49C}"/>
              </a:ext>
            </a:extLst>
          </p:cNvPr>
          <p:cNvPicPr>
            <a:picLocks noChangeAspect="1"/>
          </p:cNvPicPr>
          <p:nvPr/>
        </p:nvPicPr>
        <p:blipFill>
          <a:blip r:embed="rId3"/>
          <a:stretch>
            <a:fillRect/>
          </a:stretch>
        </p:blipFill>
        <p:spPr>
          <a:xfrm>
            <a:off x="7491741" y="1690688"/>
            <a:ext cx="3994322" cy="2380980"/>
          </a:xfrm>
          <a:prstGeom prst="rect">
            <a:avLst/>
          </a:prstGeom>
          <a:ln>
            <a:solidFill>
              <a:srgbClr val="0070C0"/>
            </a:solidFill>
          </a:ln>
        </p:spPr>
      </p:pic>
    </p:spTree>
    <p:extLst>
      <p:ext uri="{BB962C8B-B14F-4D97-AF65-F5344CB8AC3E}">
        <p14:creationId xmlns:p14="http://schemas.microsoft.com/office/powerpoint/2010/main" val="29774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b="1" dirty="0"/>
              <a:t>2. Bootstrap 3+ is mobile-first</a:t>
            </a:r>
          </a:p>
          <a:p>
            <a:pPr marL="0" indent="0">
              <a:spcBef>
                <a:spcPts val="0"/>
              </a:spcBef>
              <a:spcAft>
                <a:spcPts val="1200"/>
              </a:spcAft>
              <a:buNone/>
            </a:pPr>
            <a:r>
              <a:rPr lang="en-US" dirty="0"/>
              <a:t>Bootstrap 3 is designed to be responsive to mobile devices. Mobile-first styles are part of the core framework</a:t>
            </a:r>
          </a:p>
          <a:p>
            <a:pPr marL="0" indent="0">
              <a:spcBef>
                <a:spcPts val="0"/>
              </a:spcBef>
              <a:spcAft>
                <a:spcPts val="1200"/>
              </a:spcAft>
              <a:buNone/>
            </a:pPr>
            <a:r>
              <a:rPr lang="en-US" dirty="0"/>
              <a:t>To ensure proper rendering and touch zooming, add the following &lt;meta&gt; tag inside the &lt;head&gt; element:</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4A7CA45D-3A54-427B-AE13-710445EFB8D4}"/>
              </a:ext>
            </a:extLst>
          </p:cNvPr>
          <p:cNvPicPr>
            <a:picLocks noChangeAspect="1"/>
          </p:cNvPicPr>
          <p:nvPr/>
        </p:nvPicPr>
        <p:blipFill>
          <a:blip r:embed="rId3"/>
          <a:stretch>
            <a:fillRect/>
          </a:stretch>
        </p:blipFill>
        <p:spPr>
          <a:xfrm>
            <a:off x="1103102" y="4192167"/>
            <a:ext cx="9806665" cy="500602"/>
          </a:xfrm>
          <a:prstGeom prst="rect">
            <a:avLst/>
          </a:prstGeom>
          <a:ln>
            <a:solidFill>
              <a:srgbClr val="0070C0"/>
            </a:solidFill>
          </a:ln>
        </p:spPr>
      </p:pic>
    </p:spTree>
    <p:extLst>
      <p:ext uri="{BB962C8B-B14F-4D97-AF65-F5344CB8AC3E}">
        <p14:creationId xmlns:p14="http://schemas.microsoft.com/office/powerpoint/2010/main" val="375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2. The </a:t>
            </a:r>
            <a:r>
              <a:rPr lang="en-US" b="1" dirty="0">
                <a:solidFill>
                  <a:srgbClr val="0070C0"/>
                </a:solidFill>
                <a:latin typeface="Courier New" panose="02070309020205020404" pitchFamily="49" charset="0"/>
                <a:cs typeface="Courier New" panose="02070309020205020404" pitchFamily="49" charset="0"/>
              </a:rPr>
              <a:t>width=device-width</a:t>
            </a:r>
            <a:r>
              <a:rPr lang="en-US" b="1" dirty="0">
                <a:latin typeface="Courier New" panose="02070309020205020404" pitchFamily="49" charset="0"/>
                <a:cs typeface="Courier New" panose="02070309020205020404" pitchFamily="49" charset="0"/>
              </a:rPr>
              <a:t> </a:t>
            </a:r>
            <a:r>
              <a:rPr lang="en-US" dirty="0"/>
              <a:t>part sets the width of the page to follow the screen-width of the device (which will vary depending on the device)</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initial-scale=1</a:t>
            </a:r>
            <a:r>
              <a:rPr lang="en-US" dirty="0"/>
              <a:t> part sets the initial zoom level when the page is first loaded by the browser</a:t>
            </a:r>
          </a:p>
        </p:txBody>
      </p:sp>
      <p:pic>
        <p:nvPicPr>
          <p:cNvPr id="8" name="Picture 7">
            <a:extLst>
              <a:ext uri="{FF2B5EF4-FFF2-40B4-BE49-F238E27FC236}">
                <a16:creationId xmlns:a16="http://schemas.microsoft.com/office/drawing/2014/main" id="{4A7CA45D-3A54-427B-AE13-710445EFB8D4}"/>
              </a:ext>
            </a:extLst>
          </p:cNvPr>
          <p:cNvPicPr>
            <a:picLocks noChangeAspect="1"/>
          </p:cNvPicPr>
          <p:nvPr/>
        </p:nvPicPr>
        <p:blipFill>
          <a:blip r:embed="rId3"/>
          <a:stretch>
            <a:fillRect/>
          </a:stretch>
        </p:blipFill>
        <p:spPr>
          <a:xfrm>
            <a:off x="1103102" y="4192167"/>
            <a:ext cx="9806665" cy="500602"/>
          </a:xfrm>
          <a:prstGeom prst="rect">
            <a:avLst/>
          </a:prstGeom>
          <a:ln>
            <a:solidFill>
              <a:srgbClr val="0070C0"/>
            </a:solidFill>
          </a:ln>
        </p:spPr>
      </p:pic>
    </p:spTree>
    <p:extLst>
      <p:ext uri="{BB962C8B-B14F-4D97-AF65-F5344CB8AC3E}">
        <p14:creationId xmlns:p14="http://schemas.microsoft.com/office/powerpoint/2010/main" val="13898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761A-06D5-42A3-9FCF-DCECD3487A19}"/>
              </a:ext>
            </a:extLst>
          </p:cNvPr>
          <p:cNvSpPr>
            <a:spLocks noGrp="1"/>
          </p:cNvSpPr>
          <p:nvPr>
            <p:ph type="title"/>
          </p:nvPr>
        </p:nvSpPr>
        <p:spPr/>
        <p:txBody>
          <a:bodyPr/>
          <a:lstStyle/>
          <a:p>
            <a:r>
              <a:rPr lang="en-US" dirty="0"/>
              <a:t>Responsive Design</a:t>
            </a:r>
          </a:p>
        </p:txBody>
      </p:sp>
      <p:sp>
        <p:nvSpPr>
          <p:cNvPr id="3" name="Text Placeholder 2">
            <a:extLst>
              <a:ext uri="{FF2B5EF4-FFF2-40B4-BE49-F238E27FC236}">
                <a16:creationId xmlns:a16="http://schemas.microsoft.com/office/drawing/2014/main" id="{E87344DE-263B-442E-8C8A-0F999A86E1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7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b="1" dirty="0"/>
              <a:t>3. Containers</a:t>
            </a:r>
          </a:p>
          <a:p>
            <a:pPr marL="0" indent="0">
              <a:spcBef>
                <a:spcPts val="0"/>
              </a:spcBef>
              <a:spcAft>
                <a:spcPts val="1200"/>
              </a:spcAft>
              <a:buNone/>
            </a:pPr>
            <a:r>
              <a:rPr lang="en-US" dirty="0"/>
              <a:t>Bootstrap also requires a containing element to wrap site contents</a:t>
            </a:r>
          </a:p>
          <a:p>
            <a:pPr marL="0" indent="0">
              <a:spcBef>
                <a:spcPts val="0"/>
              </a:spcBef>
              <a:spcAft>
                <a:spcPts val="1200"/>
              </a:spcAft>
              <a:buNone/>
            </a:pPr>
            <a:r>
              <a:rPr lang="en-US" dirty="0"/>
              <a:t>There are two container classes to choose from:</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.container </a:t>
            </a:r>
            <a:r>
              <a:rPr lang="en-US" dirty="0"/>
              <a:t>class provides a responsive fixed width container</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.container-fluid </a:t>
            </a:r>
            <a:r>
              <a:rPr lang="en-US" dirty="0"/>
              <a:t>class provides a full width container, spanning the entire width of the viewport</a:t>
            </a:r>
          </a:p>
          <a:p>
            <a:pPr marL="0" indent="0">
              <a:spcBef>
                <a:spcPts val="0"/>
              </a:spcBef>
              <a:spcAft>
                <a:spcPts val="1200"/>
              </a:spcAft>
              <a:buNone/>
            </a:pPr>
            <a:r>
              <a:rPr lang="en-US" b="1" dirty="0"/>
              <a:t>Note: </a:t>
            </a:r>
            <a:r>
              <a:rPr lang="en-US" dirty="0"/>
              <a:t>Containers are not nestable (you cannot put a container inside another container)</a:t>
            </a:r>
          </a:p>
        </p:txBody>
      </p:sp>
    </p:spTree>
    <p:extLst>
      <p:ext uri="{BB962C8B-B14F-4D97-AF65-F5344CB8AC3E}">
        <p14:creationId xmlns:p14="http://schemas.microsoft.com/office/powerpoint/2010/main" val="38511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8731B5-47D6-486F-AF1F-50B07F2A346B}"/>
              </a:ext>
            </a:extLst>
          </p:cNvPr>
          <p:cNvPicPr>
            <a:picLocks noChangeAspect="1"/>
          </p:cNvPicPr>
          <p:nvPr/>
        </p:nvPicPr>
        <p:blipFill>
          <a:blip r:embed="rId2"/>
          <a:stretch>
            <a:fillRect/>
          </a:stretch>
        </p:blipFill>
        <p:spPr>
          <a:xfrm>
            <a:off x="816195" y="117902"/>
            <a:ext cx="10422263" cy="5551557"/>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9" name="Rectangle 8">
            <a:extLst>
              <a:ext uri="{FF2B5EF4-FFF2-40B4-BE49-F238E27FC236}">
                <a16:creationId xmlns:a16="http://schemas.microsoft.com/office/drawing/2014/main" id="{59A8383E-1499-42CE-B6EF-D60636D9E0BE}"/>
              </a:ext>
            </a:extLst>
          </p:cNvPr>
          <p:cNvSpPr/>
          <p:nvPr/>
        </p:nvSpPr>
        <p:spPr>
          <a:xfrm>
            <a:off x="1297565" y="3318449"/>
            <a:ext cx="9705716" cy="755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F43821-9363-46DE-8BAA-95BA27F85466}"/>
              </a:ext>
            </a:extLst>
          </p:cNvPr>
          <p:cNvSpPr/>
          <p:nvPr/>
        </p:nvSpPr>
        <p:spPr>
          <a:xfrm>
            <a:off x="1333768" y="5382768"/>
            <a:ext cx="2772019" cy="265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5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238879-EFC0-43AE-8CB1-9A351CA31B9D}"/>
              </a:ext>
            </a:extLst>
          </p:cNvPr>
          <p:cNvPicPr>
            <a:picLocks noChangeAspect="1"/>
          </p:cNvPicPr>
          <p:nvPr/>
        </p:nvPicPr>
        <p:blipFill>
          <a:blip r:embed="rId2"/>
          <a:stretch>
            <a:fillRect/>
          </a:stretch>
        </p:blipFill>
        <p:spPr>
          <a:xfrm>
            <a:off x="1007644" y="342154"/>
            <a:ext cx="10048124" cy="5405021"/>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5" name="Rectangle 14">
            <a:extLst>
              <a:ext uri="{FF2B5EF4-FFF2-40B4-BE49-F238E27FC236}">
                <a16:creationId xmlns:a16="http://schemas.microsoft.com/office/drawing/2014/main" id="{C2293478-273D-40F5-8495-490DC098291E}"/>
              </a:ext>
            </a:extLst>
          </p:cNvPr>
          <p:cNvSpPr/>
          <p:nvPr/>
        </p:nvSpPr>
        <p:spPr>
          <a:xfrm>
            <a:off x="1224279" y="3449320"/>
            <a:ext cx="9755895" cy="635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3F26DC-59D1-4035-8B73-62F99FB2698A}"/>
              </a:ext>
            </a:extLst>
          </p:cNvPr>
          <p:cNvSpPr txBox="1"/>
          <p:nvPr/>
        </p:nvSpPr>
        <p:spPr>
          <a:xfrm>
            <a:off x="5394158" y="587333"/>
            <a:ext cx="5586016" cy="923330"/>
          </a:xfrm>
          <a:prstGeom prst="rect">
            <a:avLst/>
          </a:prstGeom>
          <a:noFill/>
        </p:spPr>
        <p:txBody>
          <a:bodyPr wrap="none" rtlCol="0">
            <a:spAutoFit/>
          </a:bodyPr>
          <a:lstStyle/>
          <a:p>
            <a:r>
              <a:rPr lang="en-US" dirty="0">
                <a:solidFill>
                  <a:srgbClr val="FF0000"/>
                </a:solidFill>
              </a:rPr>
              <a:t>Remember, you’ll set up a template page so that you only</a:t>
            </a:r>
          </a:p>
          <a:p>
            <a:r>
              <a:rPr lang="en-US" dirty="0">
                <a:solidFill>
                  <a:srgbClr val="FF0000"/>
                </a:solidFill>
              </a:rPr>
              <a:t>have to type this part once, then each new page will start</a:t>
            </a:r>
          </a:p>
          <a:p>
            <a:r>
              <a:rPr lang="en-US" dirty="0">
                <a:solidFill>
                  <a:srgbClr val="FF0000"/>
                </a:solidFill>
              </a:rPr>
              <a:t>with your template</a:t>
            </a:r>
          </a:p>
        </p:txBody>
      </p:sp>
      <p:sp>
        <p:nvSpPr>
          <p:cNvPr id="14" name="Rectangle 13">
            <a:extLst>
              <a:ext uri="{FF2B5EF4-FFF2-40B4-BE49-F238E27FC236}">
                <a16:creationId xmlns:a16="http://schemas.microsoft.com/office/drawing/2014/main" id="{9CDDAD96-3B79-4FAB-BD70-C0B3BCB81F88}"/>
              </a:ext>
            </a:extLst>
          </p:cNvPr>
          <p:cNvSpPr/>
          <p:nvPr/>
        </p:nvSpPr>
        <p:spPr>
          <a:xfrm>
            <a:off x="1366519" y="5465017"/>
            <a:ext cx="3616961" cy="2821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9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Bootstrap's grid system allows up to 12 columns across the page</a:t>
            </a:r>
          </a:p>
          <a:p>
            <a:pPr marL="0" indent="0">
              <a:spcBef>
                <a:spcPts val="0"/>
              </a:spcBef>
              <a:spcAft>
                <a:spcPts val="1200"/>
              </a:spcAft>
              <a:buNone/>
            </a:pPr>
            <a:r>
              <a:rPr lang="en-US" dirty="0"/>
              <a:t>If you do not want to use all 12 columns individually, you can group the columns together to create wider columns:</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B7C3D756-EC64-4DED-A397-4C270CCEBBA9}"/>
              </a:ext>
            </a:extLst>
          </p:cNvPr>
          <p:cNvPicPr>
            <a:picLocks noChangeAspect="1"/>
          </p:cNvPicPr>
          <p:nvPr/>
        </p:nvPicPr>
        <p:blipFill>
          <a:blip r:embed="rId3"/>
          <a:stretch>
            <a:fillRect/>
          </a:stretch>
        </p:blipFill>
        <p:spPr>
          <a:xfrm>
            <a:off x="1130029" y="3274658"/>
            <a:ext cx="9931942" cy="3183872"/>
          </a:xfrm>
          <a:prstGeom prst="rect">
            <a:avLst/>
          </a:prstGeom>
          <a:ln>
            <a:solidFill>
              <a:srgbClr val="0070C0"/>
            </a:solidFill>
          </a:ln>
        </p:spPr>
      </p:pic>
    </p:spTree>
    <p:extLst>
      <p:ext uri="{BB962C8B-B14F-4D97-AF65-F5344CB8AC3E}">
        <p14:creationId xmlns:p14="http://schemas.microsoft.com/office/powerpoint/2010/main" val="246331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Bootstrap's grid system is responsive, and the columns will re-arrange automatically depending on the screen size</a:t>
            </a:r>
          </a:p>
        </p:txBody>
      </p:sp>
      <p:pic>
        <p:nvPicPr>
          <p:cNvPr id="8" name="Picture 7">
            <a:extLst>
              <a:ext uri="{FF2B5EF4-FFF2-40B4-BE49-F238E27FC236}">
                <a16:creationId xmlns:a16="http://schemas.microsoft.com/office/drawing/2014/main" id="{B7C3D756-EC64-4DED-A397-4C270CCEBBA9}"/>
              </a:ext>
            </a:extLst>
          </p:cNvPr>
          <p:cNvPicPr>
            <a:picLocks noChangeAspect="1"/>
          </p:cNvPicPr>
          <p:nvPr/>
        </p:nvPicPr>
        <p:blipFill>
          <a:blip r:embed="rId3"/>
          <a:stretch>
            <a:fillRect/>
          </a:stretch>
        </p:blipFill>
        <p:spPr>
          <a:xfrm>
            <a:off x="1130029" y="3274658"/>
            <a:ext cx="9931942" cy="3183872"/>
          </a:xfrm>
          <a:prstGeom prst="rect">
            <a:avLst/>
          </a:prstGeom>
          <a:ln>
            <a:solidFill>
              <a:srgbClr val="0070C0"/>
            </a:solidFill>
          </a:ln>
        </p:spPr>
      </p:pic>
    </p:spTree>
    <p:extLst>
      <p:ext uri="{BB962C8B-B14F-4D97-AF65-F5344CB8AC3E}">
        <p14:creationId xmlns:p14="http://schemas.microsoft.com/office/powerpoint/2010/main" val="32318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 - Grid Classes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06729" y="1487347"/>
            <a:ext cx="11736729" cy="4689616"/>
          </a:xfrm>
        </p:spPr>
        <p:txBody>
          <a:bodyPr>
            <a:normAutofit/>
          </a:bodyPr>
          <a:lstStyle/>
          <a:p>
            <a:pPr marL="0" indent="0">
              <a:spcBef>
                <a:spcPts val="0"/>
              </a:spcBef>
              <a:spcAft>
                <a:spcPts val="1200"/>
              </a:spcAft>
              <a:buNone/>
            </a:pPr>
            <a:r>
              <a:rPr lang="en-US" dirty="0"/>
              <a:t>The Bootstrap grid system has five classes:</a:t>
            </a:r>
          </a:p>
          <a:p>
            <a:pPr marL="457200" indent="0">
              <a:spcBef>
                <a:spcPts val="0"/>
              </a:spcBef>
              <a:spcAft>
                <a:spcPts val="1200"/>
              </a:spcAft>
              <a:buNone/>
            </a:pPr>
            <a:r>
              <a:rPr lang="en-US" dirty="0"/>
              <a:t>.col- (extra small devices - screen width less than 576px)</a:t>
            </a:r>
          </a:p>
          <a:p>
            <a:pPr marL="457200" indent="0">
              <a:spcBef>
                <a:spcPts val="0"/>
              </a:spcBef>
              <a:spcAft>
                <a:spcPts val="1200"/>
              </a:spcAft>
              <a:buNone/>
            </a:pPr>
            <a:r>
              <a:rPr lang="en-US" dirty="0"/>
              <a:t>.col-</a:t>
            </a:r>
            <a:r>
              <a:rPr lang="en-US" dirty="0" err="1"/>
              <a:t>sm</a:t>
            </a:r>
            <a:r>
              <a:rPr lang="en-US" dirty="0"/>
              <a:t>- (small devices - screen width equal to or greater than 576px)</a:t>
            </a:r>
          </a:p>
          <a:p>
            <a:pPr marL="457200" indent="0">
              <a:spcBef>
                <a:spcPts val="0"/>
              </a:spcBef>
              <a:spcAft>
                <a:spcPts val="1200"/>
              </a:spcAft>
              <a:buNone/>
            </a:pPr>
            <a:r>
              <a:rPr lang="en-US" dirty="0"/>
              <a:t>.col-md- (medium devices - screen width equal to or greater than 768px)</a:t>
            </a:r>
          </a:p>
          <a:p>
            <a:pPr marL="457200" indent="0">
              <a:spcBef>
                <a:spcPts val="0"/>
              </a:spcBef>
              <a:spcAft>
                <a:spcPts val="1200"/>
              </a:spcAft>
              <a:buNone/>
            </a:pPr>
            <a:r>
              <a:rPr lang="en-US" dirty="0"/>
              <a:t>.col-lg- (large devices - screen width equal to or greater than 992px)</a:t>
            </a:r>
          </a:p>
          <a:p>
            <a:pPr marL="457200" indent="0">
              <a:spcBef>
                <a:spcPts val="0"/>
              </a:spcBef>
              <a:spcAft>
                <a:spcPts val="1200"/>
              </a:spcAft>
              <a:buNone/>
            </a:pPr>
            <a:r>
              <a:rPr lang="en-US" dirty="0"/>
              <a:t>.col-xl- (</a:t>
            </a:r>
            <a:r>
              <a:rPr lang="en-US" dirty="0" err="1"/>
              <a:t>xlarge</a:t>
            </a:r>
            <a:r>
              <a:rPr lang="en-US" dirty="0"/>
              <a:t> devices - screen width equal to or greater than 1200px)</a:t>
            </a:r>
          </a:p>
          <a:p>
            <a:pPr marL="457200" indent="0">
              <a:spcBef>
                <a:spcPts val="0"/>
              </a:spcBef>
              <a:spcAft>
                <a:spcPts val="1200"/>
              </a:spcAft>
              <a:buNone/>
            </a:pPr>
            <a:r>
              <a:rPr lang="en-US" dirty="0"/>
              <a:t>The classes above can be combined to create more dynamic and flexible layouts (more later)</a:t>
            </a:r>
          </a:p>
        </p:txBody>
      </p:sp>
    </p:spTree>
    <p:extLst>
      <p:ext uri="{BB962C8B-B14F-4D97-AF65-F5344CB8AC3E}">
        <p14:creationId xmlns:p14="http://schemas.microsoft.com/office/powerpoint/2010/main" val="390057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Basic Structure of a Bootstrap Grid</a:t>
            </a:r>
          </a:p>
        </p:txBody>
      </p:sp>
      <p:pic>
        <p:nvPicPr>
          <p:cNvPr id="8" name="Content Placeholder 7">
            <a:extLst>
              <a:ext uri="{FF2B5EF4-FFF2-40B4-BE49-F238E27FC236}">
                <a16:creationId xmlns:a16="http://schemas.microsoft.com/office/drawing/2014/main" id="{E320B193-AB78-405A-9377-F91EB4FCC832}"/>
              </a:ext>
            </a:extLst>
          </p:cNvPr>
          <p:cNvPicPr>
            <a:picLocks noGrp="1" noChangeAspect="1"/>
          </p:cNvPicPr>
          <p:nvPr>
            <p:ph idx="1"/>
          </p:nvPr>
        </p:nvPicPr>
        <p:blipFill>
          <a:blip r:embed="rId3"/>
          <a:stretch>
            <a:fillRect/>
          </a:stretch>
        </p:blipFill>
        <p:spPr>
          <a:xfrm>
            <a:off x="7381317" y="1690688"/>
            <a:ext cx="4221256" cy="4063565"/>
          </a:xfrm>
          <a:prstGeom prst="rect">
            <a:avLst/>
          </a:prstGeom>
          <a:ln>
            <a:solidFill>
              <a:srgbClr val="0070C0"/>
            </a:solidFill>
          </a:ln>
        </p:spPr>
      </p:pic>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3970318"/>
          </a:xfrm>
          <a:prstGeom prst="rect">
            <a:avLst/>
          </a:prstGeom>
        </p:spPr>
        <p:txBody>
          <a:bodyPr>
            <a:spAutoFit/>
          </a:bodyPr>
          <a:lstStyle/>
          <a:p>
            <a:r>
              <a:rPr lang="en-US" sz="2800" dirty="0"/>
              <a:t>First; create a row </a:t>
            </a:r>
            <a:br>
              <a:rPr lang="en-US" sz="2800" dirty="0"/>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endParaRPr lang="en-US" sz="2800" b="1" dirty="0"/>
          </a:p>
          <a:p>
            <a:endParaRPr lang="en-US" sz="2800" dirty="0"/>
          </a:p>
          <a:p>
            <a:r>
              <a:rPr lang="en-US" sz="2800" dirty="0"/>
              <a:t>Then, add the desired number of columns (tags with appropriate </a:t>
            </a:r>
            <a:br>
              <a:rPr lang="en-US" sz="2800" dirty="0"/>
            </a:br>
            <a:r>
              <a:rPr lang="en-US" sz="2800" dirty="0"/>
              <a:t>.col-*-* classes)</a:t>
            </a:r>
          </a:p>
          <a:p>
            <a:endParaRPr lang="en-US" sz="2800" dirty="0"/>
          </a:p>
          <a:p>
            <a:r>
              <a:rPr lang="en-US" sz="2800" dirty="0"/>
              <a:t>Note that numbers in .col-*-* should always add up to 12 for each row</a:t>
            </a:r>
          </a:p>
        </p:txBody>
      </p:sp>
    </p:spTree>
    <p:extLst>
      <p:ext uri="{BB962C8B-B14F-4D97-AF65-F5344CB8AC3E}">
        <p14:creationId xmlns:p14="http://schemas.microsoft.com/office/powerpoint/2010/main" val="25918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Example: Three Equal Columns</a:t>
            </a:r>
          </a:p>
        </p:txBody>
      </p:sp>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2677656"/>
          </a:xfrm>
          <a:prstGeom prst="rect">
            <a:avLst/>
          </a:prstGeom>
        </p:spPr>
        <p:txBody>
          <a:bodyPr>
            <a:spAutoFit/>
          </a:bodyPr>
          <a:lstStyle/>
          <a:p>
            <a:r>
              <a:rPr lang="en-US" sz="2800" dirty="0"/>
              <a:t>First; create a row </a:t>
            </a:r>
            <a:br>
              <a:rPr lang="en-US" sz="2800" b="1" dirty="0">
                <a:solidFill>
                  <a:srgbClr val="0070C0"/>
                </a:solidFill>
                <a:latin typeface="Courier New" panose="02070309020205020404" pitchFamily="49" charset="0"/>
                <a:cs typeface="Courier New" panose="02070309020205020404" pitchFamily="49" charset="0"/>
              </a:rPr>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solidFill>
                  <a:srgbClr val="0070C0"/>
                </a:solidFill>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p>
          <a:p>
            <a:endParaRPr lang="en-US" sz="2800" dirty="0"/>
          </a:p>
          <a:p>
            <a:pPr marL="690563" indent="-690563"/>
            <a:r>
              <a:rPr lang="en-US" sz="2800" dirty="0"/>
              <a:t>Then, add the columns </a:t>
            </a:r>
            <a:br>
              <a:rPr lang="en-US" sz="2800" dirty="0"/>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“col-sm-4”</a:t>
            </a:r>
          </a:p>
          <a:p>
            <a:endParaRPr lang="en-US" sz="2800" dirty="0"/>
          </a:p>
        </p:txBody>
      </p:sp>
      <p:pic>
        <p:nvPicPr>
          <p:cNvPr id="6" name="Picture 5">
            <a:extLst>
              <a:ext uri="{FF2B5EF4-FFF2-40B4-BE49-F238E27FC236}">
                <a16:creationId xmlns:a16="http://schemas.microsoft.com/office/drawing/2014/main" id="{DB772D30-AB0F-45EC-B019-7906D609FFEE}"/>
              </a:ext>
            </a:extLst>
          </p:cNvPr>
          <p:cNvPicPr>
            <a:picLocks noChangeAspect="1"/>
          </p:cNvPicPr>
          <p:nvPr/>
        </p:nvPicPr>
        <p:blipFill>
          <a:blip r:embed="rId3"/>
          <a:stretch>
            <a:fillRect/>
          </a:stretch>
        </p:blipFill>
        <p:spPr>
          <a:xfrm>
            <a:off x="6248401" y="1808588"/>
            <a:ext cx="5708734" cy="1937121"/>
          </a:xfrm>
          <a:prstGeom prst="rect">
            <a:avLst/>
          </a:prstGeom>
          <a:ln>
            <a:solidFill>
              <a:srgbClr val="0070C0"/>
            </a:solidFill>
          </a:ln>
        </p:spPr>
      </p:pic>
    </p:spTree>
    <p:extLst>
      <p:ext uri="{BB962C8B-B14F-4D97-AF65-F5344CB8AC3E}">
        <p14:creationId xmlns:p14="http://schemas.microsoft.com/office/powerpoint/2010/main" val="7511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Example: Two Unequal Columns</a:t>
            </a:r>
          </a:p>
        </p:txBody>
      </p:sp>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3108543"/>
          </a:xfrm>
          <a:prstGeom prst="rect">
            <a:avLst/>
          </a:prstGeom>
        </p:spPr>
        <p:txBody>
          <a:bodyPr>
            <a:spAutoFit/>
          </a:bodyPr>
          <a:lstStyle/>
          <a:p>
            <a:r>
              <a:rPr lang="en-US" sz="2800" dirty="0"/>
              <a:t>First; create a row </a:t>
            </a:r>
            <a:br>
              <a:rPr lang="en-US" sz="2800" dirty="0"/>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solidFill>
                  <a:srgbClr val="0070C0"/>
                </a:solidFill>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br>
              <a:rPr lang="en-US" sz="2800" b="1" dirty="0">
                <a:solidFill>
                  <a:srgbClr val="0070C0"/>
                </a:solidFill>
                <a:latin typeface="Courier New" panose="02070309020205020404" pitchFamily="49" charset="0"/>
                <a:cs typeface="Courier New" panose="02070309020205020404" pitchFamily="49" charset="0"/>
              </a:rPr>
            </a:br>
            <a:endParaRPr lang="en-US" sz="2800" dirty="0"/>
          </a:p>
          <a:p>
            <a:pPr marL="690563" indent="-690563"/>
            <a:r>
              <a:rPr lang="en-US" sz="2800" dirty="0"/>
              <a:t>Then, add the columns </a:t>
            </a:r>
            <a:br>
              <a:rPr lang="en-US" sz="2800" dirty="0"/>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“col-sm-4”</a:t>
            </a:r>
            <a:br>
              <a:rPr lang="en-US" sz="2800" b="1" dirty="0">
                <a:solidFill>
                  <a:srgbClr val="0070C0"/>
                </a:solidFill>
                <a:latin typeface="Courier New" panose="02070309020205020404" pitchFamily="49" charset="0"/>
                <a:cs typeface="Courier New" panose="02070309020205020404" pitchFamily="49" charset="0"/>
              </a:rPr>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“col-sm-8”</a:t>
            </a:r>
          </a:p>
          <a:p>
            <a:endParaRPr lang="en-US" sz="2800" dirty="0"/>
          </a:p>
        </p:txBody>
      </p:sp>
      <p:pic>
        <p:nvPicPr>
          <p:cNvPr id="8" name="Picture 7">
            <a:extLst>
              <a:ext uri="{FF2B5EF4-FFF2-40B4-BE49-F238E27FC236}">
                <a16:creationId xmlns:a16="http://schemas.microsoft.com/office/drawing/2014/main" id="{5EDE4C3C-6965-4A4E-BE7D-63B996A658A1}"/>
              </a:ext>
            </a:extLst>
          </p:cNvPr>
          <p:cNvPicPr>
            <a:picLocks noChangeAspect="1"/>
          </p:cNvPicPr>
          <p:nvPr/>
        </p:nvPicPr>
        <p:blipFill>
          <a:blip r:embed="rId3"/>
          <a:stretch>
            <a:fillRect/>
          </a:stretch>
        </p:blipFill>
        <p:spPr>
          <a:xfrm>
            <a:off x="6367126" y="1764563"/>
            <a:ext cx="5768637" cy="1525484"/>
          </a:xfrm>
          <a:prstGeom prst="rect">
            <a:avLst/>
          </a:prstGeom>
          <a:ln>
            <a:solidFill>
              <a:srgbClr val="0070C0"/>
            </a:solidFill>
          </a:ln>
        </p:spPr>
      </p:pic>
      <p:pic>
        <p:nvPicPr>
          <p:cNvPr id="10" name="Picture 9">
            <a:extLst>
              <a:ext uri="{FF2B5EF4-FFF2-40B4-BE49-F238E27FC236}">
                <a16:creationId xmlns:a16="http://schemas.microsoft.com/office/drawing/2014/main" id="{713E2D7E-7BE2-47A6-A25B-3B29CF34E75C}"/>
              </a:ext>
            </a:extLst>
          </p:cNvPr>
          <p:cNvPicPr>
            <a:picLocks noChangeAspect="1"/>
          </p:cNvPicPr>
          <p:nvPr/>
        </p:nvPicPr>
        <p:blipFill>
          <a:blip r:embed="rId4"/>
          <a:stretch>
            <a:fillRect/>
          </a:stretch>
        </p:blipFill>
        <p:spPr>
          <a:xfrm>
            <a:off x="752473" y="4556138"/>
            <a:ext cx="10672859" cy="895143"/>
          </a:xfrm>
          <a:prstGeom prst="rect">
            <a:avLst/>
          </a:prstGeom>
          <a:ln>
            <a:solidFill>
              <a:srgbClr val="0070C0"/>
            </a:solidFill>
          </a:ln>
        </p:spPr>
      </p:pic>
    </p:spTree>
    <p:extLst>
      <p:ext uri="{BB962C8B-B14F-4D97-AF65-F5344CB8AC3E}">
        <p14:creationId xmlns:p14="http://schemas.microsoft.com/office/powerpoint/2010/main" val="39380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 System Rules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83175"/>
            <a:ext cx="10515600" cy="4351338"/>
          </a:xfrm>
        </p:spPr>
        <p:txBody>
          <a:bodyPr>
            <a:normAutofit/>
          </a:bodyPr>
          <a:lstStyle/>
          <a:p>
            <a:pPr marL="0" indent="0">
              <a:spcBef>
                <a:spcPts val="0"/>
              </a:spcBef>
              <a:spcAft>
                <a:spcPts val="1200"/>
              </a:spcAft>
              <a:buNone/>
            </a:pPr>
            <a:r>
              <a:rPr lang="en-US" dirty="0"/>
              <a:t>Rows are placed within a </a:t>
            </a:r>
            <a:r>
              <a:rPr lang="en-US" b="1" dirty="0">
                <a:solidFill>
                  <a:srgbClr val="FF0000"/>
                </a:solidFill>
                <a:latin typeface="Courier New" panose="02070309020205020404" pitchFamily="49" charset="0"/>
                <a:cs typeface="Courier New" panose="02070309020205020404" pitchFamily="49" charset="0"/>
              </a:rPr>
              <a:t>.container </a:t>
            </a:r>
            <a:r>
              <a:rPr lang="en-US" dirty="0"/>
              <a:t>(fixed-width) or </a:t>
            </a:r>
            <a:r>
              <a:rPr lang="en-US" b="1" dirty="0">
                <a:solidFill>
                  <a:srgbClr val="FF0000"/>
                </a:solidFill>
                <a:latin typeface="Courier New" panose="02070309020205020404" pitchFamily="49" charset="0"/>
                <a:cs typeface="Courier New" panose="02070309020205020404" pitchFamily="49" charset="0"/>
              </a:rPr>
              <a:t>.container-fluid </a:t>
            </a:r>
            <a:r>
              <a:rPr lang="en-US" dirty="0"/>
              <a:t>(full-width) for proper alignment and padding</a:t>
            </a:r>
          </a:p>
          <a:p>
            <a:pPr marL="0" indent="0">
              <a:spcBef>
                <a:spcPts val="0"/>
              </a:spcBef>
              <a:spcAft>
                <a:spcPts val="1200"/>
              </a:spcAft>
              <a:buNone/>
            </a:pPr>
            <a:r>
              <a:rPr lang="en-US" dirty="0"/>
              <a:t>Use rows to create horizontal groups of columns</a:t>
            </a:r>
          </a:p>
          <a:p>
            <a:pPr marL="0" indent="0">
              <a:spcBef>
                <a:spcPts val="0"/>
              </a:spcBef>
              <a:spcAft>
                <a:spcPts val="1200"/>
              </a:spcAft>
              <a:buNone/>
            </a:pPr>
            <a:r>
              <a:rPr lang="en-US" dirty="0"/>
              <a:t>Content should be placed within columns, and only columns may be immediate children of rows</a:t>
            </a:r>
          </a:p>
        </p:txBody>
      </p:sp>
    </p:spTree>
    <p:extLst>
      <p:ext uri="{BB962C8B-B14F-4D97-AF65-F5344CB8AC3E}">
        <p14:creationId xmlns:p14="http://schemas.microsoft.com/office/powerpoint/2010/main" val="347637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b="1" dirty="0"/>
              <a:t>Some statistics (…as of 2016):</a:t>
            </a:r>
          </a:p>
          <a:p>
            <a:pPr marL="0" indent="0">
              <a:buNone/>
            </a:pPr>
            <a:r>
              <a:rPr lang="en-US" sz="2400" dirty="0"/>
              <a:t>There are more mobile internet users than desktop internet users; 52.7% of global internet users access the internet via mobile, and 75.1% of U.S. internet users access the internet via mobile</a:t>
            </a:r>
          </a:p>
          <a:p>
            <a:pPr marL="0" indent="0">
              <a:buNone/>
            </a:pPr>
            <a:r>
              <a:rPr lang="en-US" sz="2400" dirty="0"/>
              <a:t>Mobile media time in the U.S. has exceeded desktop, with mobile media time estimated to be 51% while desktop media time is estimated to be 42%. Mobile advertising spend is projected to account for 60.4% of all digital advertising spend by 2016 and 72.2% of all digital advertising spend by 2019</a:t>
            </a:r>
          </a:p>
          <a:p>
            <a:pPr marL="0" indent="0">
              <a:buNone/>
            </a:pPr>
            <a:r>
              <a:rPr lang="en-US" sz="2400" dirty="0"/>
              <a:t>In 2015, mobile influenced retail sales to the tune of over $1 trillion</a:t>
            </a:r>
          </a:p>
        </p:txBody>
      </p:sp>
    </p:spTree>
    <p:extLst>
      <p:ext uri="{BB962C8B-B14F-4D97-AF65-F5344CB8AC3E}">
        <p14:creationId xmlns:p14="http://schemas.microsoft.com/office/powerpoint/2010/main" val="38307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 System Rules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83175"/>
            <a:ext cx="10515600" cy="4351338"/>
          </a:xfrm>
        </p:spPr>
        <p:txBody>
          <a:bodyPr>
            <a:normAutofit/>
          </a:bodyPr>
          <a:lstStyle/>
          <a:p>
            <a:pPr marL="0" indent="0">
              <a:spcBef>
                <a:spcPts val="0"/>
              </a:spcBef>
              <a:spcAft>
                <a:spcPts val="1200"/>
              </a:spcAft>
              <a:buNone/>
            </a:pPr>
            <a:r>
              <a:rPr lang="en-US" dirty="0"/>
              <a:t>Predefined classes like </a:t>
            </a:r>
            <a:r>
              <a:rPr lang="en-US" b="1" dirty="0">
                <a:solidFill>
                  <a:srgbClr val="FF0000"/>
                </a:solidFill>
                <a:latin typeface="Courier New" panose="02070309020205020404" pitchFamily="49" charset="0"/>
                <a:cs typeface="Courier New" panose="02070309020205020404" pitchFamily="49" charset="0"/>
              </a:rPr>
              <a:t>.row </a:t>
            </a:r>
            <a:r>
              <a:rPr lang="en-US" dirty="0"/>
              <a:t>and </a:t>
            </a:r>
            <a:r>
              <a:rPr lang="en-US" b="1" dirty="0">
                <a:solidFill>
                  <a:srgbClr val="FF0000"/>
                </a:solidFill>
                <a:latin typeface="Courier New" panose="02070309020205020404" pitchFamily="49" charset="0"/>
                <a:cs typeface="Courier New" panose="02070309020205020404" pitchFamily="49" charset="0"/>
              </a:rPr>
              <a:t>.col-sm-4 </a:t>
            </a:r>
            <a:r>
              <a:rPr lang="en-US" dirty="0"/>
              <a:t>are available for quickly making grid layouts</a:t>
            </a:r>
          </a:p>
          <a:p>
            <a:pPr marL="0" indent="0">
              <a:spcBef>
                <a:spcPts val="0"/>
              </a:spcBef>
              <a:spcAft>
                <a:spcPts val="1200"/>
              </a:spcAft>
              <a:buNone/>
            </a:pPr>
            <a:r>
              <a:rPr lang="en-US" dirty="0"/>
              <a:t>Columns create gutters (gaps between column content) via padding. That padding is offset in rows for the first and last column via negative margin on </a:t>
            </a:r>
            <a:r>
              <a:rPr lang="en-US" b="1" dirty="0">
                <a:solidFill>
                  <a:srgbClr val="FF0000"/>
                </a:solidFill>
                <a:latin typeface="Courier New" panose="02070309020205020404" pitchFamily="49" charset="0"/>
                <a:cs typeface="Courier New" panose="02070309020205020404" pitchFamily="49" charset="0"/>
              </a:rPr>
              <a:t>.rows</a:t>
            </a:r>
          </a:p>
          <a:p>
            <a:pPr marL="0" indent="0">
              <a:spcBef>
                <a:spcPts val="0"/>
              </a:spcBef>
              <a:spcAft>
                <a:spcPts val="1200"/>
              </a:spcAft>
              <a:buNone/>
            </a:pPr>
            <a:r>
              <a:rPr lang="en-US" dirty="0"/>
              <a:t>Grid columns are created by specifying the number of 12 available columns you wish to span. For example, three equal columns would use three </a:t>
            </a:r>
            <a:r>
              <a:rPr lang="en-US" b="1" dirty="0">
                <a:solidFill>
                  <a:srgbClr val="FF0000"/>
                </a:solidFill>
                <a:latin typeface="Courier New" panose="02070309020205020404" pitchFamily="49" charset="0"/>
                <a:cs typeface="Courier New" panose="02070309020205020404" pitchFamily="49" charset="0"/>
              </a:rPr>
              <a:t>.col-sm-4</a:t>
            </a:r>
          </a:p>
        </p:txBody>
      </p:sp>
    </p:spTree>
    <p:extLst>
      <p:ext uri="{BB962C8B-B14F-4D97-AF65-F5344CB8AC3E}">
        <p14:creationId xmlns:p14="http://schemas.microsoft.com/office/powerpoint/2010/main" val="9348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Earlier, we discussed the fact that there are five classes associated with Bootstrap’s grid system:</a:t>
            </a:r>
          </a:p>
          <a:p>
            <a:pPr marL="457200" indent="0">
              <a:spcBef>
                <a:spcPts val="0"/>
              </a:spcBef>
              <a:spcAft>
                <a:spcPts val="1200"/>
              </a:spcAft>
              <a:buNone/>
            </a:pPr>
            <a:r>
              <a:rPr lang="en-US" sz="2400" dirty="0"/>
              <a:t>col-</a:t>
            </a:r>
          </a:p>
          <a:p>
            <a:pPr marL="457200" indent="0">
              <a:spcBef>
                <a:spcPts val="0"/>
              </a:spcBef>
              <a:spcAft>
                <a:spcPts val="1200"/>
              </a:spcAft>
              <a:buNone/>
            </a:pPr>
            <a:r>
              <a:rPr lang="en-US" sz="2400" dirty="0"/>
              <a:t>col-</a:t>
            </a:r>
            <a:r>
              <a:rPr lang="en-US" sz="2400" dirty="0" err="1"/>
              <a:t>xs</a:t>
            </a:r>
            <a:r>
              <a:rPr lang="en-US" sz="2400" dirty="0"/>
              <a:t> (for phones)			col-</a:t>
            </a:r>
            <a:r>
              <a:rPr lang="en-US" sz="2400" dirty="0" err="1"/>
              <a:t>sm</a:t>
            </a:r>
            <a:r>
              <a:rPr lang="en-US" sz="2400" dirty="0"/>
              <a:t> (for tablets)</a:t>
            </a:r>
          </a:p>
          <a:p>
            <a:pPr marL="457200" indent="0">
              <a:spcBef>
                <a:spcPts val="0"/>
              </a:spcBef>
              <a:spcAft>
                <a:spcPts val="1200"/>
              </a:spcAft>
              <a:buNone/>
            </a:pPr>
            <a:r>
              <a:rPr lang="en-US" sz="2400" dirty="0"/>
              <a:t>col-md (for desktops)		col-lg (for larger desktops)</a:t>
            </a:r>
          </a:p>
          <a:p>
            <a:pPr marL="457200" indent="0">
              <a:spcBef>
                <a:spcPts val="0"/>
              </a:spcBef>
              <a:spcAft>
                <a:spcPts val="1200"/>
              </a:spcAft>
              <a:buNone/>
            </a:pPr>
            <a:endParaRPr lang="en-US" sz="2400" dirty="0"/>
          </a:p>
          <a:p>
            <a:pPr marL="0" indent="0">
              <a:spcBef>
                <a:spcPts val="0"/>
              </a:spcBef>
              <a:spcAft>
                <a:spcPts val="1200"/>
              </a:spcAft>
              <a:buNone/>
            </a:pPr>
            <a:r>
              <a:rPr lang="en-US" sz="2400" dirty="0"/>
              <a:t>So, what’s the difference / which one should we use? </a:t>
            </a:r>
          </a:p>
        </p:txBody>
      </p:sp>
    </p:spTree>
    <p:extLst>
      <p:ext uri="{BB962C8B-B14F-4D97-AF65-F5344CB8AC3E}">
        <p14:creationId xmlns:p14="http://schemas.microsoft.com/office/powerpoint/2010/main" val="28540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err="1"/>
              <a:t>xs</a:t>
            </a:r>
            <a:r>
              <a:rPr lang="en-US" dirty="0"/>
              <a:t> / </a:t>
            </a:r>
            <a:r>
              <a:rPr lang="en-US" dirty="0" err="1"/>
              <a:t>sm</a:t>
            </a:r>
            <a:r>
              <a:rPr lang="en-US" dirty="0"/>
              <a:t> / md / </a:t>
            </a:r>
            <a:r>
              <a:rPr lang="en-US" dirty="0" err="1"/>
              <a:t>lg</a:t>
            </a:r>
            <a:r>
              <a:rPr lang="en-US" dirty="0"/>
              <a:t> – A Comparison</a:t>
            </a:r>
          </a:p>
        </p:txBody>
      </p:sp>
      <p:pic>
        <p:nvPicPr>
          <p:cNvPr id="9" name="Picture 8">
            <a:extLst>
              <a:ext uri="{FF2B5EF4-FFF2-40B4-BE49-F238E27FC236}">
                <a16:creationId xmlns:a16="http://schemas.microsoft.com/office/drawing/2014/main" id="{A8DA6DF5-C68D-4664-B522-4288D51CF58E}"/>
              </a:ext>
            </a:extLst>
          </p:cNvPr>
          <p:cNvPicPr>
            <a:picLocks noChangeAspect="1"/>
          </p:cNvPicPr>
          <p:nvPr/>
        </p:nvPicPr>
        <p:blipFill>
          <a:blip r:embed="rId3"/>
          <a:stretch>
            <a:fillRect/>
          </a:stretch>
        </p:blipFill>
        <p:spPr>
          <a:xfrm>
            <a:off x="237101" y="1439792"/>
            <a:ext cx="11717797" cy="5117266"/>
          </a:xfrm>
          <a:prstGeom prst="rect">
            <a:avLst/>
          </a:prstGeom>
        </p:spPr>
      </p:pic>
    </p:spTree>
    <p:extLst>
      <p:ext uri="{BB962C8B-B14F-4D97-AF65-F5344CB8AC3E}">
        <p14:creationId xmlns:p14="http://schemas.microsoft.com/office/powerpoint/2010/main" val="40849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pic>
        <p:nvPicPr>
          <p:cNvPr id="8" name="Picture 7">
            <a:extLst>
              <a:ext uri="{FF2B5EF4-FFF2-40B4-BE49-F238E27FC236}">
                <a16:creationId xmlns:a16="http://schemas.microsoft.com/office/drawing/2014/main" id="{DC75FCF5-06C9-4584-841A-731E1DEED81A}"/>
              </a:ext>
            </a:extLst>
          </p:cNvPr>
          <p:cNvPicPr>
            <a:picLocks noChangeAspect="1"/>
          </p:cNvPicPr>
          <p:nvPr/>
        </p:nvPicPr>
        <p:blipFill>
          <a:blip r:embed="rId3"/>
          <a:stretch>
            <a:fillRect/>
          </a:stretch>
        </p:blipFill>
        <p:spPr>
          <a:xfrm>
            <a:off x="461962" y="1447799"/>
            <a:ext cx="11099153" cy="3914775"/>
          </a:xfrm>
          <a:prstGeom prst="rect">
            <a:avLst/>
          </a:prstGeom>
          <a:ln>
            <a:solidFill>
              <a:srgbClr val="0070C0"/>
            </a:solidFill>
          </a:ln>
        </p:spPr>
      </p:pic>
      <p:sp>
        <p:nvSpPr>
          <p:cNvPr id="9" name="Rectangle 8">
            <a:extLst>
              <a:ext uri="{FF2B5EF4-FFF2-40B4-BE49-F238E27FC236}">
                <a16:creationId xmlns:a16="http://schemas.microsoft.com/office/drawing/2014/main" id="{DD7220A8-3151-48B0-9F8B-C5949AAC73D2}"/>
              </a:ext>
            </a:extLst>
          </p:cNvPr>
          <p:cNvSpPr/>
          <p:nvPr/>
        </p:nvSpPr>
        <p:spPr>
          <a:xfrm>
            <a:off x="676275" y="3124200"/>
            <a:ext cx="10839450" cy="1933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2493586-51ED-4440-B679-ABDE2E324DC6}"/>
              </a:ext>
            </a:extLst>
          </p:cNvPr>
          <p:cNvSpPr/>
          <p:nvPr/>
        </p:nvSpPr>
        <p:spPr>
          <a:xfrm>
            <a:off x="10182225" y="4048125"/>
            <a:ext cx="942975" cy="1647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pic>
        <p:nvPicPr>
          <p:cNvPr id="6" name="Picture 5">
            <a:extLst>
              <a:ext uri="{FF2B5EF4-FFF2-40B4-BE49-F238E27FC236}">
                <a16:creationId xmlns:a16="http://schemas.microsoft.com/office/drawing/2014/main" id="{59CADD22-172C-4CF7-B6C1-3025AC45419A}"/>
              </a:ext>
            </a:extLst>
          </p:cNvPr>
          <p:cNvPicPr>
            <a:picLocks noChangeAspect="1"/>
          </p:cNvPicPr>
          <p:nvPr/>
        </p:nvPicPr>
        <p:blipFill rotWithShape="1">
          <a:blip r:embed="rId3"/>
          <a:srcRect r="608"/>
          <a:stretch/>
        </p:blipFill>
        <p:spPr>
          <a:xfrm>
            <a:off x="4302966" y="389363"/>
            <a:ext cx="4279153" cy="2838450"/>
          </a:xfrm>
          <a:prstGeom prst="rect">
            <a:avLst/>
          </a:prstGeom>
          <a:ln>
            <a:solidFill>
              <a:srgbClr val="00B0F0"/>
            </a:solidFill>
          </a:ln>
        </p:spPr>
      </p:pic>
      <p:pic>
        <p:nvPicPr>
          <p:cNvPr id="11" name="Picture 10">
            <a:extLst>
              <a:ext uri="{FF2B5EF4-FFF2-40B4-BE49-F238E27FC236}">
                <a16:creationId xmlns:a16="http://schemas.microsoft.com/office/drawing/2014/main" id="{C7C81344-4608-4D60-830F-7DA2216BEA92}"/>
              </a:ext>
            </a:extLst>
          </p:cNvPr>
          <p:cNvPicPr>
            <a:picLocks noChangeAspect="1"/>
          </p:cNvPicPr>
          <p:nvPr/>
        </p:nvPicPr>
        <p:blipFill>
          <a:blip r:embed="rId4"/>
          <a:stretch>
            <a:fillRect/>
          </a:stretch>
        </p:blipFill>
        <p:spPr>
          <a:xfrm>
            <a:off x="1197112" y="3481389"/>
            <a:ext cx="9797775" cy="2261025"/>
          </a:xfrm>
          <a:prstGeom prst="rect">
            <a:avLst/>
          </a:prstGeom>
          <a:ln>
            <a:solidFill>
              <a:srgbClr val="00B0F0"/>
            </a:solidFill>
          </a:ln>
        </p:spPr>
      </p:pic>
      <p:sp>
        <p:nvSpPr>
          <p:cNvPr id="12" name="TextBox 11">
            <a:extLst>
              <a:ext uri="{FF2B5EF4-FFF2-40B4-BE49-F238E27FC236}">
                <a16:creationId xmlns:a16="http://schemas.microsoft.com/office/drawing/2014/main" id="{DCEF7CDC-D834-4BC7-9021-C4E296BE2544}"/>
              </a:ext>
            </a:extLst>
          </p:cNvPr>
          <p:cNvSpPr txBox="1"/>
          <p:nvPr/>
        </p:nvSpPr>
        <p:spPr>
          <a:xfrm>
            <a:off x="9144000" y="1808588"/>
            <a:ext cx="800925" cy="769441"/>
          </a:xfrm>
          <a:prstGeom prst="rect">
            <a:avLst/>
          </a:prstGeom>
          <a:noFill/>
        </p:spPr>
        <p:txBody>
          <a:bodyPr wrap="none" rtlCol="0">
            <a:spAutoFit/>
          </a:bodyPr>
          <a:lstStyle/>
          <a:p>
            <a:r>
              <a:rPr lang="en-US" sz="4400" dirty="0"/>
              <a:t>vs.</a:t>
            </a:r>
          </a:p>
        </p:txBody>
      </p:sp>
    </p:spTree>
    <p:extLst>
      <p:ext uri="{BB962C8B-B14F-4D97-AF65-F5344CB8AC3E}">
        <p14:creationId xmlns:p14="http://schemas.microsoft.com/office/powerpoint/2010/main" val="83356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0622" y="1444625"/>
            <a:ext cx="11778928" cy="3847672"/>
          </a:xfrm>
        </p:spPr>
        <p:txBody>
          <a:bodyPr>
            <a:normAutofit/>
          </a:bodyPr>
          <a:lstStyle/>
          <a:p>
            <a:pPr marL="0" indent="0">
              <a:spcBef>
                <a:spcPts val="0"/>
              </a:spcBef>
              <a:spcAft>
                <a:spcPts val="1200"/>
              </a:spcAft>
              <a:buNone/>
            </a:pPr>
            <a:r>
              <a:rPr lang="en-US" sz="2400" dirty="0"/>
              <a:t>Multiple classes can be used to modify the grid layout based on device size</a:t>
            </a:r>
          </a:p>
          <a:p>
            <a:pPr marL="0" indent="0">
              <a:spcBef>
                <a:spcPts val="0"/>
              </a:spcBef>
              <a:spcAft>
                <a:spcPts val="1200"/>
              </a:spcAft>
              <a:buNone/>
            </a:pPr>
            <a:r>
              <a:rPr lang="en-US" sz="2400" dirty="0"/>
              <a:t>For example, we may decide that a 25%/75% split would look good on a small device, but 50%/50% would look better on medium (and large) devices</a:t>
            </a:r>
          </a:p>
          <a:p>
            <a:pPr marL="0" indent="0">
              <a:spcBef>
                <a:spcPts val="0"/>
              </a:spcBef>
              <a:spcAft>
                <a:spcPts val="1200"/>
              </a:spcAft>
              <a:buNone/>
            </a:pPr>
            <a:r>
              <a:rPr lang="en-US" sz="2400" dirty="0"/>
              <a:t>So we could do this: </a:t>
            </a:r>
          </a:p>
        </p:txBody>
      </p:sp>
      <p:pic>
        <p:nvPicPr>
          <p:cNvPr id="8" name="Picture 7">
            <a:extLst>
              <a:ext uri="{FF2B5EF4-FFF2-40B4-BE49-F238E27FC236}">
                <a16:creationId xmlns:a16="http://schemas.microsoft.com/office/drawing/2014/main" id="{CAAE6ED3-06D3-43F8-8FFD-A26C1B695B48}"/>
              </a:ext>
            </a:extLst>
          </p:cNvPr>
          <p:cNvPicPr>
            <a:picLocks noChangeAspect="1"/>
          </p:cNvPicPr>
          <p:nvPr/>
        </p:nvPicPr>
        <p:blipFill>
          <a:blip r:embed="rId3"/>
          <a:stretch>
            <a:fillRect/>
          </a:stretch>
        </p:blipFill>
        <p:spPr>
          <a:xfrm>
            <a:off x="1847851" y="3149070"/>
            <a:ext cx="9881650" cy="2487295"/>
          </a:xfrm>
          <a:prstGeom prst="rect">
            <a:avLst/>
          </a:prstGeom>
          <a:ln>
            <a:solidFill>
              <a:srgbClr val="0070C0"/>
            </a:solidFill>
          </a:ln>
        </p:spPr>
      </p:pic>
      <p:sp>
        <p:nvSpPr>
          <p:cNvPr id="9" name="Rectangle 8">
            <a:extLst>
              <a:ext uri="{FF2B5EF4-FFF2-40B4-BE49-F238E27FC236}">
                <a16:creationId xmlns:a16="http://schemas.microsoft.com/office/drawing/2014/main" id="{89BC9BEE-71DF-4A34-A207-8EA05620821A}"/>
              </a:ext>
            </a:extLst>
          </p:cNvPr>
          <p:cNvSpPr/>
          <p:nvPr/>
        </p:nvSpPr>
        <p:spPr>
          <a:xfrm>
            <a:off x="2200274" y="3358936"/>
            <a:ext cx="7496175" cy="2709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06ECA-5503-4F25-B724-C2EEBE16616E}"/>
              </a:ext>
            </a:extLst>
          </p:cNvPr>
          <p:cNvSpPr/>
          <p:nvPr/>
        </p:nvSpPr>
        <p:spPr>
          <a:xfrm>
            <a:off x="2200273" y="4345092"/>
            <a:ext cx="7496175" cy="2709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2E37FE1-3726-4FE4-A76D-B7CDC04A1A08}"/>
              </a:ext>
            </a:extLst>
          </p:cNvPr>
          <p:cNvSpPr/>
          <p:nvPr/>
        </p:nvSpPr>
        <p:spPr>
          <a:xfrm>
            <a:off x="504827" y="3988540"/>
            <a:ext cx="942975" cy="1647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B17AE3-96D5-4F72-A585-44F49F3B7200}"/>
              </a:ext>
            </a:extLst>
          </p:cNvPr>
          <p:cNvSpPr txBox="1"/>
          <p:nvPr/>
        </p:nvSpPr>
        <p:spPr>
          <a:xfrm>
            <a:off x="9220200" y="2411143"/>
            <a:ext cx="2228495" cy="646331"/>
          </a:xfrm>
          <a:prstGeom prst="rect">
            <a:avLst/>
          </a:prstGeom>
          <a:noFill/>
          <a:ln>
            <a:solidFill>
              <a:srgbClr val="FF0000"/>
            </a:solidFill>
          </a:ln>
        </p:spPr>
        <p:txBody>
          <a:bodyPr wrap="none" rtlCol="0">
            <a:spAutoFit/>
          </a:bodyPr>
          <a:lstStyle/>
          <a:p>
            <a:r>
              <a:rPr lang="en-US" dirty="0">
                <a:solidFill>
                  <a:srgbClr val="FF0000"/>
                </a:solidFill>
              </a:rPr>
              <a:t>Note	</a:t>
            </a:r>
            <a:r>
              <a:rPr lang="en-US" dirty="0" err="1">
                <a:solidFill>
                  <a:srgbClr val="FF0000"/>
                </a:solidFill>
              </a:rPr>
              <a:t>sm</a:t>
            </a:r>
            <a:r>
              <a:rPr lang="en-US" dirty="0">
                <a:solidFill>
                  <a:srgbClr val="FF0000"/>
                </a:solidFill>
              </a:rPr>
              <a:t>: 3+9=12</a:t>
            </a:r>
            <a:br>
              <a:rPr lang="en-US" dirty="0">
                <a:solidFill>
                  <a:srgbClr val="FF0000"/>
                </a:solidFill>
              </a:rPr>
            </a:br>
            <a:r>
              <a:rPr lang="en-US" dirty="0">
                <a:solidFill>
                  <a:srgbClr val="FF0000"/>
                </a:solidFill>
              </a:rPr>
              <a:t>	md: 6+6=12</a:t>
            </a:r>
          </a:p>
        </p:txBody>
      </p:sp>
    </p:spTree>
    <p:extLst>
      <p:ext uri="{BB962C8B-B14F-4D97-AF65-F5344CB8AC3E}">
        <p14:creationId xmlns:p14="http://schemas.microsoft.com/office/powerpoint/2010/main" val="26285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sp>
        <p:nvSpPr>
          <p:cNvPr id="12" name="TextBox 11">
            <a:extLst>
              <a:ext uri="{FF2B5EF4-FFF2-40B4-BE49-F238E27FC236}">
                <a16:creationId xmlns:a16="http://schemas.microsoft.com/office/drawing/2014/main" id="{DCEF7CDC-D834-4BC7-9021-C4E296BE2544}"/>
              </a:ext>
            </a:extLst>
          </p:cNvPr>
          <p:cNvSpPr txBox="1"/>
          <p:nvPr/>
        </p:nvSpPr>
        <p:spPr>
          <a:xfrm>
            <a:off x="11105737" y="595478"/>
            <a:ext cx="800925" cy="769441"/>
          </a:xfrm>
          <a:prstGeom prst="rect">
            <a:avLst/>
          </a:prstGeom>
          <a:noFill/>
        </p:spPr>
        <p:txBody>
          <a:bodyPr wrap="none" rtlCol="0">
            <a:spAutoFit/>
          </a:bodyPr>
          <a:lstStyle/>
          <a:p>
            <a:r>
              <a:rPr lang="en-US" sz="4400" dirty="0"/>
              <a:t>vs.</a:t>
            </a:r>
          </a:p>
        </p:txBody>
      </p:sp>
      <p:pic>
        <p:nvPicPr>
          <p:cNvPr id="8" name="Picture 7">
            <a:extLst>
              <a:ext uri="{FF2B5EF4-FFF2-40B4-BE49-F238E27FC236}">
                <a16:creationId xmlns:a16="http://schemas.microsoft.com/office/drawing/2014/main" id="{6ED67700-DB83-461B-806C-525AB082DDAC}"/>
              </a:ext>
            </a:extLst>
          </p:cNvPr>
          <p:cNvPicPr>
            <a:picLocks noChangeAspect="1"/>
          </p:cNvPicPr>
          <p:nvPr/>
        </p:nvPicPr>
        <p:blipFill>
          <a:blip r:embed="rId3"/>
          <a:stretch>
            <a:fillRect/>
          </a:stretch>
        </p:blipFill>
        <p:spPr>
          <a:xfrm>
            <a:off x="1624012" y="2394511"/>
            <a:ext cx="9172575" cy="4200525"/>
          </a:xfrm>
          <a:prstGeom prst="rect">
            <a:avLst/>
          </a:prstGeom>
          <a:ln>
            <a:solidFill>
              <a:srgbClr val="0070C0"/>
            </a:solidFill>
          </a:ln>
        </p:spPr>
      </p:pic>
      <p:pic>
        <p:nvPicPr>
          <p:cNvPr id="9" name="Picture 8">
            <a:extLst>
              <a:ext uri="{FF2B5EF4-FFF2-40B4-BE49-F238E27FC236}">
                <a16:creationId xmlns:a16="http://schemas.microsoft.com/office/drawing/2014/main" id="{2A669517-6640-477F-9711-E0B69FF4C8AB}"/>
              </a:ext>
            </a:extLst>
          </p:cNvPr>
          <p:cNvPicPr>
            <a:picLocks noChangeAspect="1"/>
          </p:cNvPicPr>
          <p:nvPr/>
        </p:nvPicPr>
        <p:blipFill>
          <a:blip r:embed="rId4"/>
          <a:stretch>
            <a:fillRect/>
          </a:stretch>
        </p:blipFill>
        <p:spPr>
          <a:xfrm>
            <a:off x="0" y="1291038"/>
            <a:ext cx="12192000" cy="2508176"/>
          </a:xfrm>
          <a:prstGeom prst="rect">
            <a:avLst/>
          </a:prstGeom>
          <a:ln>
            <a:solidFill>
              <a:srgbClr val="0070C0"/>
            </a:solidFill>
          </a:ln>
        </p:spPr>
      </p:pic>
    </p:spTree>
    <p:extLst>
      <p:ext uri="{BB962C8B-B14F-4D97-AF65-F5344CB8AC3E}">
        <p14:creationId xmlns:p14="http://schemas.microsoft.com/office/powerpoint/2010/main" val="531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Likewise, we could define different ratios for (</a:t>
            </a:r>
            <a:r>
              <a:rPr lang="en-US" sz="2400" dirty="0" err="1"/>
              <a:t>xs</a:t>
            </a:r>
            <a:r>
              <a:rPr lang="en-US" sz="2400" dirty="0"/>
              <a:t> &amp;) </a:t>
            </a:r>
            <a:r>
              <a:rPr lang="en-US" sz="2400" dirty="0" err="1"/>
              <a:t>sm</a:t>
            </a:r>
            <a:r>
              <a:rPr lang="en-US" sz="2400" dirty="0"/>
              <a:t>, md, and </a:t>
            </a:r>
            <a:r>
              <a:rPr lang="en-US" sz="2400" dirty="0" err="1"/>
              <a:t>lg</a:t>
            </a:r>
            <a:r>
              <a:rPr lang="en-US" sz="2400" dirty="0"/>
              <a:t> displays:</a:t>
            </a:r>
          </a:p>
          <a:p>
            <a:pPr marL="0" indent="0">
              <a:spcBef>
                <a:spcPts val="0"/>
              </a:spcBef>
              <a:spcAft>
                <a:spcPts val="1200"/>
              </a:spcAft>
              <a:buNone/>
            </a:pPr>
            <a:endParaRPr lang="en-US" sz="2400" dirty="0"/>
          </a:p>
        </p:txBody>
      </p:sp>
      <p:pic>
        <p:nvPicPr>
          <p:cNvPr id="8" name="Picture 7">
            <a:extLst>
              <a:ext uri="{FF2B5EF4-FFF2-40B4-BE49-F238E27FC236}">
                <a16:creationId xmlns:a16="http://schemas.microsoft.com/office/drawing/2014/main" id="{292FF391-725A-4011-A0CF-011FBD7101E0}"/>
              </a:ext>
            </a:extLst>
          </p:cNvPr>
          <p:cNvPicPr>
            <a:picLocks noChangeAspect="1"/>
          </p:cNvPicPr>
          <p:nvPr/>
        </p:nvPicPr>
        <p:blipFill>
          <a:blip r:embed="rId3"/>
          <a:stretch>
            <a:fillRect/>
          </a:stretch>
        </p:blipFill>
        <p:spPr>
          <a:xfrm>
            <a:off x="1419224" y="2571749"/>
            <a:ext cx="8118793" cy="866775"/>
          </a:xfrm>
          <a:prstGeom prst="rect">
            <a:avLst/>
          </a:prstGeom>
          <a:ln>
            <a:solidFill>
              <a:srgbClr val="0070C0"/>
            </a:solidFill>
          </a:ln>
        </p:spPr>
      </p:pic>
      <p:sp>
        <p:nvSpPr>
          <p:cNvPr id="9" name="TextBox 8">
            <a:extLst>
              <a:ext uri="{FF2B5EF4-FFF2-40B4-BE49-F238E27FC236}">
                <a16:creationId xmlns:a16="http://schemas.microsoft.com/office/drawing/2014/main" id="{3DF0AE6C-0126-4560-B218-10261084442C}"/>
              </a:ext>
            </a:extLst>
          </p:cNvPr>
          <p:cNvSpPr txBox="1"/>
          <p:nvPr/>
        </p:nvSpPr>
        <p:spPr>
          <a:xfrm>
            <a:off x="1419224" y="3586414"/>
            <a:ext cx="3518912" cy="1200329"/>
          </a:xfrm>
          <a:prstGeom prst="rect">
            <a:avLst/>
          </a:prstGeom>
          <a:noFill/>
          <a:ln>
            <a:solidFill>
              <a:srgbClr val="FF0000"/>
            </a:solidFill>
          </a:ln>
        </p:spPr>
        <p:txBody>
          <a:bodyPr wrap="none" rtlCol="0">
            <a:spAutoFit/>
          </a:bodyPr>
          <a:lstStyle/>
          <a:p>
            <a:r>
              <a:rPr lang="en-US" sz="2400" dirty="0">
                <a:solidFill>
                  <a:srgbClr val="FF0000"/>
                </a:solidFill>
              </a:rPr>
              <a:t>Once again:	</a:t>
            </a:r>
            <a:r>
              <a:rPr lang="en-US" sz="2400" dirty="0" err="1">
                <a:solidFill>
                  <a:srgbClr val="FF0000"/>
                </a:solidFill>
              </a:rPr>
              <a:t>sm</a:t>
            </a:r>
            <a:r>
              <a:rPr lang="en-US" sz="2400" dirty="0">
                <a:solidFill>
                  <a:srgbClr val="FF0000"/>
                </a:solidFill>
              </a:rPr>
              <a:t>: 3+9=12</a:t>
            </a:r>
            <a:br>
              <a:rPr lang="en-US" sz="2400" dirty="0">
                <a:solidFill>
                  <a:srgbClr val="FF0000"/>
                </a:solidFill>
              </a:rPr>
            </a:br>
            <a:r>
              <a:rPr lang="en-US" sz="2400" dirty="0">
                <a:solidFill>
                  <a:srgbClr val="FF0000"/>
                </a:solidFill>
              </a:rPr>
              <a:t>		md: 6+6=12</a:t>
            </a:r>
          </a:p>
          <a:p>
            <a:r>
              <a:rPr lang="en-US" sz="2400" dirty="0">
                <a:solidFill>
                  <a:srgbClr val="FF0000"/>
                </a:solidFill>
              </a:rPr>
              <a:t>		</a:t>
            </a:r>
            <a:r>
              <a:rPr lang="en-US" sz="2400" dirty="0" err="1">
                <a:solidFill>
                  <a:srgbClr val="FF0000"/>
                </a:solidFill>
              </a:rPr>
              <a:t>lg</a:t>
            </a:r>
            <a:r>
              <a:rPr lang="en-US" sz="2400" dirty="0">
                <a:solidFill>
                  <a:srgbClr val="FF0000"/>
                </a:solidFill>
              </a:rPr>
              <a:t>: 4+8=12</a:t>
            </a:r>
          </a:p>
        </p:txBody>
      </p:sp>
      <p:sp>
        <p:nvSpPr>
          <p:cNvPr id="10" name="Rectangle 9">
            <a:extLst>
              <a:ext uri="{FF2B5EF4-FFF2-40B4-BE49-F238E27FC236}">
                <a16:creationId xmlns:a16="http://schemas.microsoft.com/office/drawing/2014/main" id="{1A26B6F4-02C0-433C-92D0-6010E01DC992}"/>
              </a:ext>
            </a:extLst>
          </p:cNvPr>
          <p:cNvSpPr/>
          <p:nvPr/>
        </p:nvSpPr>
        <p:spPr>
          <a:xfrm>
            <a:off x="4486275"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91F1EB-5145-491C-9B87-78D6C2D0133E}"/>
              </a:ext>
            </a:extLst>
          </p:cNvPr>
          <p:cNvSpPr/>
          <p:nvPr/>
        </p:nvSpPr>
        <p:spPr>
          <a:xfrm>
            <a:off x="5923430"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1BB9DA-DC71-455B-B681-E9295958FF3A}"/>
              </a:ext>
            </a:extLst>
          </p:cNvPr>
          <p:cNvSpPr/>
          <p:nvPr/>
        </p:nvSpPr>
        <p:spPr>
          <a:xfrm>
            <a:off x="7360585"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6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Note:</a:t>
            </a:r>
          </a:p>
          <a:p>
            <a:pPr marL="457200" indent="0">
              <a:spcBef>
                <a:spcPts val="0"/>
              </a:spcBef>
              <a:spcAft>
                <a:spcPts val="1200"/>
              </a:spcAft>
              <a:buNone/>
            </a:pPr>
            <a:r>
              <a:rPr lang="en-US" sz="2400" dirty="0"/>
              <a:t>Typically, the md class works fine across devices</a:t>
            </a:r>
          </a:p>
          <a:p>
            <a:pPr marL="457200" indent="0">
              <a:spcBef>
                <a:spcPts val="0"/>
              </a:spcBef>
              <a:spcAft>
                <a:spcPts val="1200"/>
              </a:spcAft>
              <a:buNone/>
            </a:pPr>
            <a:r>
              <a:rPr lang="en-US" sz="2400" dirty="0"/>
              <a:t>Anything smaller than a laptop/desktop will simply stack the content</a:t>
            </a:r>
          </a:p>
          <a:p>
            <a:pPr marL="457200" indent="0">
              <a:spcBef>
                <a:spcPts val="0"/>
              </a:spcBef>
              <a:spcAft>
                <a:spcPts val="1200"/>
              </a:spcAft>
              <a:buNone/>
            </a:pPr>
            <a:r>
              <a:rPr lang="en-US" sz="2400" dirty="0"/>
              <a:t>On smaller displays, however, navbars take up too much space</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296069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Bootstrap Navbars</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718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b="1" dirty="0"/>
              <a:t>Some statistics (…as of 2016):</a:t>
            </a:r>
          </a:p>
          <a:p>
            <a:pPr marL="0" indent="0">
              <a:buNone/>
            </a:pPr>
            <a:r>
              <a:rPr lang="en-US" sz="2400" dirty="0"/>
              <a:t>Search engines are the starting point for mobile research, with an estimated 48% of mobile internet users starting their search on search engines</a:t>
            </a:r>
          </a:p>
          <a:p>
            <a:pPr marL="0" indent="0">
              <a:buNone/>
            </a:pPr>
            <a:r>
              <a:rPr lang="en-US" sz="2400" dirty="0"/>
              <a:t>Consequently, the #1 search engine, Google started to significantly use mobile compatibility as a factor when ranking websites. 4 out of 5 consumers use a Smartphone to shop</a:t>
            </a:r>
          </a:p>
          <a:p>
            <a:pPr marL="0" indent="0">
              <a:buNone/>
            </a:pPr>
            <a:r>
              <a:rPr lang="en-US" sz="2400" dirty="0"/>
              <a:t>70% of mobile searches result in an online action within an hour of the search being conducted</a:t>
            </a:r>
          </a:p>
          <a:p>
            <a:pPr marL="0" indent="0">
              <a:buNone/>
            </a:pPr>
            <a:r>
              <a:rPr lang="en-US" sz="2400" dirty="0"/>
              <a:t>50% of mobile users will abandon of web page if it takes more than 10 seconds to load, and 60% won’t return to the site</a:t>
            </a:r>
          </a:p>
        </p:txBody>
      </p:sp>
    </p:spTree>
    <p:extLst>
      <p:ext uri="{BB962C8B-B14F-4D97-AF65-F5344CB8AC3E}">
        <p14:creationId xmlns:p14="http://schemas.microsoft.com/office/powerpoint/2010/main" val="26285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A navigation bar is a navigation header that is placed at the top of the page:</a:t>
            </a:r>
          </a:p>
          <a:p>
            <a:pPr marL="0" indent="0">
              <a:spcBef>
                <a:spcPts val="0"/>
              </a:spcBef>
              <a:spcAft>
                <a:spcPts val="1200"/>
              </a:spcAft>
              <a:buNone/>
            </a:pPr>
            <a:endParaRPr lang="en-US" sz="2400" dirty="0"/>
          </a:p>
          <a:p>
            <a:pPr marL="0" indent="0">
              <a:spcBef>
                <a:spcPts val="0"/>
              </a:spcBef>
              <a:spcAft>
                <a:spcPts val="1200"/>
              </a:spcAft>
              <a:buNone/>
            </a:pPr>
            <a:endParaRPr lang="en-US" sz="2400" dirty="0"/>
          </a:p>
          <a:p>
            <a:pPr marL="0" indent="0">
              <a:spcBef>
                <a:spcPts val="0"/>
              </a:spcBef>
              <a:spcAft>
                <a:spcPts val="1200"/>
              </a:spcAft>
              <a:buNone/>
            </a:pPr>
            <a:r>
              <a:rPr lang="en-US" sz="2400" dirty="0"/>
              <a:t>With Bootstrap, a navigation bar can extend or collapse, depending on the screen size</a:t>
            </a:r>
          </a:p>
          <a:p>
            <a:pPr marL="0" indent="0">
              <a:spcBef>
                <a:spcPts val="0"/>
              </a:spcBef>
              <a:spcAft>
                <a:spcPts val="1200"/>
              </a:spcAft>
              <a:buNone/>
            </a:pPr>
            <a:r>
              <a:rPr lang="en-US" sz="2400" dirty="0"/>
              <a:t>A standard navigation bar is created with </a:t>
            </a:r>
          </a:p>
          <a:p>
            <a:pPr marL="0" indent="0" algn="ctr">
              <a:spcBef>
                <a:spcPts val="0"/>
              </a:spcBef>
              <a:spcAft>
                <a:spcPts val="1200"/>
              </a:spcAft>
              <a:buNone/>
            </a:pPr>
            <a:r>
              <a:rPr lang="en-US" sz="2400" b="1" dirty="0">
                <a:solidFill>
                  <a:srgbClr val="0070C0"/>
                </a:solidFill>
                <a:latin typeface="Courier New" panose="02070309020205020404" pitchFamily="49" charset="0"/>
                <a:cs typeface="Courier New" panose="02070309020205020404" pitchFamily="49" charset="0"/>
              </a:rPr>
              <a:t>&lt;</a:t>
            </a:r>
            <a:r>
              <a:rPr lang="en-US" sz="2400" b="1" dirty="0" err="1">
                <a:solidFill>
                  <a:srgbClr val="0070C0"/>
                </a:solidFill>
                <a:latin typeface="Courier New" panose="02070309020205020404" pitchFamily="49" charset="0"/>
                <a:cs typeface="Courier New" panose="02070309020205020404" pitchFamily="49" charset="0"/>
              </a:rPr>
              <a:t>nav</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class</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"navbar navbar-default"</a:t>
            </a:r>
            <a:r>
              <a:rPr lang="en-US" sz="2400" b="1" dirty="0">
                <a:solidFill>
                  <a:srgbClr val="0070C0"/>
                </a:solidFill>
                <a:latin typeface="Courier New" panose="02070309020205020404" pitchFamily="49" charset="0"/>
                <a:cs typeface="Courier New" panose="02070309020205020404" pitchFamily="49" charset="0"/>
              </a:rPr>
              <a:t>&gt;</a:t>
            </a:r>
          </a:p>
          <a:p>
            <a:pPr marL="0" indent="0">
              <a:spcBef>
                <a:spcPts val="0"/>
              </a:spcBef>
              <a:spcAft>
                <a:spcPts val="1200"/>
              </a:spcAft>
              <a:buNone/>
            </a:pPr>
            <a:r>
              <a:rPr lang="en-US" sz="2400" dirty="0"/>
              <a:t>We can include the website’s name (or logo) as part of the navbar:</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142875" y="2333482"/>
            <a:ext cx="11915775" cy="707779"/>
          </a:xfrm>
          <a:prstGeom prst="rect">
            <a:avLst/>
          </a:prstGeom>
          <a:ln>
            <a:solidFill>
              <a:srgbClr val="0070C0"/>
            </a:solidFill>
          </a:ln>
        </p:spPr>
      </p:pic>
    </p:spTree>
    <p:extLst>
      <p:ext uri="{BB962C8B-B14F-4D97-AF65-F5344CB8AC3E}">
        <p14:creationId xmlns:p14="http://schemas.microsoft.com/office/powerpoint/2010/main" val="29460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10" name="Content Placeholder 9">
            <a:extLst>
              <a:ext uri="{FF2B5EF4-FFF2-40B4-BE49-F238E27FC236}">
                <a16:creationId xmlns:a16="http://schemas.microsoft.com/office/drawing/2014/main" id="{86AE5F1D-197B-440C-9F02-CA5C92C0338F}"/>
              </a:ext>
            </a:extLst>
          </p:cNvPr>
          <p:cNvSpPr>
            <a:spLocks noGrp="1"/>
          </p:cNvSpPr>
          <p:nvPr>
            <p:ph idx="1"/>
          </p:nvPr>
        </p:nvSpPr>
        <p:spPr>
          <a:xfrm>
            <a:off x="1930837" y="2484066"/>
            <a:ext cx="8213785" cy="3197516"/>
          </a:xfrm>
        </p:spPr>
        <p:txBody>
          <a:bodyPr/>
          <a:lstStyle/>
          <a:p>
            <a:pPr marL="0" indent="0">
              <a:buNone/>
            </a:pPr>
            <a:r>
              <a:rPr lang="en-US" dirty="0"/>
              <a:t>https://getbootstrap.com/docs/5.0/examples/navbars/</a:t>
            </a:r>
          </a:p>
        </p:txBody>
      </p:sp>
      <p:pic>
        <p:nvPicPr>
          <p:cNvPr id="11" name="Picture 10">
            <a:extLst>
              <a:ext uri="{FF2B5EF4-FFF2-40B4-BE49-F238E27FC236}">
                <a16:creationId xmlns:a16="http://schemas.microsoft.com/office/drawing/2014/main" id="{617C4E2A-CD52-4FFF-A74C-D55BB122216A}"/>
              </a:ext>
            </a:extLst>
          </p:cNvPr>
          <p:cNvPicPr>
            <a:picLocks noChangeAspect="1"/>
          </p:cNvPicPr>
          <p:nvPr/>
        </p:nvPicPr>
        <p:blipFill>
          <a:blip r:embed="rId3"/>
          <a:stretch>
            <a:fillRect/>
          </a:stretch>
        </p:blipFill>
        <p:spPr>
          <a:xfrm>
            <a:off x="1310620" y="127388"/>
            <a:ext cx="8644595" cy="6630131"/>
          </a:xfrm>
          <a:prstGeom prst="rect">
            <a:avLst/>
          </a:prstGeom>
        </p:spPr>
      </p:pic>
      <p:pic>
        <p:nvPicPr>
          <p:cNvPr id="12" name="Picture 11">
            <a:extLst>
              <a:ext uri="{FF2B5EF4-FFF2-40B4-BE49-F238E27FC236}">
                <a16:creationId xmlns:a16="http://schemas.microsoft.com/office/drawing/2014/main" id="{AFE85447-5DDF-490A-814A-5C7B009F0E61}"/>
              </a:ext>
            </a:extLst>
          </p:cNvPr>
          <p:cNvPicPr>
            <a:picLocks noChangeAspect="1"/>
          </p:cNvPicPr>
          <p:nvPr/>
        </p:nvPicPr>
        <p:blipFill>
          <a:blip r:embed="rId4"/>
          <a:stretch>
            <a:fillRect/>
          </a:stretch>
        </p:blipFill>
        <p:spPr>
          <a:xfrm>
            <a:off x="28639" y="117902"/>
            <a:ext cx="12192000" cy="6167160"/>
          </a:xfrm>
          <a:prstGeom prst="rect">
            <a:avLst/>
          </a:prstGeom>
        </p:spPr>
      </p:pic>
    </p:spTree>
    <p:extLst>
      <p:ext uri="{BB962C8B-B14F-4D97-AF65-F5344CB8AC3E}">
        <p14:creationId xmlns:p14="http://schemas.microsoft.com/office/powerpoint/2010/main" val="33208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231775" y="5214822"/>
            <a:ext cx="11915775" cy="707779"/>
          </a:xfrm>
          <a:prstGeom prst="rect">
            <a:avLst/>
          </a:prstGeom>
          <a:ln>
            <a:solidFill>
              <a:srgbClr val="0070C0"/>
            </a:solidFill>
          </a:ln>
        </p:spPr>
      </p:pic>
      <p:pic>
        <p:nvPicPr>
          <p:cNvPr id="9" name="Picture 8">
            <a:extLst>
              <a:ext uri="{FF2B5EF4-FFF2-40B4-BE49-F238E27FC236}">
                <a16:creationId xmlns:a16="http://schemas.microsoft.com/office/drawing/2014/main" id="{96427A51-0998-4342-AD73-EAD49B1977AA}"/>
              </a:ext>
            </a:extLst>
          </p:cNvPr>
          <p:cNvPicPr>
            <a:picLocks noChangeAspect="1"/>
          </p:cNvPicPr>
          <p:nvPr/>
        </p:nvPicPr>
        <p:blipFill>
          <a:blip r:embed="rId4"/>
          <a:stretch>
            <a:fillRect/>
          </a:stretch>
        </p:blipFill>
        <p:spPr>
          <a:xfrm>
            <a:off x="5750691" y="1331060"/>
            <a:ext cx="6441309" cy="3796382"/>
          </a:xfrm>
          <a:prstGeom prst="rect">
            <a:avLst/>
          </a:prstGeom>
        </p:spPr>
      </p:pic>
      <p:cxnSp>
        <p:nvCxnSpPr>
          <p:cNvPr id="11" name="Straight Arrow Connector 10">
            <a:extLst>
              <a:ext uri="{FF2B5EF4-FFF2-40B4-BE49-F238E27FC236}">
                <a16:creationId xmlns:a16="http://schemas.microsoft.com/office/drawing/2014/main" id="{2C3936AA-A563-400B-82FA-92C696A99AAB}"/>
              </a:ext>
            </a:extLst>
          </p:cNvPr>
          <p:cNvCxnSpPr>
            <a:cxnSpLocks/>
          </p:cNvCxnSpPr>
          <p:nvPr/>
        </p:nvCxnSpPr>
        <p:spPr>
          <a:xfrm flipH="1" flipV="1">
            <a:off x="4038600" y="1969294"/>
            <a:ext cx="1712091"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2D7DAF-B1BD-4AD5-9AB1-AEADB0B2A9C4}"/>
              </a:ext>
            </a:extLst>
          </p:cNvPr>
          <p:cNvCxnSpPr>
            <a:cxnSpLocks/>
          </p:cNvCxnSpPr>
          <p:nvPr/>
        </p:nvCxnSpPr>
        <p:spPr>
          <a:xfrm flipH="1">
            <a:off x="4038600" y="2247900"/>
            <a:ext cx="1999131" cy="1157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57AC576E-8771-4B3C-96A7-FC0720ED7614}"/>
              </a:ext>
            </a:extLst>
          </p:cNvPr>
          <p:cNvSpPr/>
          <p:nvPr/>
        </p:nvSpPr>
        <p:spPr>
          <a:xfrm>
            <a:off x="5934075" y="2354446"/>
            <a:ext cx="240648" cy="722129"/>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CF00E21-6930-4548-B6D1-8F1456B3ECC4}"/>
              </a:ext>
            </a:extLst>
          </p:cNvPr>
          <p:cNvCxnSpPr>
            <a:cxnSpLocks/>
          </p:cNvCxnSpPr>
          <p:nvPr/>
        </p:nvCxnSpPr>
        <p:spPr>
          <a:xfrm flipH="1">
            <a:off x="4038600" y="2728577"/>
            <a:ext cx="1803783" cy="1152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Left Brace 23">
            <a:extLst>
              <a:ext uri="{FF2B5EF4-FFF2-40B4-BE49-F238E27FC236}">
                <a16:creationId xmlns:a16="http://schemas.microsoft.com/office/drawing/2014/main" id="{C9DD6F83-FF47-4D01-8037-681766CE6340}"/>
              </a:ext>
            </a:extLst>
          </p:cNvPr>
          <p:cNvSpPr/>
          <p:nvPr/>
        </p:nvSpPr>
        <p:spPr>
          <a:xfrm>
            <a:off x="5917406" y="3143250"/>
            <a:ext cx="240648" cy="1438275"/>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8CB00191-5B3E-4B22-A0DB-785CDD2D6F49}"/>
              </a:ext>
            </a:extLst>
          </p:cNvPr>
          <p:cNvCxnSpPr>
            <a:cxnSpLocks/>
          </p:cNvCxnSpPr>
          <p:nvPr/>
        </p:nvCxnSpPr>
        <p:spPr>
          <a:xfrm flipH="1">
            <a:off x="4089400" y="3864768"/>
            <a:ext cx="1752983" cy="632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183F66E-2ED3-4E01-B066-8E1F74B8F320}"/>
              </a:ext>
            </a:extLst>
          </p:cNvPr>
          <p:cNvSpPr txBox="1"/>
          <p:nvPr/>
        </p:nvSpPr>
        <p:spPr>
          <a:xfrm>
            <a:off x="2072484" y="1791773"/>
            <a:ext cx="1966116" cy="369332"/>
          </a:xfrm>
          <a:prstGeom prst="rect">
            <a:avLst/>
          </a:prstGeom>
          <a:noFill/>
        </p:spPr>
        <p:txBody>
          <a:bodyPr wrap="none" rtlCol="0">
            <a:spAutoFit/>
          </a:bodyPr>
          <a:lstStyle/>
          <a:p>
            <a:pPr algn="r"/>
            <a:r>
              <a:rPr lang="en-US" dirty="0">
                <a:solidFill>
                  <a:srgbClr val="FF0000"/>
                </a:solidFill>
              </a:rPr>
              <a:t>Navbar declaration</a:t>
            </a:r>
          </a:p>
        </p:txBody>
      </p:sp>
      <p:sp>
        <p:nvSpPr>
          <p:cNvPr id="31" name="TextBox 30">
            <a:extLst>
              <a:ext uri="{FF2B5EF4-FFF2-40B4-BE49-F238E27FC236}">
                <a16:creationId xmlns:a16="http://schemas.microsoft.com/office/drawing/2014/main" id="{1E24BF94-62C3-4FE9-87DA-B2DA8D233A8D}"/>
              </a:ext>
            </a:extLst>
          </p:cNvPr>
          <p:cNvSpPr txBox="1"/>
          <p:nvPr/>
        </p:nvSpPr>
        <p:spPr>
          <a:xfrm>
            <a:off x="1956235" y="2182874"/>
            <a:ext cx="2082365" cy="369332"/>
          </a:xfrm>
          <a:prstGeom prst="rect">
            <a:avLst/>
          </a:prstGeom>
          <a:noFill/>
        </p:spPr>
        <p:txBody>
          <a:bodyPr wrap="none" rtlCol="0">
            <a:spAutoFit/>
          </a:bodyPr>
          <a:lstStyle/>
          <a:p>
            <a:pPr algn="r"/>
            <a:r>
              <a:rPr lang="en-US" dirty="0">
                <a:solidFill>
                  <a:srgbClr val="FF0000"/>
                </a:solidFill>
              </a:rPr>
              <a:t>Makes navbar resize</a:t>
            </a:r>
          </a:p>
        </p:txBody>
      </p:sp>
      <p:sp>
        <p:nvSpPr>
          <p:cNvPr id="32" name="TextBox 31">
            <a:extLst>
              <a:ext uri="{FF2B5EF4-FFF2-40B4-BE49-F238E27FC236}">
                <a16:creationId xmlns:a16="http://schemas.microsoft.com/office/drawing/2014/main" id="{896E4201-B8D3-4857-AFFE-CFDC05DEBAE8}"/>
              </a:ext>
            </a:extLst>
          </p:cNvPr>
          <p:cNvSpPr txBox="1"/>
          <p:nvPr/>
        </p:nvSpPr>
        <p:spPr>
          <a:xfrm>
            <a:off x="2503500" y="2669532"/>
            <a:ext cx="1535100" cy="369332"/>
          </a:xfrm>
          <a:prstGeom prst="rect">
            <a:avLst/>
          </a:prstGeom>
          <a:noFill/>
        </p:spPr>
        <p:txBody>
          <a:bodyPr wrap="none" rtlCol="0">
            <a:spAutoFit/>
          </a:bodyPr>
          <a:lstStyle/>
          <a:p>
            <a:pPr algn="r"/>
            <a:r>
              <a:rPr lang="en-US" dirty="0">
                <a:solidFill>
                  <a:srgbClr val="FF0000"/>
                </a:solidFill>
              </a:rPr>
              <a:t>Website name</a:t>
            </a:r>
          </a:p>
        </p:txBody>
      </p:sp>
      <p:sp>
        <p:nvSpPr>
          <p:cNvPr id="33" name="TextBox 32">
            <a:extLst>
              <a:ext uri="{FF2B5EF4-FFF2-40B4-BE49-F238E27FC236}">
                <a16:creationId xmlns:a16="http://schemas.microsoft.com/office/drawing/2014/main" id="{3895AEF9-B7EA-4B35-ADB4-2978362BA6EA}"/>
              </a:ext>
            </a:extLst>
          </p:cNvPr>
          <p:cNvSpPr txBox="1"/>
          <p:nvPr/>
        </p:nvSpPr>
        <p:spPr>
          <a:xfrm>
            <a:off x="2821472" y="3756455"/>
            <a:ext cx="1217128" cy="369332"/>
          </a:xfrm>
          <a:prstGeom prst="rect">
            <a:avLst/>
          </a:prstGeom>
          <a:noFill/>
        </p:spPr>
        <p:txBody>
          <a:bodyPr wrap="none" rtlCol="0">
            <a:spAutoFit/>
          </a:bodyPr>
          <a:lstStyle/>
          <a:p>
            <a:pPr algn="r"/>
            <a:r>
              <a:rPr lang="en-US" dirty="0">
                <a:solidFill>
                  <a:srgbClr val="FF0000"/>
                </a:solidFill>
              </a:rPr>
              <a:t>List of links</a:t>
            </a:r>
          </a:p>
        </p:txBody>
      </p:sp>
    </p:spTree>
    <p:extLst>
      <p:ext uri="{BB962C8B-B14F-4D97-AF65-F5344CB8AC3E}">
        <p14:creationId xmlns:p14="http://schemas.microsoft.com/office/powerpoint/2010/main" val="36150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right)">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0" grpId="0"/>
      <p:bldP spid="31" grpId="0"/>
      <p:bldP spid="32" grpId="0"/>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231775" y="5214822"/>
            <a:ext cx="11915775" cy="707779"/>
          </a:xfrm>
          <a:prstGeom prst="rect">
            <a:avLst/>
          </a:prstGeom>
          <a:ln>
            <a:solidFill>
              <a:srgbClr val="0070C0"/>
            </a:solidFill>
          </a:ln>
        </p:spPr>
      </p:pic>
      <p:pic>
        <p:nvPicPr>
          <p:cNvPr id="9" name="Picture 8">
            <a:extLst>
              <a:ext uri="{FF2B5EF4-FFF2-40B4-BE49-F238E27FC236}">
                <a16:creationId xmlns:a16="http://schemas.microsoft.com/office/drawing/2014/main" id="{96427A51-0998-4342-AD73-EAD49B1977AA}"/>
              </a:ext>
            </a:extLst>
          </p:cNvPr>
          <p:cNvPicPr>
            <a:picLocks noChangeAspect="1"/>
          </p:cNvPicPr>
          <p:nvPr/>
        </p:nvPicPr>
        <p:blipFill>
          <a:blip r:embed="rId4"/>
          <a:stretch>
            <a:fillRect/>
          </a:stretch>
        </p:blipFill>
        <p:spPr>
          <a:xfrm>
            <a:off x="5750691" y="1331060"/>
            <a:ext cx="6441309" cy="3796382"/>
          </a:xfrm>
          <a:prstGeom prst="rect">
            <a:avLst/>
          </a:prstGeom>
        </p:spPr>
      </p:pic>
      <p:cxnSp>
        <p:nvCxnSpPr>
          <p:cNvPr id="11" name="Straight Arrow Connector 10">
            <a:extLst>
              <a:ext uri="{FF2B5EF4-FFF2-40B4-BE49-F238E27FC236}">
                <a16:creationId xmlns:a16="http://schemas.microsoft.com/office/drawing/2014/main" id="{2C3936AA-A563-400B-82FA-92C696A99AAB}"/>
              </a:ext>
            </a:extLst>
          </p:cNvPr>
          <p:cNvCxnSpPr>
            <a:cxnSpLocks/>
          </p:cNvCxnSpPr>
          <p:nvPr/>
        </p:nvCxnSpPr>
        <p:spPr>
          <a:xfrm flipH="1">
            <a:off x="4394718" y="3955915"/>
            <a:ext cx="1954901" cy="1371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2D7DAF-B1BD-4AD5-9AB1-AEADB0B2A9C4}"/>
              </a:ext>
            </a:extLst>
          </p:cNvPr>
          <p:cNvCxnSpPr>
            <a:cxnSpLocks/>
          </p:cNvCxnSpPr>
          <p:nvPr/>
        </p:nvCxnSpPr>
        <p:spPr>
          <a:xfrm flipH="1">
            <a:off x="3610947" y="3731182"/>
            <a:ext cx="2738672" cy="15964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F00E21-6930-4548-B6D1-8F1456B3ECC4}"/>
              </a:ext>
            </a:extLst>
          </p:cNvPr>
          <p:cNvCxnSpPr>
            <a:cxnSpLocks/>
          </p:cNvCxnSpPr>
          <p:nvPr/>
        </p:nvCxnSpPr>
        <p:spPr>
          <a:xfrm flipH="1">
            <a:off x="1586310" y="2716654"/>
            <a:ext cx="4800494" cy="26109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B00191-5B3E-4B22-A0DB-785CDD2D6F49}"/>
              </a:ext>
            </a:extLst>
          </p:cNvPr>
          <p:cNvCxnSpPr>
            <a:cxnSpLocks/>
          </p:cNvCxnSpPr>
          <p:nvPr/>
        </p:nvCxnSpPr>
        <p:spPr>
          <a:xfrm flipH="1">
            <a:off x="2817845" y="3498980"/>
            <a:ext cx="3531774" cy="18531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BE12C9-1523-539C-9BBB-4DC8A17D614F}"/>
              </a:ext>
            </a:extLst>
          </p:cNvPr>
          <p:cNvCxnSpPr>
            <a:cxnSpLocks/>
          </p:cNvCxnSpPr>
          <p:nvPr/>
        </p:nvCxnSpPr>
        <p:spPr>
          <a:xfrm flipH="1">
            <a:off x="5164494" y="4235685"/>
            <a:ext cx="1185125" cy="11292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But, what if the display device is small (tablet) or extra-small (smart phone)?</a:t>
            </a:r>
          </a:p>
          <a:p>
            <a:pPr marL="0" indent="0">
              <a:spcBef>
                <a:spcPts val="0"/>
              </a:spcBef>
              <a:spcAft>
                <a:spcPts val="1200"/>
              </a:spcAft>
              <a:buNone/>
            </a:pPr>
            <a:r>
              <a:rPr lang="en-US" sz="2400" dirty="0"/>
              <a:t>It gets a little more complicated:</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138112" y="4278435"/>
            <a:ext cx="11915775" cy="707779"/>
          </a:xfrm>
          <a:prstGeom prst="rect">
            <a:avLst/>
          </a:prstGeom>
          <a:ln>
            <a:solidFill>
              <a:srgbClr val="0070C0"/>
            </a:solidFill>
          </a:ln>
        </p:spPr>
      </p:pic>
    </p:spTree>
    <p:extLst>
      <p:ext uri="{BB962C8B-B14F-4D97-AF65-F5344CB8AC3E}">
        <p14:creationId xmlns:p14="http://schemas.microsoft.com/office/powerpoint/2010/main" val="168939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E98910-0B44-499C-A70B-4289A5EFC3C9}"/>
              </a:ext>
            </a:extLst>
          </p:cNvPr>
          <p:cNvPicPr>
            <a:picLocks noChangeAspect="1"/>
          </p:cNvPicPr>
          <p:nvPr/>
        </p:nvPicPr>
        <p:blipFill>
          <a:blip r:embed="rId2"/>
          <a:stretch>
            <a:fillRect/>
          </a:stretch>
        </p:blipFill>
        <p:spPr>
          <a:xfrm>
            <a:off x="158192" y="1310662"/>
            <a:ext cx="9639300" cy="401002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cxnSp>
        <p:nvCxnSpPr>
          <p:cNvPr id="11" name="Straight Arrow Connector 10">
            <a:extLst>
              <a:ext uri="{FF2B5EF4-FFF2-40B4-BE49-F238E27FC236}">
                <a16:creationId xmlns:a16="http://schemas.microsoft.com/office/drawing/2014/main" id="{2C3936AA-A563-400B-82FA-92C696A99AAB}"/>
              </a:ext>
            </a:extLst>
          </p:cNvPr>
          <p:cNvCxnSpPr>
            <a:cxnSpLocks/>
          </p:cNvCxnSpPr>
          <p:nvPr/>
        </p:nvCxnSpPr>
        <p:spPr>
          <a:xfrm flipV="1">
            <a:off x="3705225" y="1354841"/>
            <a:ext cx="2737318" cy="524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2D7DAF-B1BD-4AD5-9AB1-AEADB0B2A9C4}"/>
              </a:ext>
            </a:extLst>
          </p:cNvPr>
          <p:cNvCxnSpPr>
            <a:cxnSpLocks/>
          </p:cNvCxnSpPr>
          <p:nvPr/>
        </p:nvCxnSpPr>
        <p:spPr>
          <a:xfrm flipV="1">
            <a:off x="3259915" y="1624510"/>
            <a:ext cx="3182628" cy="191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F00E21-6930-4548-B6D1-8F1456B3ECC4}"/>
              </a:ext>
            </a:extLst>
          </p:cNvPr>
          <p:cNvCxnSpPr>
            <a:cxnSpLocks/>
          </p:cNvCxnSpPr>
          <p:nvPr/>
        </p:nvCxnSpPr>
        <p:spPr>
          <a:xfrm>
            <a:off x="5509382" y="3163003"/>
            <a:ext cx="933161" cy="3888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B00191-5B3E-4B22-A0DB-785CDD2D6F49}"/>
              </a:ext>
            </a:extLst>
          </p:cNvPr>
          <p:cNvCxnSpPr>
            <a:cxnSpLocks/>
          </p:cNvCxnSpPr>
          <p:nvPr/>
        </p:nvCxnSpPr>
        <p:spPr>
          <a:xfrm>
            <a:off x="5562600" y="4186238"/>
            <a:ext cx="879943" cy="1867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183F66E-2ED3-4E01-B066-8E1F74B8F320}"/>
              </a:ext>
            </a:extLst>
          </p:cNvPr>
          <p:cNvSpPr txBox="1"/>
          <p:nvPr/>
        </p:nvSpPr>
        <p:spPr>
          <a:xfrm>
            <a:off x="6442543" y="1163470"/>
            <a:ext cx="1966116" cy="369332"/>
          </a:xfrm>
          <a:prstGeom prst="rect">
            <a:avLst/>
          </a:prstGeom>
          <a:noFill/>
        </p:spPr>
        <p:txBody>
          <a:bodyPr wrap="none" rtlCol="0">
            <a:spAutoFit/>
          </a:bodyPr>
          <a:lstStyle/>
          <a:p>
            <a:r>
              <a:rPr lang="en-US" dirty="0">
                <a:solidFill>
                  <a:srgbClr val="FF0000"/>
                </a:solidFill>
              </a:rPr>
              <a:t>Navbar declaration</a:t>
            </a:r>
          </a:p>
        </p:txBody>
      </p:sp>
      <p:sp>
        <p:nvSpPr>
          <p:cNvPr id="31" name="TextBox 30">
            <a:extLst>
              <a:ext uri="{FF2B5EF4-FFF2-40B4-BE49-F238E27FC236}">
                <a16:creationId xmlns:a16="http://schemas.microsoft.com/office/drawing/2014/main" id="{1E24BF94-62C3-4FE9-87DA-B2DA8D233A8D}"/>
              </a:ext>
            </a:extLst>
          </p:cNvPr>
          <p:cNvSpPr txBox="1"/>
          <p:nvPr/>
        </p:nvSpPr>
        <p:spPr>
          <a:xfrm>
            <a:off x="6442543" y="1439844"/>
            <a:ext cx="2082365" cy="369332"/>
          </a:xfrm>
          <a:prstGeom prst="rect">
            <a:avLst/>
          </a:prstGeom>
          <a:noFill/>
        </p:spPr>
        <p:txBody>
          <a:bodyPr wrap="none" rtlCol="0">
            <a:spAutoFit/>
          </a:bodyPr>
          <a:lstStyle/>
          <a:p>
            <a:r>
              <a:rPr lang="en-US" dirty="0">
                <a:solidFill>
                  <a:srgbClr val="FF0000"/>
                </a:solidFill>
              </a:rPr>
              <a:t>Makes navbar resize</a:t>
            </a:r>
          </a:p>
        </p:txBody>
      </p:sp>
      <p:sp>
        <p:nvSpPr>
          <p:cNvPr id="32" name="TextBox 31">
            <a:extLst>
              <a:ext uri="{FF2B5EF4-FFF2-40B4-BE49-F238E27FC236}">
                <a16:creationId xmlns:a16="http://schemas.microsoft.com/office/drawing/2014/main" id="{896E4201-B8D3-4857-AFFE-CFDC05DEBAE8}"/>
              </a:ext>
            </a:extLst>
          </p:cNvPr>
          <p:cNvSpPr txBox="1"/>
          <p:nvPr/>
        </p:nvSpPr>
        <p:spPr>
          <a:xfrm>
            <a:off x="6442543" y="3357424"/>
            <a:ext cx="1535100" cy="369332"/>
          </a:xfrm>
          <a:prstGeom prst="rect">
            <a:avLst/>
          </a:prstGeom>
          <a:noFill/>
        </p:spPr>
        <p:txBody>
          <a:bodyPr wrap="none" rtlCol="0">
            <a:spAutoFit/>
          </a:bodyPr>
          <a:lstStyle/>
          <a:p>
            <a:r>
              <a:rPr lang="en-US" dirty="0">
                <a:solidFill>
                  <a:srgbClr val="FF0000"/>
                </a:solidFill>
              </a:rPr>
              <a:t>Website name</a:t>
            </a:r>
          </a:p>
        </p:txBody>
      </p:sp>
      <p:sp>
        <p:nvSpPr>
          <p:cNvPr id="33" name="TextBox 32">
            <a:extLst>
              <a:ext uri="{FF2B5EF4-FFF2-40B4-BE49-F238E27FC236}">
                <a16:creationId xmlns:a16="http://schemas.microsoft.com/office/drawing/2014/main" id="{3895AEF9-B7EA-4B35-ADB4-2978362BA6EA}"/>
              </a:ext>
            </a:extLst>
          </p:cNvPr>
          <p:cNvSpPr txBox="1"/>
          <p:nvPr/>
        </p:nvSpPr>
        <p:spPr>
          <a:xfrm>
            <a:off x="6442543" y="4184513"/>
            <a:ext cx="1217128" cy="369332"/>
          </a:xfrm>
          <a:prstGeom prst="rect">
            <a:avLst/>
          </a:prstGeom>
          <a:noFill/>
        </p:spPr>
        <p:txBody>
          <a:bodyPr wrap="none" rtlCol="0">
            <a:spAutoFit/>
          </a:bodyPr>
          <a:lstStyle/>
          <a:p>
            <a:r>
              <a:rPr lang="en-US" dirty="0">
                <a:solidFill>
                  <a:srgbClr val="FF0000"/>
                </a:solidFill>
              </a:rPr>
              <a:t>List of links</a:t>
            </a:r>
          </a:p>
        </p:txBody>
      </p:sp>
      <p:sp>
        <p:nvSpPr>
          <p:cNvPr id="21" name="Right Brace 20">
            <a:extLst>
              <a:ext uri="{FF2B5EF4-FFF2-40B4-BE49-F238E27FC236}">
                <a16:creationId xmlns:a16="http://schemas.microsoft.com/office/drawing/2014/main" id="{E6629027-AAD7-4094-B837-BB0D8E2AB3F8}"/>
              </a:ext>
            </a:extLst>
          </p:cNvPr>
          <p:cNvSpPr/>
          <p:nvPr/>
        </p:nvSpPr>
        <p:spPr>
          <a:xfrm>
            <a:off x="5276850" y="3695700"/>
            <a:ext cx="193487" cy="98107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23FB4223-5572-43AC-9082-4663140F8665}"/>
              </a:ext>
            </a:extLst>
          </p:cNvPr>
          <p:cNvSpPr/>
          <p:nvPr/>
        </p:nvSpPr>
        <p:spPr>
          <a:xfrm>
            <a:off x="4295775" y="3375538"/>
            <a:ext cx="1297781"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C4C3CE-7508-4C21-A7F9-B89F53F2F754}"/>
              </a:ext>
            </a:extLst>
          </p:cNvPr>
          <p:cNvSpPr/>
          <p:nvPr/>
        </p:nvSpPr>
        <p:spPr>
          <a:xfrm>
            <a:off x="762000" y="1930312"/>
            <a:ext cx="8858251"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Brace 35">
            <a:extLst>
              <a:ext uri="{FF2B5EF4-FFF2-40B4-BE49-F238E27FC236}">
                <a16:creationId xmlns:a16="http://schemas.microsoft.com/office/drawing/2014/main" id="{4D6130BA-0552-46A9-ABE9-2B5A109F003E}"/>
              </a:ext>
            </a:extLst>
          </p:cNvPr>
          <p:cNvSpPr/>
          <p:nvPr/>
        </p:nvSpPr>
        <p:spPr>
          <a:xfrm>
            <a:off x="9797492" y="1885853"/>
            <a:ext cx="193487" cy="109229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A5735F62-27D9-46F3-A54B-FC63692BCA41}"/>
              </a:ext>
            </a:extLst>
          </p:cNvPr>
          <p:cNvSpPr txBox="1"/>
          <p:nvPr/>
        </p:nvSpPr>
        <p:spPr>
          <a:xfrm>
            <a:off x="10041779" y="2108836"/>
            <a:ext cx="1944443" cy="646331"/>
          </a:xfrm>
          <a:prstGeom prst="rect">
            <a:avLst/>
          </a:prstGeom>
          <a:noFill/>
        </p:spPr>
        <p:txBody>
          <a:bodyPr wrap="none" rtlCol="0">
            <a:spAutoFit/>
          </a:bodyPr>
          <a:lstStyle/>
          <a:p>
            <a:r>
              <a:rPr lang="en-US" dirty="0">
                <a:solidFill>
                  <a:srgbClr val="FF0000"/>
                </a:solidFill>
              </a:rPr>
              <a:t>Creates the button</a:t>
            </a:r>
          </a:p>
          <a:p>
            <a:r>
              <a:rPr lang="en-US" dirty="0">
                <a:solidFill>
                  <a:srgbClr val="FF0000"/>
                </a:solidFill>
              </a:rPr>
              <a:t>on small displays</a:t>
            </a:r>
          </a:p>
        </p:txBody>
      </p:sp>
      <p:cxnSp>
        <p:nvCxnSpPr>
          <p:cNvPr id="43" name="Straight Arrow Connector 42">
            <a:extLst>
              <a:ext uri="{FF2B5EF4-FFF2-40B4-BE49-F238E27FC236}">
                <a16:creationId xmlns:a16="http://schemas.microsoft.com/office/drawing/2014/main" id="{BF0391DF-63FA-49E8-ADB6-0DE839FA9A97}"/>
              </a:ext>
            </a:extLst>
          </p:cNvPr>
          <p:cNvCxnSpPr/>
          <p:nvPr/>
        </p:nvCxnSpPr>
        <p:spPr>
          <a:xfrm flipV="1">
            <a:off x="5562600" y="2160320"/>
            <a:ext cx="3181350" cy="121521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2B5E173-2CE7-4E1C-91CF-9F3F27FFE90A}"/>
              </a:ext>
            </a:extLst>
          </p:cNvPr>
          <p:cNvSpPr/>
          <p:nvPr/>
        </p:nvSpPr>
        <p:spPr>
          <a:xfrm>
            <a:off x="2637191" y="3375538"/>
            <a:ext cx="1577623"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DEE825F3-346C-4BE6-86F3-884C17D6522A}"/>
              </a:ext>
            </a:extLst>
          </p:cNvPr>
          <p:cNvCxnSpPr>
            <a:cxnSpLocks/>
          </p:cNvCxnSpPr>
          <p:nvPr/>
        </p:nvCxnSpPr>
        <p:spPr>
          <a:xfrm>
            <a:off x="4099560" y="3683513"/>
            <a:ext cx="985114" cy="1500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256E57-B0E7-49CA-8ED4-DAB159D4D423}"/>
              </a:ext>
            </a:extLst>
          </p:cNvPr>
          <p:cNvSpPr txBox="1"/>
          <p:nvPr/>
        </p:nvSpPr>
        <p:spPr>
          <a:xfrm>
            <a:off x="5084674" y="4995534"/>
            <a:ext cx="4394606" cy="369332"/>
          </a:xfrm>
          <a:prstGeom prst="rect">
            <a:avLst/>
          </a:prstGeom>
          <a:noFill/>
        </p:spPr>
        <p:txBody>
          <a:bodyPr wrap="square" rtlCol="0">
            <a:spAutoFit/>
          </a:bodyPr>
          <a:lstStyle/>
          <a:p>
            <a:r>
              <a:rPr lang="en-US" dirty="0">
                <a:solidFill>
                  <a:srgbClr val="FF0000"/>
                </a:solidFill>
              </a:rPr>
              <a:t>navbar-collapse instead of navbar-default</a:t>
            </a:r>
          </a:p>
        </p:txBody>
      </p:sp>
    </p:spTree>
    <p:extLst>
      <p:ext uri="{BB962C8B-B14F-4D97-AF65-F5344CB8AC3E}">
        <p14:creationId xmlns:p14="http://schemas.microsoft.com/office/powerpoint/2010/main" val="374353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heel(1)">
                                      <p:cBhvr>
                                        <p:cTn id="47" dur="2000"/>
                                        <p:tgtEl>
                                          <p:spTgt spid="35"/>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heel(1)">
                                      <p:cBhvr>
                                        <p:cTn id="60" dur="2000"/>
                                        <p:tgtEl>
                                          <p:spTgt spid="44"/>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heel(1)">
                                      <p:cBhvr>
                                        <p:cTn id="73" dur="2000"/>
                                        <p:tgtEl>
                                          <p:spTgt spid="34"/>
                                        </p:tgtEl>
                                      </p:cBhvr>
                                    </p:animEffect>
                                  </p:childTnLst>
                                </p:cTn>
                              </p:par>
                            </p:childTnLst>
                          </p:cTn>
                        </p:par>
                        <p:par>
                          <p:cTn id="74" fill="hold">
                            <p:stCondLst>
                              <p:cond delay="2000"/>
                            </p:stCondLst>
                            <p:childTnLst>
                              <p:par>
                                <p:cTn id="75" presetID="22" presetClass="entr" presetSubtype="4"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down)">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21" grpId="0" animBg="1"/>
      <p:bldP spid="34" grpId="0" animBg="1"/>
      <p:bldP spid="35" grpId="0" animBg="1"/>
      <p:bldP spid="36" grpId="0" animBg="1"/>
      <p:bldP spid="37" grpId="0"/>
      <p:bldP spid="44" grpId="0" animBg="1"/>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pic>
        <p:nvPicPr>
          <p:cNvPr id="10" name="Picture 9">
            <a:extLst>
              <a:ext uri="{FF2B5EF4-FFF2-40B4-BE49-F238E27FC236}">
                <a16:creationId xmlns:a16="http://schemas.microsoft.com/office/drawing/2014/main" id="{6502FE92-ADDE-40AE-A672-3954904C5168}"/>
              </a:ext>
            </a:extLst>
          </p:cNvPr>
          <p:cNvPicPr>
            <a:picLocks noChangeAspect="1"/>
          </p:cNvPicPr>
          <p:nvPr/>
        </p:nvPicPr>
        <p:blipFill rotWithShape="1">
          <a:blip r:embed="rId3"/>
          <a:srcRect b="17637"/>
          <a:stretch/>
        </p:blipFill>
        <p:spPr>
          <a:xfrm>
            <a:off x="304848" y="1344768"/>
            <a:ext cx="5172075" cy="2227991"/>
          </a:xfrm>
          <a:prstGeom prst="rect">
            <a:avLst/>
          </a:prstGeom>
          <a:ln>
            <a:solidFill>
              <a:srgbClr val="0070C0"/>
            </a:solidFill>
          </a:ln>
        </p:spPr>
      </p:pic>
      <p:pic>
        <p:nvPicPr>
          <p:cNvPr id="11" name="Picture 10">
            <a:extLst>
              <a:ext uri="{FF2B5EF4-FFF2-40B4-BE49-F238E27FC236}">
                <a16:creationId xmlns:a16="http://schemas.microsoft.com/office/drawing/2014/main" id="{DF33D94B-FC2C-4886-98C3-02A5A0232B7E}"/>
              </a:ext>
            </a:extLst>
          </p:cNvPr>
          <p:cNvPicPr>
            <a:picLocks noChangeAspect="1"/>
          </p:cNvPicPr>
          <p:nvPr/>
        </p:nvPicPr>
        <p:blipFill>
          <a:blip r:embed="rId4"/>
          <a:stretch>
            <a:fillRect/>
          </a:stretch>
        </p:blipFill>
        <p:spPr>
          <a:xfrm>
            <a:off x="304848" y="3793783"/>
            <a:ext cx="9258300" cy="2047875"/>
          </a:xfrm>
          <a:prstGeom prst="rect">
            <a:avLst/>
          </a:prstGeom>
          <a:ln>
            <a:solidFill>
              <a:srgbClr val="0070C0"/>
            </a:solidFill>
          </a:ln>
        </p:spPr>
      </p:pic>
      <p:pic>
        <p:nvPicPr>
          <p:cNvPr id="9" name="Picture 8">
            <a:extLst>
              <a:ext uri="{FF2B5EF4-FFF2-40B4-BE49-F238E27FC236}">
                <a16:creationId xmlns:a16="http://schemas.microsoft.com/office/drawing/2014/main" id="{0A4A044D-45B0-43D6-86C8-3DDCA24A2487}"/>
              </a:ext>
            </a:extLst>
          </p:cNvPr>
          <p:cNvPicPr>
            <a:picLocks noChangeAspect="1"/>
          </p:cNvPicPr>
          <p:nvPr/>
        </p:nvPicPr>
        <p:blipFill rotWithShape="1">
          <a:blip r:embed="rId5"/>
          <a:srcRect l="1544" t="1449" r="1219"/>
          <a:stretch/>
        </p:blipFill>
        <p:spPr>
          <a:xfrm>
            <a:off x="6927850" y="876300"/>
            <a:ext cx="5140325" cy="4684090"/>
          </a:xfrm>
          <a:prstGeom prst="rect">
            <a:avLst/>
          </a:prstGeom>
          <a:ln>
            <a:solidFill>
              <a:srgbClr val="0070C0"/>
            </a:solidFill>
          </a:ln>
        </p:spPr>
      </p:pic>
    </p:spTree>
    <p:extLst>
      <p:ext uri="{BB962C8B-B14F-4D97-AF65-F5344CB8AC3E}">
        <p14:creationId xmlns:p14="http://schemas.microsoft.com/office/powerpoint/2010/main" val="1435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Bootstrap Typography</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70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lgn="ctr">
              <a:spcBef>
                <a:spcPts val="0"/>
              </a:spcBef>
              <a:spcAft>
                <a:spcPts val="1200"/>
              </a:spcAft>
              <a:buNone/>
            </a:pPr>
            <a:r>
              <a:rPr lang="en-US" sz="2400" b="1" dirty="0"/>
              <a:t>Default Settings</a:t>
            </a:r>
          </a:p>
          <a:p>
            <a:pPr marL="0" indent="0">
              <a:spcBef>
                <a:spcPts val="0"/>
              </a:spcBef>
              <a:spcAft>
                <a:spcPts val="1200"/>
              </a:spcAft>
              <a:buNone/>
            </a:pPr>
            <a:endParaRPr lang="en-US" sz="2400" dirty="0"/>
          </a:p>
          <a:p>
            <a:pPr marL="0" indent="0">
              <a:spcBef>
                <a:spcPts val="0"/>
              </a:spcBef>
              <a:spcAft>
                <a:spcPts val="1200"/>
              </a:spcAft>
              <a:buNone/>
            </a:pPr>
            <a:r>
              <a:rPr lang="en-US" sz="2400" dirty="0"/>
              <a:t>Bootstrap's global default font-size is 14px, with a line-height of 1.428</a:t>
            </a:r>
          </a:p>
          <a:p>
            <a:pPr marL="0" indent="0">
              <a:spcBef>
                <a:spcPts val="0"/>
              </a:spcBef>
              <a:spcAft>
                <a:spcPts val="1200"/>
              </a:spcAft>
              <a:buNone/>
            </a:pPr>
            <a:r>
              <a:rPr lang="en-US" sz="2400" dirty="0"/>
              <a:t>This is applied to the &lt;body&gt; element and all paragraphs (&lt;p&gt;)</a:t>
            </a:r>
          </a:p>
          <a:p>
            <a:pPr marL="0" indent="0">
              <a:spcBef>
                <a:spcPts val="0"/>
              </a:spcBef>
              <a:spcAft>
                <a:spcPts val="1200"/>
              </a:spcAft>
              <a:buNone/>
            </a:pPr>
            <a:r>
              <a:rPr lang="en-US" sz="2400" dirty="0"/>
              <a:t>In addition, all &lt;p&gt; elements have a bottom margin that equals half their computed line-height (10px by default)</a:t>
            </a:r>
          </a:p>
        </p:txBody>
      </p:sp>
    </p:spTree>
    <p:extLst>
      <p:ext uri="{BB962C8B-B14F-4D97-AF65-F5344CB8AC3E}">
        <p14:creationId xmlns:p14="http://schemas.microsoft.com/office/powerpoint/2010/main" val="52677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&lt;h1&gt; - &lt;h6&gt;</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By default, Bootstrap will style the HTML headings (&lt;h1&gt; to &lt;h6&gt;) in the following way</a:t>
            </a:r>
          </a:p>
          <a:p>
            <a:pPr marL="0" indent="0">
              <a:spcBef>
                <a:spcPts val="0"/>
              </a:spcBef>
              <a:spcAft>
                <a:spcPts val="1200"/>
              </a:spcAft>
              <a:buNone/>
            </a:pPr>
            <a:endParaRPr lang="en-US" sz="2400" dirty="0"/>
          </a:p>
        </p:txBody>
      </p:sp>
      <p:pic>
        <p:nvPicPr>
          <p:cNvPr id="9" name="Picture 8">
            <a:extLst>
              <a:ext uri="{FF2B5EF4-FFF2-40B4-BE49-F238E27FC236}">
                <a16:creationId xmlns:a16="http://schemas.microsoft.com/office/drawing/2014/main" id="{934D5C96-8EE0-45EC-8767-CDC25B3D28EF}"/>
              </a:ext>
            </a:extLst>
          </p:cNvPr>
          <p:cNvPicPr>
            <a:picLocks noChangeAspect="1"/>
          </p:cNvPicPr>
          <p:nvPr/>
        </p:nvPicPr>
        <p:blipFill>
          <a:blip r:embed="rId3"/>
          <a:stretch>
            <a:fillRect/>
          </a:stretch>
        </p:blipFill>
        <p:spPr>
          <a:xfrm>
            <a:off x="3348037" y="2352675"/>
            <a:ext cx="5495925" cy="3162300"/>
          </a:xfrm>
          <a:prstGeom prst="rect">
            <a:avLst/>
          </a:prstGeom>
          <a:ln>
            <a:solidFill>
              <a:srgbClr val="0070C0"/>
            </a:solidFill>
          </a:ln>
        </p:spPr>
      </p:pic>
    </p:spTree>
    <p:extLst>
      <p:ext uri="{BB962C8B-B14F-4D97-AF65-F5344CB8AC3E}">
        <p14:creationId xmlns:p14="http://schemas.microsoft.com/office/powerpoint/2010/main" val="5423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i="1" dirty="0"/>
              <a:t>The real eye-catcher:</a:t>
            </a:r>
          </a:p>
          <a:p>
            <a:pPr marL="0" indent="0">
              <a:buNone/>
            </a:pPr>
            <a:endParaRPr lang="en-US" sz="2400" dirty="0"/>
          </a:p>
          <a:p>
            <a:pPr marL="0" indent="0" algn="ctr">
              <a:buNone/>
            </a:pPr>
            <a:r>
              <a:rPr lang="en-US" sz="3600" cap="small" dirty="0">
                <a:solidFill>
                  <a:srgbClr val="FF0000"/>
                </a:solidFill>
              </a:rPr>
              <a:t>75.1% of U.S. internet users access the internet via mobile</a:t>
            </a:r>
            <a:r>
              <a:rPr lang="en-US" sz="2400" cap="small" dirty="0">
                <a:solidFill>
                  <a:srgbClr val="FF0000"/>
                </a:solidFill>
              </a:rPr>
              <a:t> </a:t>
            </a:r>
          </a:p>
          <a:p>
            <a:pPr marL="0" indent="0" algn="ctr">
              <a:buNone/>
            </a:pPr>
            <a:endParaRPr lang="en-US" sz="2400" cap="small" dirty="0">
              <a:solidFill>
                <a:srgbClr val="FF0000"/>
              </a:solidFill>
            </a:endParaRPr>
          </a:p>
          <a:p>
            <a:pPr marL="0" indent="0" algn="ctr">
              <a:buNone/>
            </a:pPr>
            <a:r>
              <a:rPr lang="en-US" sz="4000" cap="small" dirty="0">
                <a:solidFill>
                  <a:srgbClr val="FF0000"/>
                </a:solidFill>
              </a:rPr>
              <a:t>(!)</a:t>
            </a:r>
            <a:endParaRPr lang="en-US" sz="2400" cap="small" dirty="0">
              <a:solidFill>
                <a:srgbClr val="FF0000"/>
              </a:solidFill>
            </a:endParaRPr>
          </a:p>
        </p:txBody>
      </p:sp>
    </p:spTree>
    <p:extLst>
      <p:ext uri="{BB962C8B-B14F-4D97-AF65-F5344CB8AC3E}">
        <p14:creationId xmlns:p14="http://schemas.microsoft.com/office/powerpoint/2010/main" val="19612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others</a:t>
            </a:r>
          </a:p>
        </p:txBody>
      </p:sp>
      <p:pic>
        <p:nvPicPr>
          <p:cNvPr id="8" name="Picture 7">
            <a:extLst>
              <a:ext uri="{FF2B5EF4-FFF2-40B4-BE49-F238E27FC236}">
                <a16:creationId xmlns:a16="http://schemas.microsoft.com/office/drawing/2014/main" id="{BB8AD8D8-3B85-419B-8A97-46B17F4350B0}"/>
              </a:ext>
            </a:extLst>
          </p:cNvPr>
          <p:cNvPicPr>
            <a:picLocks noChangeAspect="1"/>
          </p:cNvPicPr>
          <p:nvPr/>
        </p:nvPicPr>
        <p:blipFill>
          <a:blip r:embed="rId3"/>
          <a:stretch>
            <a:fillRect/>
          </a:stretch>
        </p:blipFill>
        <p:spPr>
          <a:xfrm>
            <a:off x="219075" y="1808588"/>
            <a:ext cx="7952245" cy="296437"/>
          </a:xfrm>
          <a:prstGeom prst="rect">
            <a:avLst/>
          </a:prstGeom>
        </p:spPr>
      </p:pic>
      <p:pic>
        <p:nvPicPr>
          <p:cNvPr id="10" name="Picture 9">
            <a:extLst>
              <a:ext uri="{FF2B5EF4-FFF2-40B4-BE49-F238E27FC236}">
                <a16:creationId xmlns:a16="http://schemas.microsoft.com/office/drawing/2014/main" id="{0744CEE4-BB4F-4EEB-BE44-3C712705EE59}"/>
              </a:ext>
            </a:extLst>
          </p:cNvPr>
          <p:cNvPicPr>
            <a:picLocks noChangeAspect="1"/>
          </p:cNvPicPr>
          <p:nvPr/>
        </p:nvPicPr>
        <p:blipFill>
          <a:blip r:embed="rId4"/>
          <a:stretch>
            <a:fillRect/>
          </a:stretch>
        </p:blipFill>
        <p:spPr>
          <a:xfrm>
            <a:off x="2843212" y="2222925"/>
            <a:ext cx="5746849" cy="409575"/>
          </a:xfrm>
          <a:prstGeom prst="rect">
            <a:avLst/>
          </a:prstGeom>
        </p:spPr>
      </p:pic>
      <p:pic>
        <p:nvPicPr>
          <p:cNvPr id="11" name="Picture 10">
            <a:extLst>
              <a:ext uri="{FF2B5EF4-FFF2-40B4-BE49-F238E27FC236}">
                <a16:creationId xmlns:a16="http://schemas.microsoft.com/office/drawing/2014/main" id="{725C7786-A147-44CA-B91D-77254C7A1F33}"/>
              </a:ext>
            </a:extLst>
          </p:cNvPr>
          <p:cNvPicPr>
            <a:picLocks noChangeAspect="1"/>
          </p:cNvPicPr>
          <p:nvPr/>
        </p:nvPicPr>
        <p:blipFill>
          <a:blip r:embed="rId5"/>
          <a:stretch>
            <a:fillRect/>
          </a:stretch>
        </p:blipFill>
        <p:spPr>
          <a:xfrm>
            <a:off x="219075" y="2850412"/>
            <a:ext cx="11184731" cy="314325"/>
          </a:xfrm>
          <a:prstGeom prst="rect">
            <a:avLst/>
          </a:prstGeom>
        </p:spPr>
      </p:pic>
      <p:pic>
        <p:nvPicPr>
          <p:cNvPr id="12" name="Picture 11">
            <a:extLst>
              <a:ext uri="{FF2B5EF4-FFF2-40B4-BE49-F238E27FC236}">
                <a16:creationId xmlns:a16="http://schemas.microsoft.com/office/drawing/2014/main" id="{E2522BF4-5C98-4BE3-B665-5F851032AD7A}"/>
              </a:ext>
            </a:extLst>
          </p:cNvPr>
          <p:cNvPicPr>
            <a:picLocks noChangeAspect="1"/>
          </p:cNvPicPr>
          <p:nvPr/>
        </p:nvPicPr>
        <p:blipFill>
          <a:blip r:embed="rId6"/>
          <a:stretch>
            <a:fillRect/>
          </a:stretch>
        </p:blipFill>
        <p:spPr>
          <a:xfrm>
            <a:off x="2843212" y="3282637"/>
            <a:ext cx="4230091" cy="385763"/>
          </a:xfrm>
          <a:prstGeom prst="rect">
            <a:avLst/>
          </a:prstGeom>
        </p:spPr>
      </p:pic>
      <p:pic>
        <p:nvPicPr>
          <p:cNvPr id="14" name="Picture 13">
            <a:extLst>
              <a:ext uri="{FF2B5EF4-FFF2-40B4-BE49-F238E27FC236}">
                <a16:creationId xmlns:a16="http://schemas.microsoft.com/office/drawing/2014/main" id="{71EFB1EA-496D-436C-B088-45253CE8CBDB}"/>
              </a:ext>
            </a:extLst>
          </p:cNvPr>
          <p:cNvPicPr>
            <a:picLocks noChangeAspect="1"/>
          </p:cNvPicPr>
          <p:nvPr/>
        </p:nvPicPr>
        <p:blipFill rotWithShape="1">
          <a:blip r:embed="rId7"/>
          <a:srcRect b="3806"/>
          <a:stretch/>
        </p:blipFill>
        <p:spPr>
          <a:xfrm>
            <a:off x="219075" y="3679200"/>
            <a:ext cx="7559540" cy="1444313"/>
          </a:xfrm>
          <a:prstGeom prst="rect">
            <a:avLst/>
          </a:prstGeom>
        </p:spPr>
      </p:pic>
      <p:pic>
        <p:nvPicPr>
          <p:cNvPr id="15" name="Picture 14">
            <a:extLst>
              <a:ext uri="{FF2B5EF4-FFF2-40B4-BE49-F238E27FC236}">
                <a16:creationId xmlns:a16="http://schemas.microsoft.com/office/drawing/2014/main" id="{EC235D7E-0EB1-431B-8827-3993E33377E3}"/>
              </a:ext>
            </a:extLst>
          </p:cNvPr>
          <p:cNvPicPr>
            <a:picLocks noChangeAspect="1"/>
          </p:cNvPicPr>
          <p:nvPr/>
        </p:nvPicPr>
        <p:blipFill>
          <a:blip r:embed="rId8"/>
          <a:stretch>
            <a:fillRect/>
          </a:stretch>
        </p:blipFill>
        <p:spPr>
          <a:xfrm>
            <a:off x="0" y="5273252"/>
            <a:ext cx="12132611" cy="372166"/>
          </a:xfrm>
          <a:prstGeom prst="rect">
            <a:avLst/>
          </a:prstGeom>
        </p:spPr>
      </p:pic>
    </p:spTree>
    <p:extLst>
      <p:ext uri="{BB962C8B-B14F-4D97-AF65-F5344CB8AC3E}">
        <p14:creationId xmlns:p14="http://schemas.microsoft.com/office/powerpoint/2010/main" val="285418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others</a:t>
            </a:r>
          </a:p>
        </p:txBody>
      </p:sp>
      <p:pic>
        <p:nvPicPr>
          <p:cNvPr id="6" name="Picture 5">
            <a:extLst>
              <a:ext uri="{FF2B5EF4-FFF2-40B4-BE49-F238E27FC236}">
                <a16:creationId xmlns:a16="http://schemas.microsoft.com/office/drawing/2014/main" id="{92842B45-B8ED-4D64-B48A-383F0AD9EBA8}"/>
              </a:ext>
            </a:extLst>
          </p:cNvPr>
          <p:cNvPicPr>
            <a:picLocks noChangeAspect="1"/>
          </p:cNvPicPr>
          <p:nvPr/>
        </p:nvPicPr>
        <p:blipFill>
          <a:blip r:embed="rId3"/>
          <a:stretch>
            <a:fillRect/>
          </a:stretch>
        </p:blipFill>
        <p:spPr>
          <a:xfrm>
            <a:off x="366712" y="1808588"/>
            <a:ext cx="7681913" cy="331859"/>
          </a:xfrm>
          <a:prstGeom prst="rect">
            <a:avLst/>
          </a:prstGeom>
        </p:spPr>
      </p:pic>
      <p:pic>
        <p:nvPicPr>
          <p:cNvPr id="9" name="Picture 8">
            <a:extLst>
              <a:ext uri="{FF2B5EF4-FFF2-40B4-BE49-F238E27FC236}">
                <a16:creationId xmlns:a16="http://schemas.microsoft.com/office/drawing/2014/main" id="{2DA48ADD-BCE1-431B-A62F-C5A09C872357}"/>
              </a:ext>
            </a:extLst>
          </p:cNvPr>
          <p:cNvPicPr>
            <a:picLocks noChangeAspect="1"/>
          </p:cNvPicPr>
          <p:nvPr/>
        </p:nvPicPr>
        <p:blipFill>
          <a:blip r:embed="rId4"/>
          <a:stretch>
            <a:fillRect/>
          </a:stretch>
        </p:blipFill>
        <p:spPr>
          <a:xfrm>
            <a:off x="2994214" y="2258347"/>
            <a:ext cx="4387103" cy="428625"/>
          </a:xfrm>
          <a:prstGeom prst="rect">
            <a:avLst/>
          </a:prstGeom>
        </p:spPr>
      </p:pic>
      <p:pic>
        <p:nvPicPr>
          <p:cNvPr id="13" name="Picture 12">
            <a:extLst>
              <a:ext uri="{FF2B5EF4-FFF2-40B4-BE49-F238E27FC236}">
                <a16:creationId xmlns:a16="http://schemas.microsoft.com/office/drawing/2014/main" id="{B680E5E6-0254-4C8A-8C57-456C2DD7E853}"/>
              </a:ext>
            </a:extLst>
          </p:cNvPr>
          <p:cNvPicPr>
            <a:picLocks noChangeAspect="1"/>
          </p:cNvPicPr>
          <p:nvPr/>
        </p:nvPicPr>
        <p:blipFill rotWithShape="1">
          <a:blip r:embed="rId5"/>
          <a:srcRect t="3601"/>
          <a:stretch/>
        </p:blipFill>
        <p:spPr>
          <a:xfrm>
            <a:off x="1686852" y="3171825"/>
            <a:ext cx="3904517" cy="1918366"/>
          </a:xfrm>
          <a:prstGeom prst="rect">
            <a:avLst/>
          </a:prstGeom>
        </p:spPr>
      </p:pic>
      <p:pic>
        <p:nvPicPr>
          <p:cNvPr id="16" name="Picture 15">
            <a:extLst>
              <a:ext uri="{FF2B5EF4-FFF2-40B4-BE49-F238E27FC236}">
                <a16:creationId xmlns:a16="http://schemas.microsoft.com/office/drawing/2014/main" id="{F30EACA9-4FF7-457B-90DD-A2D346F7F718}"/>
              </a:ext>
            </a:extLst>
          </p:cNvPr>
          <p:cNvPicPr>
            <a:picLocks noChangeAspect="1"/>
          </p:cNvPicPr>
          <p:nvPr/>
        </p:nvPicPr>
        <p:blipFill>
          <a:blip r:embed="rId6"/>
          <a:stretch>
            <a:fillRect/>
          </a:stretch>
        </p:blipFill>
        <p:spPr>
          <a:xfrm>
            <a:off x="6130266" y="3138487"/>
            <a:ext cx="3836718" cy="1747838"/>
          </a:xfrm>
          <a:prstGeom prst="rect">
            <a:avLst/>
          </a:prstGeom>
        </p:spPr>
      </p:pic>
    </p:spTree>
    <p:extLst>
      <p:ext uri="{BB962C8B-B14F-4D97-AF65-F5344CB8AC3E}">
        <p14:creationId xmlns:p14="http://schemas.microsoft.com/office/powerpoint/2010/main" val="13536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sp>
        <p:nvSpPr>
          <p:cNvPr id="9" name="Content Placeholder 8">
            <a:extLst>
              <a:ext uri="{FF2B5EF4-FFF2-40B4-BE49-F238E27FC236}">
                <a16:creationId xmlns:a16="http://schemas.microsoft.com/office/drawing/2014/main" id="{005A92E7-4918-4CE7-844A-10EC1966E676}"/>
              </a:ext>
            </a:extLst>
          </p:cNvPr>
          <p:cNvSpPr>
            <a:spLocks noGrp="1"/>
          </p:cNvSpPr>
          <p:nvPr>
            <p:ph idx="1"/>
          </p:nvPr>
        </p:nvSpPr>
        <p:spPr/>
        <p:txBody>
          <a:bodyPr/>
          <a:lstStyle/>
          <a:p>
            <a:pPr marL="0" indent="0">
              <a:buNone/>
            </a:pPr>
            <a:r>
              <a:rPr lang="en-US" dirty="0"/>
              <a:t>Bootstrap also has some contextual classes that can be used to provide "meaning through colors"</a:t>
            </a:r>
          </a:p>
          <a:p>
            <a:pPr marL="0" indent="0">
              <a:buNone/>
            </a:pPr>
            <a:endParaRPr lang="en-US" dirty="0"/>
          </a:p>
          <a:p>
            <a:pPr marL="0" indent="0">
              <a:buNone/>
            </a:pPr>
            <a:r>
              <a:rPr lang="en-US" dirty="0"/>
              <a:t>The classes for text colors </a:t>
            </a:r>
            <a:r>
              <a:rPr lang="en-US" dirty="0" err="1"/>
              <a:t>are:.text-muted</a:t>
            </a:r>
            <a:r>
              <a:rPr lang="en-US" dirty="0"/>
              <a:t>, .text-primary, .text-success, .text-info, .text-warning, and .text-danger:</a:t>
            </a:r>
          </a:p>
        </p:txBody>
      </p:sp>
    </p:spTree>
    <p:extLst>
      <p:ext uri="{BB962C8B-B14F-4D97-AF65-F5344CB8AC3E}">
        <p14:creationId xmlns:p14="http://schemas.microsoft.com/office/powerpoint/2010/main" val="34880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3AB5A7-2C14-4774-9962-5E3B7B0E19F5}"/>
              </a:ext>
            </a:extLst>
          </p:cNvPr>
          <p:cNvPicPr>
            <a:picLocks noChangeAspect="1"/>
          </p:cNvPicPr>
          <p:nvPr/>
        </p:nvPicPr>
        <p:blipFill>
          <a:blip r:embed="rId2"/>
          <a:stretch>
            <a:fillRect/>
          </a:stretch>
        </p:blipFill>
        <p:spPr>
          <a:xfrm>
            <a:off x="0" y="1600621"/>
            <a:ext cx="7741817" cy="1576388"/>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pic>
        <p:nvPicPr>
          <p:cNvPr id="8" name="Picture 7">
            <a:extLst>
              <a:ext uri="{FF2B5EF4-FFF2-40B4-BE49-F238E27FC236}">
                <a16:creationId xmlns:a16="http://schemas.microsoft.com/office/drawing/2014/main" id="{7B94DA3F-16DF-4203-9551-25D84CB4E446}"/>
              </a:ext>
            </a:extLst>
          </p:cNvPr>
          <p:cNvPicPr>
            <a:picLocks noChangeAspect="1"/>
          </p:cNvPicPr>
          <p:nvPr/>
        </p:nvPicPr>
        <p:blipFill>
          <a:blip r:embed="rId4"/>
          <a:stretch>
            <a:fillRect/>
          </a:stretch>
        </p:blipFill>
        <p:spPr>
          <a:xfrm>
            <a:off x="7879717" y="2388815"/>
            <a:ext cx="4293233" cy="3116056"/>
          </a:xfrm>
          <a:prstGeom prst="rect">
            <a:avLst/>
          </a:prstGeom>
          <a:ln>
            <a:solidFill>
              <a:srgbClr val="0070C0"/>
            </a:solidFill>
          </a:ln>
        </p:spPr>
      </p:pic>
    </p:spTree>
    <p:extLst>
      <p:ext uri="{BB962C8B-B14F-4D97-AF65-F5344CB8AC3E}">
        <p14:creationId xmlns:p14="http://schemas.microsoft.com/office/powerpoint/2010/main" val="143296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pic>
        <p:nvPicPr>
          <p:cNvPr id="9" name="Picture 8">
            <a:extLst>
              <a:ext uri="{FF2B5EF4-FFF2-40B4-BE49-F238E27FC236}">
                <a16:creationId xmlns:a16="http://schemas.microsoft.com/office/drawing/2014/main" id="{E47F4DC0-CC5D-4F77-82FF-8338B964DB41}"/>
              </a:ext>
            </a:extLst>
          </p:cNvPr>
          <p:cNvPicPr>
            <a:picLocks noChangeAspect="1"/>
          </p:cNvPicPr>
          <p:nvPr/>
        </p:nvPicPr>
        <p:blipFill>
          <a:blip r:embed="rId3"/>
          <a:stretch>
            <a:fillRect/>
          </a:stretch>
        </p:blipFill>
        <p:spPr>
          <a:xfrm>
            <a:off x="119062" y="1690689"/>
            <a:ext cx="7700963" cy="1341926"/>
          </a:xfrm>
          <a:prstGeom prst="rect">
            <a:avLst/>
          </a:prstGeom>
        </p:spPr>
      </p:pic>
      <p:pic>
        <p:nvPicPr>
          <p:cNvPr id="10" name="Picture 9">
            <a:extLst>
              <a:ext uri="{FF2B5EF4-FFF2-40B4-BE49-F238E27FC236}">
                <a16:creationId xmlns:a16="http://schemas.microsoft.com/office/drawing/2014/main" id="{61BEE828-FA3D-4DED-B4D6-E2F2251026B6}"/>
              </a:ext>
            </a:extLst>
          </p:cNvPr>
          <p:cNvPicPr>
            <a:picLocks noChangeAspect="1"/>
          </p:cNvPicPr>
          <p:nvPr/>
        </p:nvPicPr>
        <p:blipFill>
          <a:blip r:embed="rId4"/>
          <a:stretch>
            <a:fillRect/>
          </a:stretch>
        </p:blipFill>
        <p:spPr>
          <a:xfrm>
            <a:off x="6748462" y="2831306"/>
            <a:ext cx="4420585" cy="2597944"/>
          </a:xfrm>
          <a:prstGeom prst="rect">
            <a:avLst/>
          </a:prstGeom>
        </p:spPr>
      </p:pic>
    </p:spTree>
    <p:extLst>
      <p:ext uri="{BB962C8B-B14F-4D97-AF65-F5344CB8AC3E}">
        <p14:creationId xmlns:p14="http://schemas.microsoft.com/office/powerpoint/2010/main" val="24989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These are some of the more common Bootstrap typography classes</a:t>
            </a:r>
          </a:p>
          <a:p>
            <a:pPr marL="0" indent="0">
              <a:spcBef>
                <a:spcPts val="0"/>
              </a:spcBef>
              <a:spcAft>
                <a:spcPts val="1200"/>
              </a:spcAft>
              <a:buNone/>
            </a:pPr>
            <a:r>
              <a:rPr lang="en-US" sz="2400" dirty="0"/>
              <a:t>For more information, visit</a:t>
            </a:r>
          </a:p>
          <a:p>
            <a:pPr marL="0" indent="0" algn="ctr">
              <a:spcBef>
                <a:spcPts val="0"/>
              </a:spcBef>
              <a:spcAft>
                <a:spcPts val="1200"/>
              </a:spcAft>
              <a:buNone/>
            </a:pPr>
            <a:r>
              <a:rPr lang="en-US" sz="2400" dirty="0">
                <a:hlinkClick r:id="rId3"/>
              </a:rPr>
              <a:t>https://www.w3schools.com/bootstrap/bootstrap_ref_css_helpers.asp</a:t>
            </a:r>
            <a:r>
              <a:rPr lang="en-US" sz="2400" dirty="0"/>
              <a:t> </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42113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p:txBody>
          <a:bodyPr>
            <a:normAutofit/>
          </a:bodyPr>
          <a:lstStyle/>
          <a:p>
            <a:pPr marL="0" indent="0">
              <a:spcBef>
                <a:spcPts val="0"/>
              </a:spcBef>
              <a:spcAft>
                <a:spcPts val="1200"/>
              </a:spcAft>
              <a:buNone/>
            </a:pPr>
            <a:r>
              <a:rPr lang="en-US" sz="1800" dirty="0">
                <a:hlinkClick r:id="rId3"/>
              </a:rPr>
              <a:t>https://www.w3schools.com/bootstrap/bootstrap_get_started.asp</a:t>
            </a:r>
            <a:endParaRPr lang="en-US" sz="1800" dirty="0"/>
          </a:p>
          <a:p>
            <a:pPr marL="0" indent="0">
              <a:spcBef>
                <a:spcPts val="0"/>
              </a:spcBef>
              <a:spcAft>
                <a:spcPts val="1200"/>
              </a:spcAft>
              <a:buNone/>
            </a:pPr>
            <a:r>
              <a:rPr lang="en-US" sz="1800" dirty="0">
                <a:hlinkClick r:id="rId4"/>
              </a:rPr>
              <a:t>http://getbootstrap.com/about/</a:t>
            </a:r>
            <a:endParaRPr lang="en-US" sz="1800" dirty="0"/>
          </a:p>
          <a:p>
            <a:pPr marL="0" indent="0">
              <a:spcBef>
                <a:spcPts val="0"/>
              </a:spcBef>
              <a:spcAft>
                <a:spcPts val="1200"/>
              </a:spcAft>
              <a:buNone/>
            </a:pPr>
            <a:r>
              <a:rPr lang="en-US" sz="1800" dirty="0">
                <a:hlinkClick r:id="rId5"/>
              </a:rPr>
              <a:t>https://hostingfacts.com/internet-facts-stats-2016/</a:t>
            </a:r>
            <a:endParaRPr lang="en-US" sz="1800" dirty="0"/>
          </a:p>
          <a:p>
            <a:pPr marL="0" indent="0">
              <a:spcBef>
                <a:spcPts val="0"/>
              </a:spcBef>
              <a:spcAft>
                <a:spcPts val="1200"/>
              </a:spcAft>
              <a:buNone/>
            </a:pPr>
            <a:r>
              <a:rPr lang="en-US" sz="1800" dirty="0">
                <a:hlinkClick r:id="rId6"/>
              </a:rPr>
              <a:t>https://developers.google.com/web/fundamentals/design-and-ui/responsive/</a:t>
            </a: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sz="2400" dirty="0"/>
              <a:t>Bootstrap (and other CSS frameworks) provide responsive design ‘out of the box’</a:t>
            </a:r>
          </a:p>
          <a:p>
            <a:pPr marL="0" indent="0">
              <a:buNone/>
            </a:pPr>
            <a:r>
              <a:rPr lang="en-US" sz="2400" dirty="0"/>
              <a:t>Still a few requirements:</a:t>
            </a:r>
          </a:p>
          <a:p>
            <a:pPr marL="0" indent="0">
              <a:buNone/>
            </a:pPr>
            <a:endParaRPr lang="en-US" sz="2400" dirty="0"/>
          </a:p>
          <a:p>
            <a:pPr marL="0" indent="0">
              <a:buNone/>
            </a:pPr>
            <a:r>
              <a:rPr lang="en-US" sz="2400" dirty="0"/>
              <a:t>This meta-element is included in the Bootstrap template file</a:t>
            </a:r>
          </a:p>
          <a:p>
            <a:pPr marL="0" indent="0">
              <a:buNone/>
            </a:pPr>
            <a:r>
              <a:rPr lang="en-US" sz="2400" b="1" dirty="0">
                <a:solidFill>
                  <a:srgbClr val="7030A0"/>
                </a:solidFill>
                <a:latin typeface="Courier New" panose="02070309020205020404" pitchFamily="49" charset="0"/>
                <a:cs typeface="Courier New" panose="02070309020205020404" pitchFamily="49" charset="0"/>
              </a:rPr>
              <a:t>“viewport” </a:t>
            </a:r>
            <a:r>
              <a:rPr lang="en-US" sz="2400" dirty="0"/>
              <a:t>uses the device’s display width</a:t>
            </a:r>
          </a:p>
          <a:p>
            <a:pPr marL="0" indent="0">
              <a:buNone/>
            </a:pPr>
            <a:r>
              <a:rPr lang="en-US" sz="2400" b="1" dirty="0">
                <a:solidFill>
                  <a:srgbClr val="7030A0"/>
                </a:solidFill>
                <a:latin typeface="Courier New" panose="02070309020205020404" pitchFamily="49" charset="0"/>
                <a:cs typeface="Courier New" panose="02070309020205020404" pitchFamily="49" charset="0"/>
              </a:rPr>
              <a:t>width=device-width </a:t>
            </a:r>
            <a:r>
              <a:rPr lang="en-US" sz="2400" dirty="0"/>
              <a:t>sets the page’s display width to the device’s display width</a:t>
            </a:r>
          </a:p>
          <a:p>
            <a:pPr marL="0" indent="0">
              <a:buNone/>
            </a:pPr>
            <a:r>
              <a:rPr lang="en-US" sz="2400" b="1" dirty="0">
                <a:solidFill>
                  <a:srgbClr val="7030A0"/>
                </a:solidFill>
                <a:latin typeface="Courier New" panose="02070309020205020404" pitchFamily="49" charset="0"/>
                <a:cs typeface="Courier New" panose="02070309020205020404" pitchFamily="49" charset="0"/>
              </a:rPr>
              <a:t>initial-scale=1 </a:t>
            </a:r>
            <a:r>
              <a:rPr lang="en-US" sz="2400" dirty="0"/>
              <a:t>instructs the browser to establish a 1:1 relationship between CSS pixels and device-independent pixels regardless of the device’s orientation</a:t>
            </a:r>
          </a:p>
        </p:txBody>
      </p:sp>
      <p:pic>
        <p:nvPicPr>
          <p:cNvPr id="8" name="Picture 7">
            <a:extLst>
              <a:ext uri="{FF2B5EF4-FFF2-40B4-BE49-F238E27FC236}">
                <a16:creationId xmlns:a16="http://schemas.microsoft.com/office/drawing/2014/main" id="{20EBCA02-406C-4B95-AB53-C5D4461103DB}"/>
              </a:ext>
            </a:extLst>
          </p:cNvPr>
          <p:cNvPicPr>
            <a:picLocks noChangeAspect="1"/>
          </p:cNvPicPr>
          <p:nvPr/>
        </p:nvPicPr>
        <p:blipFill rotWithShape="1">
          <a:blip r:embed="rId3"/>
          <a:srcRect t="25549" r="24733" b="69058"/>
          <a:stretch/>
        </p:blipFill>
        <p:spPr>
          <a:xfrm>
            <a:off x="601568" y="2776330"/>
            <a:ext cx="11143431" cy="309769"/>
          </a:xfrm>
          <a:prstGeom prst="rect">
            <a:avLst/>
          </a:prstGeom>
          <a:ln>
            <a:solidFill>
              <a:srgbClr val="0070C0"/>
            </a:solidFill>
          </a:ln>
        </p:spPr>
      </p:pic>
    </p:spTree>
    <p:extLst>
      <p:ext uri="{BB962C8B-B14F-4D97-AF65-F5344CB8AC3E}">
        <p14:creationId xmlns:p14="http://schemas.microsoft.com/office/powerpoint/2010/main" val="398917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sz="2400" dirty="0"/>
              <a:t>Other things to note:</a:t>
            </a:r>
          </a:p>
          <a:p>
            <a:pPr marL="914400" indent="0">
              <a:buNone/>
            </a:pPr>
            <a:r>
              <a:rPr lang="en-US" sz="2400" dirty="0"/>
              <a:t>Do not use large fixed width elements</a:t>
            </a:r>
          </a:p>
          <a:p>
            <a:pPr marL="914400" indent="0">
              <a:buNone/>
            </a:pPr>
            <a:r>
              <a:rPr lang="en-US" sz="2400" dirty="0"/>
              <a:t>Content should not rely on a particular viewport width to render well</a:t>
            </a:r>
          </a:p>
          <a:p>
            <a:pPr marL="914400" indent="0">
              <a:buNone/>
            </a:pPr>
            <a:r>
              <a:rPr lang="en-US" sz="2400" dirty="0"/>
              <a:t>Use CSS media queries to apply different styling for small and large screens</a:t>
            </a:r>
          </a:p>
          <a:p>
            <a:pPr marL="0" indent="0">
              <a:buNone/>
            </a:pPr>
            <a:r>
              <a:rPr lang="en-US" sz="2400" dirty="0"/>
              <a:t>Bootstrap takes care of these issues for you</a:t>
            </a:r>
          </a:p>
        </p:txBody>
      </p:sp>
    </p:spTree>
    <p:extLst>
      <p:ext uri="{BB962C8B-B14F-4D97-AF65-F5344CB8AC3E}">
        <p14:creationId xmlns:p14="http://schemas.microsoft.com/office/powerpoint/2010/main" val="40981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What is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lstStyle/>
          <a:p>
            <a:pPr marL="0" indent="0">
              <a:spcBef>
                <a:spcPts val="0"/>
              </a:spcBef>
              <a:spcAft>
                <a:spcPts val="1200"/>
              </a:spcAft>
              <a:buNone/>
            </a:pPr>
            <a:r>
              <a:rPr lang="en-US" dirty="0"/>
              <a:t>Bootstrap is a free front-end framework for faster and easier web development</a:t>
            </a:r>
          </a:p>
          <a:p>
            <a:pPr marL="0" indent="0">
              <a:spcBef>
                <a:spcPts val="0"/>
              </a:spcBef>
              <a:spcAft>
                <a:spcPts val="1200"/>
              </a:spcAft>
              <a:buNone/>
            </a:pPr>
            <a:r>
              <a:rPr lang="en-US" dirty="0"/>
              <a:t>Bootstrap includes HTML and CSS based design templates for typography, forms, buttons, tables, navigation, modals, image carousels and many others, as well as optional JavaScript plugins</a:t>
            </a:r>
          </a:p>
          <a:p>
            <a:pPr marL="0" indent="0">
              <a:spcBef>
                <a:spcPts val="0"/>
              </a:spcBef>
              <a:spcAft>
                <a:spcPts val="1200"/>
              </a:spcAft>
              <a:buNone/>
            </a:pPr>
            <a:r>
              <a:rPr lang="en-US" dirty="0"/>
              <a:t>Bootstrap also gives you the ability to easily create responsive designs</a:t>
            </a:r>
          </a:p>
        </p:txBody>
      </p:sp>
    </p:spTree>
    <p:extLst>
      <p:ext uri="{BB962C8B-B14F-4D97-AF65-F5344CB8AC3E}">
        <p14:creationId xmlns:p14="http://schemas.microsoft.com/office/powerpoint/2010/main" val="13853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What is Responsive Web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lstStyle/>
          <a:p>
            <a:pPr marL="0" indent="0">
              <a:spcBef>
                <a:spcPts val="0"/>
              </a:spcBef>
              <a:spcAft>
                <a:spcPts val="1200"/>
              </a:spcAft>
              <a:buNone/>
            </a:pPr>
            <a:r>
              <a:rPr lang="en-US" dirty="0">
                <a:solidFill>
                  <a:srgbClr val="FF0000"/>
                </a:solidFill>
              </a:rPr>
              <a:t>Responsive web design </a:t>
            </a:r>
            <a:r>
              <a:rPr lang="en-US" dirty="0"/>
              <a:t>is about creating web sites which automatically adjust themselves to look good on all devices, from small phones to large desktops</a:t>
            </a:r>
          </a:p>
        </p:txBody>
      </p:sp>
    </p:spTree>
    <p:extLst>
      <p:ext uri="{BB962C8B-B14F-4D97-AF65-F5344CB8AC3E}">
        <p14:creationId xmlns:p14="http://schemas.microsoft.com/office/powerpoint/2010/main" val="39020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3359</Words>
  <Application>Microsoft Office PowerPoint</Application>
  <PresentationFormat>Widescreen</PresentationFormat>
  <Paragraphs>332</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Corbel</vt:lpstr>
      <vt:lpstr>Corbel Light</vt:lpstr>
      <vt:lpstr>Courier New</vt:lpstr>
      <vt:lpstr>Office Theme</vt:lpstr>
      <vt:lpstr>CSCI 1720 Intermediate Web Design</vt:lpstr>
      <vt:lpstr>Responsive Design</vt:lpstr>
      <vt:lpstr>Responsive Design: What’s the Big Deal?</vt:lpstr>
      <vt:lpstr>Responsive Design: What’s the Big Deal?</vt:lpstr>
      <vt:lpstr>Responsive Design: What’s the Big Deal?</vt:lpstr>
      <vt:lpstr>Responsive Design</vt:lpstr>
      <vt:lpstr>Responsive Design</vt:lpstr>
      <vt:lpstr>What is Bootstrap?</vt:lpstr>
      <vt:lpstr>What is Responsive Web Design?</vt:lpstr>
      <vt:lpstr>Bootstrap History</vt:lpstr>
      <vt:lpstr>Bootstrap History</vt:lpstr>
      <vt:lpstr>Bootstrap History</vt:lpstr>
      <vt:lpstr>Why Use Bootstrap?</vt:lpstr>
      <vt:lpstr>Where to Get Bootstrap?</vt:lpstr>
      <vt:lpstr>Why Use Bootstrap?</vt:lpstr>
      <vt:lpstr>Why Use Bootstrap?</vt:lpstr>
      <vt:lpstr>Create First Web Page With Bootstrap</vt:lpstr>
      <vt:lpstr>Create First Web Page With Bootstrap</vt:lpstr>
      <vt:lpstr>Create First Web Page With Bootstrap</vt:lpstr>
      <vt:lpstr>Create First Web Page With Bootstrap</vt:lpstr>
      <vt:lpstr>PowerPoint Presentation</vt:lpstr>
      <vt:lpstr>PowerPoint Presentation</vt:lpstr>
      <vt:lpstr>Bootstrap Grids</vt:lpstr>
      <vt:lpstr>Bootstrap Grids</vt:lpstr>
      <vt:lpstr>Bootstrap Grids - Grid Classes</vt:lpstr>
      <vt:lpstr>Basic Structure of a Bootstrap Grid</vt:lpstr>
      <vt:lpstr>Example: Three Equal Columns</vt:lpstr>
      <vt:lpstr>Example: Two Unequal Columns</vt:lpstr>
      <vt:lpstr>Bootstrap Grid System Rules</vt:lpstr>
      <vt:lpstr>Bootstrap Grid System Rules</vt:lpstr>
      <vt:lpstr>Responsive Design and Bootstrap’s Grid </vt:lpstr>
      <vt:lpstr>xs / sm / md / lg – A Comparison</vt:lpstr>
      <vt:lpstr>Grid Example</vt:lpstr>
      <vt:lpstr>Grid Example</vt:lpstr>
      <vt:lpstr>Responsive Design and Bootstrap’s Grid </vt:lpstr>
      <vt:lpstr>Grid Example</vt:lpstr>
      <vt:lpstr>Responsive Design and Bootstrap’s Grid </vt:lpstr>
      <vt:lpstr>Responsive Design and Bootstrap’s Grid </vt:lpstr>
      <vt:lpstr>Bootstrap Navbars</vt:lpstr>
      <vt:lpstr>Bootstrap Navigation Bars</vt:lpstr>
      <vt:lpstr>Bootstrap Navigation Bars</vt:lpstr>
      <vt:lpstr>Bootstrap Navigation Bars</vt:lpstr>
      <vt:lpstr>Bootstrap Navigation Bars</vt:lpstr>
      <vt:lpstr>Bootstrap Navigation Bars</vt:lpstr>
      <vt:lpstr>Bootstrap Navigation Bars</vt:lpstr>
      <vt:lpstr>Bootstrap Navigation Bars</vt:lpstr>
      <vt:lpstr>Bootstrap Typography</vt:lpstr>
      <vt:lpstr>Bootstrap Typography</vt:lpstr>
      <vt:lpstr>Bootstrap Typography - &lt;h1&gt; - &lt;h6&gt;</vt:lpstr>
      <vt:lpstr>Bootstrap Typography - others</vt:lpstr>
      <vt:lpstr>Bootstrap Typography - others</vt:lpstr>
      <vt:lpstr>Bootstrap Typography – Contextual Colors and Backgrounds</vt:lpstr>
      <vt:lpstr>Bootstrap Typography – Contextual Colors and Backgrounds</vt:lpstr>
      <vt:lpstr>Bootstrap Typography – Contextual Colors and Backgrounds</vt:lpstr>
      <vt:lpstr>Bootstrap Typography</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21</cp:revision>
  <dcterms:created xsi:type="dcterms:W3CDTF">2017-08-08T17:07:24Z</dcterms:created>
  <dcterms:modified xsi:type="dcterms:W3CDTF">2024-09-04T12:06:47Z</dcterms:modified>
</cp:coreProperties>
</file>