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314" r:id="rId4"/>
    <p:sldId id="315" r:id="rId5"/>
    <p:sldId id="316" r:id="rId6"/>
    <p:sldId id="317" r:id="rId7"/>
    <p:sldId id="318" r:id="rId8"/>
    <p:sldId id="320" r:id="rId9"/>
    <p:sldId id="319"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5" r:id="rId24"/>
    <p:sldId id="337" r:id="rId25"/>
    <p:sldId id="336" r:id="rId26"/>
    <p:sldId id="338" r:id="rId27"/>
    <p:sldId id="340" r:id="rId28"/>
    <p:sldId id="341" r:id="rId29"/>
    <p:sldId id="342" r:id="rId30"/>
    <p:sldId id="344" r:id="rId31"/>
    <p:sldId id="346" r:id="rId32"/>
    <p:sldId id="347" r:id="rId33"/>
    <p:sldId id="348" r:id="rId34"/>
    <p:sldId id="349" r:id="rId35"/>
    <p:sldId id="350" r:id="rId36"/>
    <p:sldId id="351" r:id="rId37"/>
    <p:sldId id="352" r:id="rId38"/>
    <p:sldId id="353" r:id="rId39"/>
    <p:sldId id="354" r:id="rId40"/>
    <p:sldId id="355" r:id="rId41"/>
    <p:sldId id="357" r:id="rId42"/>
    <p:sldId id="356" r:id="rId43"/>
    <p:sldId id="358" r:id="rId44"/>
    <p:sldId id="359" r:id="rId45"/>
    <p:sldId id="360" r:id="rId46"/>
    <p:sldId id="361" r:id="rId47"/>
    <p:sldId id="363" r:id="rId48"/>
    <p:sldId id="362" r:id="rId49"/>
    <p:sldId id="364" r:id="rId50"/>
    <p:sldId id="368"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91" r:id="rId69"/>
    <p:sldId id="387" r:id="rId70"/>
    <p:sldId id="392" r:id="rId71"/>
    <p:sldId id="393" r:id="rId72"/>
    <p:sldId id="388" r:id="rId73"/>
    <p:sldId id="389" r:id="rId74"/>
    <p:sldId id="390" r:id="rId75"/>
    <p:sldId id="394" r:id="rId76"/>
    <p:sldId id="396" r:id="rId77"/>
    <p:sldId id="395" r:id="rId78"/>
    <p:sldId id="31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4660"/>
  </p:normalViewPr>
  <p:slideViewPr>
    <p:cSldViewPr snapToGrid="0">
      <p:cViewPr varScale="1">
        <p:scale>
          <a:sx n="82" d="100"/>
          <a:sy n="82" d="100"/>
        </p:scale>
        <p:origin x="259"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834F-B6BA-4B47-B96B-50F9B095C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25768-B9E4-467B-BAB4-5706F6280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90D490-213D-4F12-B3F0-889023847583}"/>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FC27C580-87DA-4C04-89CA-542F9DDF2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EF2B5-53AD-4B73-9C45-8C9543FD5C72}"/>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68088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7CF4-C30C-4989-B8FF-A847B2257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099DB2-E794-4F3B-A599-0DDB39D2BE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5C563-4221-44C1-953D-2DFB08758029}"/>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07F0461B-B2EF-48AC-973F-ECB606CE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9FE32-F985-4C62-B5F7-DED7EA37DE97}"/>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407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9FECA-710C-4BEF-9572-7106B8809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55B5C-3F3A-4047-85AD-E052EAFEBD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C6874-CED8-4223-8304-7FA81293B6A5}"/>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470D537A-D952-4ECF-8F94-436B32F0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63108-A0D7-4CB5-85E1-88354D7915A5}"/>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06416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B131-1E92-4F93-BC2E-8B10F910D7BF}"/>
              </a:ext>
            </a:extLst>
          </p:cNvPr>
          <p:cNvSpPr>
            <a:spLocks noGrp="1"/>
          </p:cNvSpPr>
          <p:nvPr>
            <p:ph type="title"/>
          </p:nvPr>
        </p:nvSpPr>
        <p:spPr/>
        <p:txBody>
          <a:bodyPr>
            <a:normAutofit/>
          </a:bodyPr>
          <a:lstStyle>
            <a:lvl1pPr>
              <a:defRPr sz="4000">
                <a:latin typeface="Corbel Light" panose="020B03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9FBA43-72AC-4053-8414-703FCE540AF7}"/>
              </a:ext>
            </a:extLst>
          </p:cNvPr>
          <p:cNvSpPr>
            <a:spLocks noGrp="1"/>
          </p:cNvSpPr>
          <p:nvPr>
            <p:ph idx="1" hasCustomPrompt="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24120B-E34E-47EB-8DF1-972E86A06DEF}"/>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49BFCD49-5B1C-47CE-B8D3-080C7AED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EA7B-7E20-4421-958F-321DB34CD8B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297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D44A-8E40-49E9-85EF-B10E69E93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635BC-EA07-4419-B20D-83E29C328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EA1EC4-EDB7-4D43-B96F-58C3B95DAAD4}"/>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9456A247-5ADB-4F32-9D74-A7FE57047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9A8FF-1116-4EC1-AA78-C1A24D0B27AB}"/>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2274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05DC-E6E6-4F93-AE6C-9CC83110A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145A7-3E26-4D24-9172-2884A8CC08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76639-B8F0-4705-AD38-D3A5EF024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38C71-DD61-4F34-9095-8100C2F84D3D}"/>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6" name="Footer Placeholder 5">
            <a:extLst>
              <a:ext uri="{FF2B5EF4-FFF2-40B4-BE49-F238E27FC236}">
                <a16:creationId xmlns:a16="http://schemas.microsoft.com/office/drawing/2014/main" id="{C891781C-99AF-4416-BBCB-B6CDDC77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FD93D-E06F-4CE1-8D44-42CAF68F29AD}"/>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50868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5978-BD94-4C02-9394-854E6AF2B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0D4CD-3116-47F9-BDF4-5186F1CD9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3DDD52-ACFF-401F-B136-4EB7B2A359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80D07-8476-4CA2-AE87-5680849C3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E9B7CF-6A91-4B53-A5A4-AC7799A9BE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BC7C0-D25A-4E10-96EF-0BF13B2A5FAE}"/>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8" name="Footer Placeholder 7">
            <a:extLst>
              <a:ext uri="{FF2B5EF4-FFF2-40B4-BE49-F238E27FC236}">
                <a16:creationId xmlns:a16="http://schemas.microsoft.com/office/drawing/2014/main" id="{B0AB2532-224B-40FA-99C4-AA360E2CA7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4D606-4DE6-44B9-80BC-1582878E5640}"/>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20650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F00-DEA2-49D8-BEBC-4B1BEC797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E0B13F-C118-40A6-A2DA-12C389C1F418}"/>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4" name="Footer Placeholder 3">
            <a:extLst>
              <a:ext uri="{FF2B5EF4-FFF2-40B4-BE49-F238E27FC236}">
                <a16:creationId xmlns:a16="http://schemas.microsoft.com/office/drawing/2014/main" id="{F435DDFD-1154-442A-A68D-6C83EFF80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36E8B-A5CD-49CB-8F11-C0280569D9C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5087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7591A-B218-4FEB-89CA-6D33CB8D25C9}"/>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3" name="Footer Placeholder 2">
            <a:extLst>
              <a:ext uri="{FF2B5EF4-FFF2-40B4-BE49-F238E27FC236}">
                <a16:creationId xmlns:a16="http://schemas.microsoft.com/office/drawing/2014/main" id="{842C83CD-6182-49E7-BF19-75046C943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B53C8-BEA7-4182-911E-398B9DC9DD21}"/>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1437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ABD5-0323-4615-8A11-A9A38F9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6E1592-0680-4962-822D-CB97F97C6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E6FF9-6FF7-4527-97C6-3827ACA6A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871C1-F371-4D43-8501-D708FF122690}"/>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6" name="Footer Placeholder 5">
            <a:extLst>
              <a:ext uri="{FF2B5EF4-FFF2-40B4-BE49-F238E27FC236}">
                <a16:creationId xmlns:a16="http://schemas.microsoft.com/office/drawing/2014/main" id="{19AE12CE-1A83-41E2-9D41-0ED2923B4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15153-29C1-4779-ABCB-D294E2F0585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19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661D-C405-4DAD-A9AF-1882BC876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5AE2C-C367-4E2F-BFBC-B98200F26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755B7-DCE5-4BF9-B784-93EB536C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3BB306-C570-4F83-B84E-DABB734AD1E7}"/>
              </a:ext>
            </a:extLst>
          </p:cNvPr>
          <p:cNvSpPr>
            <a:spLocks noGrp="1"/>
          </p:cNvSpPr>
          <p:nvPr>
            <p:ph type="dt" sz="half" idx="10"/>
          </p:nvPr>
        </p:nvSpPr>
        <p:spPr/>
        <p:txBody>
          <a:bodyPr/>
          <a:lstStyle/>
          <a:p>
            <a:fld id="{0DA8602D-86BF-480E-A0B4-862172A6EE61}" type="datetimeFigureOut">
              <a:rPr lang="en-US" smtClean="0"/>
              <a:t>2/9/2024</a:t>
            </a:fld>
            <a:endParaRPr lang="en-US"/>
          </a:p>
        </p:txBody>
      </p:sp>
      <p:sp>
        <p:nvSpPr>
          <p:cNvPr id="6" name="Footer Placeholder 5">
            <a:extLst>
              <a:ext uri="{FF2B5EF4-FFF2-40B4-BE49-F238E27FC236}">
                <a16:creationId xmlns:a16="http://schemas.microsoft.com/office/drawing/2014/main" id="{A5A67FF1-588C-4947-BC7C-96221FB0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BA1DF-3DF3-48B0-96F1-7C2953F456B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74294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1CF2C-6431-4FFB-8B04-A89C2CF84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1E1BD5-AFDB-4A8C-AF79-2467E027D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266126-80A9-4E1A-A2C5-DB09936B0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8602D-86BF-480E-A0B4-862172A6EE61}" type="datetimeFigureOut">
              <a:rPr lang="en-US" smtClean="0"/>
              <a:t>2/9/2024</a:t>
            </a:fld>
            <a:endParaRPr lang="en-US"/>
          </a:p>
        </p:txBody>
      </p:sp>
      <p:sp>
        <p:nvSpPr>
          <p:cNvPr id="5" name="Footer Placeholder 4">
            <a:extLst>
              <a:ext uri="{FF2B5EF4-FFF2-40B4-BE49-F238E27FC236}">
                <a16:creationId xmlns:a16="http://schemas.microsoft.com/office/drawing/2014/main" id="{7A69C43F-4DB5-40CF-AD12-3A4DCB173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AC663-C3E1-4C8D-9DE4-4ABA7F4AE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2C22D-20FA-4808-A919-4A4702A80C12}" type="slidenum">
              <a:rPr lang="en-US" smtClean="0"/>
              <a:t>‹#›</a:t>
            </a:fld>
            <a:endParaRPr lang="en-US"/>
          </a:p>
        </p:txBody>
      </p:sp>
    </p:spTree>
    <p:extLst>
      <p:ext uri="{BB962C8B-B14F-4D97-AF65-F5344CB8AC3E}">
        <p14:creationId xmlns:p14="http://schemas.microsoft.com/office/powerpoint/2010/main" val="96413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utorialrepublic.com/definitions.php#viewpor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ommons.wikimedia.org/wiki/File:Smiley2.svg"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randomystick.deviantart.com/art/Stock-Image-Vector-Question-Mark-652104029"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56FA92FC-7348-44E6-B694-519B5E6B2D27}"/>
              </a:ext>
            </a:extLst>
          </p:cNvPr>
          <p:cNvSpPr>
            <a:spLocks noGrp="1"/>
          </p:cNvSpPr>
          <p:nvPr>
            <p:ph type="ctrTitle"/>
          </p:nvPr>
        </p:nvSpPr>
        <p:spPr/>
        <p:txBody>
          <a:bodyPr/>
          <a:lstStyle/>
          <a:p>
            <a:r>
              <a:rPr lang="en-US" dirty="0"/>
              <a:t>CSCI 1720</a:t>
            </a:r>
            <a:br>
              <a:rPr lang="en-US" dirty="0"/>
            </a:br>
            <a:r>
              <a:rPr lang="en-US" dirty="0"/>
              <a:t>Intermediate Web Design</a:t>
            </a:r>
          </a:p>
        </p:txBody>
      </p:sp>
      <p:sp>
        <p:nvSpPr>
          <p:cNvPr id="6" name="Subtitle 5">
            <a:extLst>
              <a:ext uri="{FF2B5EF4-FFF2-40B4-BE49-F238E27FC236}">
                <a16:creationId xmlns:a16="http://schemas.microsoft.com/office/drawing/2014/main" id="{EFDA38B6-801C-418E-AC50-3C6DCA085ADA}"/>
              </a:ext>
            </a:extLst>
          </p:cNvPr>
          <p:cNvSpPr>
            <a:spLocks noGrp="1"/>
          </p:cNvSpPr>
          <p:nvPr>
            <p:ph type="subTitle" idx="1"/>
          </p:nvPr>
        </p:nvSpPr>
        <p:spPr/>
        <p:txBody>
          <a:bodyPr/>
          <a:lstStyle/>
          <a:p>
            <a:r>
              <a:rPr lang="en-US" dirty="0"/>
              <a:t>CSS 3 Advanced Functions</a:t>
            </a:r>
          </a:p>
        </p:txBody>
      </p:sp>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Width</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dirty="0"/>
              <a:t>The outline-width property specifies the width of the outline to be added on an element</a:t>
            </a:r>
          </a:p>
        </p:txBody>
      </p:sp>
      <p:pic>
        <p:nvPicPr>
          <p:cNvPr id="10" name="Picture 9">
            <a:extLst>
              <a:ext uri="{FF2B5EF4-FFF2-40B4-BE49-F238E27FC236}">
                <a16:creationId xmlns:a16="http://schemas.microsoft.com/office/drawing/2014/main" id="{C9CF6F72-4FE7-4450-AE83-931F84BC4DB2}"/>
              </a:ext>
            </a:extLst>
          </p:cNvPr>
          <p:cNvPicPr>
            <a:picLocks noChangeAspect="1"/>
          </p:cNvPicPr>
          <p:nvPr/>
        </p:nvPicPr>
        <p:blipFill>
          <a:blip r:embed="rId3"/>
          <a:stretch>
            <a:fillRect/>
          </a:stretch>
        </p:blipFill>
        <p:spPr>
          <a:xfrm>
            <a:off x="4319587" y="2383746"/>
            <a:ext cx="3552825" cy="3067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230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Width</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endParaRPr lang="en-US" dirty="0"/>
          </a:p>
        </p:txBody>
      </p:sp>
      <p:pic>
        <p:nvPicPr>
          <p:cNvPr id="9" name="Picture 8">
            <a:extLst>
              <a:ext uri="{FF2B5EF4-FFF2-40B4-BE49-F238E27FC236}">
                <a16:creationId xmlns:a16="http://schemas.microsoft.com/office/drawing/2014/main" id="{4CBA85F0-8C2C-447F-B2AE-8DE5459ECCFC}"/>
              </a:ext>
            </a:extLst>
          </p:cNvPr>
          <p:cNvPicPr>
            <a:picLocks noChangeAspect="1"/>
          </p:cNvPicPr>
          <p:nvPr/>
        </p:nvPicPr>
        <p:blipFill>
          <a:blip r:embed="rId3"/>
          <a:stretch>
            <a:fillRect/>
          </a:stretch>
        </p:blipFill>
        <p:spPr>
          <a:xfrm>
            <a:off x="3090862" y="1509712"/>
            <a:ext cx="6010275" cy="3838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54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Color</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dirty="0"/>
              <a:t>The </a:t>
            </a:r>
            <a:r>
              <a:rPr lang="en-US" sz="2600" b="1" dirty="0">
                <a:solidFill>
                  <a:schemeClr val="accent5">
                    <a:lumMod val="50000"/>
                  </a:schemeClr>
                </a:solidFill>
                <a:latin typeface="Courier New" panose="02070309020205020404" pitchFamily="49" charset="0"/>
                <a:cs typeface="Courier New" panose="02070309020205020404" pitchFamily="49" charset="0"/>
              </a:rPr>
              <a:t>outline-color</a:t>
            </a:r>
            <a:r>
              <a:rPr lang="en-US" dirty="0"/>
              <a:t> property sets the color of the outline.</a:t>
            </a:r>
          </a:p>
          <a:p>
            <a:pPr marL="0" indent="0">
              <a:buNone/>
            </a:pPr>
            <a:r>
              <a:rPr lang="en-US" dirty="0"/>
              <a:t>This property accepts the same values as those used for the color property</a:t>
            </a:r>
          </a:p>
          <a:p>
            <a:pPr marL="0" indent="0">
              <a:buNone/>
            </a:pPr>
            <a:r>
              <a:rPr lang="en-US" dirty="0"/>
              <a:t>Won’t work if the </a:t>
            </a:r>
            <a:r>
              <a:rPr lang="en-US" sz="2600" b="1" dirty="0">
                <a:solidFill>
                  <a:schemeClr val="accent5">
                    <a:lumMod val="50000"/>
                  </a:schemeClr>
                </a:solidFill>
                <a:latin typeface="Courier New" panose="02070309020205020404" pitchFamily="49" charset="0"/>
                <a:cs typeface="Courier New" panose="02070309020205020404" pitchFamily="49" charset="0"/>
              </a:rPr>
              <a:t>outline-style</a:t>
            </a:r>
            <a:r>
              <a:rPr lang="en-US" dirty="0"/>
              <a:t> property isn’t set</a:t>
            </a:r>
          </a:p>
        </p:txBody>
      </p:sp>
    </p:spTree>
    <p:extLst>
      <p:ext uri="{BB962C8B-B14F-4D97-AF65-F5344CB8AC3E}">
        <p14:creationId xmlns:p14="http://schemas.microsoft.com/office/powerpoint/2010/main" val="33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Color</a:t>
            </a:r>
          </a:p>
        </p:txBody>
      </p:sp>
      <p:pic>
        <p:nvPicPr>
          <p:cNvPr id="9" name="Content Placeholder 8">
            <a:extLst>
              <a:ext uri="{FF2B5EF4-FFF2-40B4-BE49-F238E27FC236}">
                <a16:creationId xmlns:a16="http://schemas.microsoft.com/office/drawing/2014/main" id="{127E8E71-15FD-4E55-A4E5-6974CEEACEBE}"/>
              </a:ext>
            </a:extLst>
          </p:cNvPr>
          <p:cNvPicPr>
            <a:picLocks noGrp="1" noChangeAspect="1"/>
          </p:cNvPicPr>
          <p:nvPr>
            <p:ph idx="1"/>
          </p:nvPr>
        </p:nvPicPr>
        <p:blipFill>
          <a:blip r:embed="rId3"/>
          <a:stretch>
            <a:fillRect/>
          </a:stretch>
        </p:blipFill>
        <p:spPr>
          <a:xfrm>
            <a:off x="838200" y="1690688"/>
            <a:ext cx="3667125" cy="3524250"/>
          </a:xfr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F99AE11-942C-4A53-8F02-6386C89894B2}"/>
              </a:ext>
            </a:extLst>
          </p:cNvPr>
          <p:cNvPicPr>
            <a:picLocks noChangeAspect="1"/>
          </p:cNvPicPr>
          <p:nvPr/>
        </p:nvPicPr>
        <p:blipFill>
          <a:blip r:embed="rId4"/>
          <a:stretch>
            <a:fillRect/>
          </a:stretch>
        </p:blipFill>
        <p:spPr>
          <a:xfrm>
            <a:off x="5541746" y="1547813"/>
            <a:ext cx="5991225" cy="381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550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Shorthand</a:t>
            </a:r>
          </a:p>
        </p:txBody>
      </p:sp>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r>
              <a:rPr lang="en-US" dirty="0"/>
              <a:t>Like the border (and other) property(-</a:t>
            </a:r>
            <a:r>
              <a:rPr lang="en-US" dirty="0" err="1"/>
              <a:t>ies</a:t>
            </a:r>
            <a:r>
              <a:rPr lang="en-US" dirty="0"/>
              <a:t>), the outline property can be written in shorthand:</a:t>
            </a:r>
          </a:p>
          <a:p>
            <a:pPr marL="0" indent="0">
              <a:buNone/>
            </a:pPr>
            <a:endParaRPr lang="en-US" dirty="0"/>
          </a:p>
        </p:txBody>
      </p:sp>
      <p:pic>
        <p:nvPicPr>
          <p:cNvPr id="12" name="Picture 11">
            <a:extLst>
              <a:ext uri="{FF2B5EF4-FFF2-40B4-BE49-F238E27FC236}">
                <a16:creationId xmlns:a16="http://schemas.microsoft.com/office/drawing/2014/main" id="{ADBD08CC-2C5C-4B07-A3C8-FE1E4F779897}"/>
              </a:ext>
            </a:extLst>
          </p:cNvPr>
          <p:cNvPicPr>
            <a:picLocks noChangeAspect="1"/>
          </p:cNvPicPr>
          <p:nvPr/>
        </p:nvPicPr>
        <p:blipFill>
          <a:blip r:embed="rId3"/>
          <a:stretch>
            <a:fillRect/>
          </a:stretch>
        </p:blipFill>
        <p:spPr>
          <a:xfrm>
            <a:off x="1072394" y="2859882"/>
            <a:ext cx="4276725" cy="24384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A8C93E3-25B5-4621-85C5-17572ED3BD1C}"/>
              </a:ext>
            </a:extLst>
          </p:cNvPr>
          <p:cNvPicPr>
            <a:picLocks noChangeAspect="1"/>
          </p:cNvPicPr>
          <p:nvPr/>
        </p:nvPicPr>
        <p:blipFill>
          <a:blip r:embed="rId4"/>
          <a:stretch>
            <a:fillRect/>
          </a:stretch>
        </p:blipFill>
        <p:spPr>
          <a:xfrm>
            <a:off x="5857875" y="2414588"/>
            <a:ext cx="5915025" cy="3762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43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Removing the Outline</a:t>
            </a:r>
          </a:p>
        </p:txBody>
      </p:sp>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r>
              <a:rPr lang="en-US" dirty="0"/>
              <a:t>The outline property is widely used to remove the outline around active links</a:t>
            </a:r>
          </a:p>
          <a:p>
            <a:pPr marL="0" indent="0">
              <a:buNone/>
            </a:pPr>
            <a:r>
              <a:rPr lang="en-US" dirty="0"/>
              <a:t>However, it is recommended to apply some alternative style to indicate that the link has focus</a:t>
            </a:r>
          </a:p>
        </p:txBody>
      </p:sp>
      <p:pic>
        <p:nvPicPr>
          <p:cNvPr id="9" name="Picture 8">
            <a:extLst>
              <a:ext uri="{FF2B5EF4-FFF2-40B4-BE49-F238E27FC236}">
                <a16:creationId xmlns:a16="http://schemas.microsoft.com/office/drawing/2014/main" id="{5622B785-876C-4FF1-B2B1-F00693DAEBA4}"/>
              </a:ext>
            </a:extLst>
          </p:cNvPr>
          <p:cNvPicPr>
            <a:picLocks noChangeAspect="1"/>
          </p:cNvPicPr>
          <p:nvPr/>
        </p:nvPicPr>
        <p:blipFill>
          <a:blip r:embed="rId3"/>
          <a:stretch>
            <a:fillRect/>
          </a:stretch>
        </p:blipFill>
        <p:spPr>
          <a:xfrm>
            <a:off x="4271817" y="3620610"/>
            <a:ext cx="3648365" cy="10015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852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81A273-4EA4-4497-B101-599D7C59FF4A}"/>
              </a:ext>
            </a:extLst>
          </p:cNvPr>
          <p:cNvPicPr>
            <a:picLocks noChangeAspect="1"/>
          </p:cNvPicPr>
          <p:nvPr/>
        </p:nvPicPr>
        <p:blipFill>
          <a:blip r:embed="rId2"/>
          <a:stretch>
            <a:fillRect/>
          </a:stretch>
        </p:blipFill>
        <p:spPr>
          <a:xfrm>
            <a:off x="9037494" y="3579504"/>
            <a:ext cx="361950" cy="31432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Cursors</a:t>
            </a:r>
          </a:p>
        </p:txBody>
      </p:sp>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r>
              <a:rPr lang="en-US" dirty="0"/>
              <a:t>We can use the cursor property to modify the appearance of, well, the </a:t>
            </a:r>
            <a:r>
              <a:rPr lang="en-US" sz="2600" b="1" dirty="0">
                <a:solidFill>
                  <a:schemeClr val="accent5">
                    <a:lumMod val="50000"/>
                  </a:schemeClr>
                </a:solidFill>
                <a:latin typeface="Courier New" panose="02070309020205020404" pitchFamily="49" charset="0"/>
                <a:cs typeface="Courier New" panose="02070309020205020404" pitchFamily="49" charset="0"/>
              </a:rPr>
              <a:t>cursor</a:t>
            </a:r>
            <a:endParaRPr lang="en-US" dirty="0"/>
          </a:p>
          <a:p>
            <a:pPr marL="0" indent="0">
              <a:buNone/>
            </a:pPr>
            <a:endParaRPr lang="en-US" dirty="0"/>
          </a:p>
        </p:txBody>
      </p:sp>
      <p:pic>
        <p:nvPicPr>
          <p:cNvPr id="9" name="Picture 8">
            <a:extLst>
              <a:ext uri="{FF2B5EF4-FFF2-40B4-BE49-F238E27FC236}">
                <a16:creationId xmlns:a16="http://schemas.microsoft.com/office/drawing/2014/main" id="{39DAB9AD-3172-400A-8385-D12017E463B3}"/>
              </a:ext>
            </a:extLst>
          </p:cNvPr>
          <p:cNvPicPr>
            <a:picLocks noChangeAspect="1"/>
          </p:cNvPicPr>
          <p:nvPr/>
        </p:nvPicPr>
        <p:blipFill rotWithShape="1">
          <a:blip r:embed="rId4"/>
          <a:srcRect l="10362" t="21318" r="14656" b="29630"/>
          <a:stretch/>
        </p:blipFill>
        <p:spPr>
          <a:xfrm>
            <a:off x="7585543" y="3429000"/>
            <a:ext cx="1504950" cy="314325"/>
          </a:xfrm>
          <a:prstGeom prst="rect">
            <a:avLst/>
          </a:prstGeom>
        </p:spPr>
      </p:pic>
      <p:pic>
        <p:nvPicPr>
          <p:cNvPr id="13" name="Picture 12">
            <a:extLst>
              <a:ext uri="{FF2B5EF4-FFF2-40B4-BE49-F238E27FC236}">
                <a16:creationId xmlns:a16="http://schemas.microsoft.com/office/drawing/2014/main" id="{CFCC6196-4452-4727-903C-B337304337A4}"/>
              </a:ext>
            </a:extLst>
          </p:cNvPr>
          <p:cNvPicPr>
            <a:picLocks noChangeAspect="1"/>
          </p:cNvPicPr>
          <p:nvPr/>
        </p:nvPicPr>
        <p:blipFill>
          <a:blip r:embed="rId5"/>
          <a:stretch>
            <a:fillRect/>
          </a:stretch>
        </p:blipFill>
        <p:spPr>
          <a:xfrm>
            <a:off x="1523748" y="3242316"/>
            <a:ext cx="3924296" cy="10667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858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Cursors</a:t>
            </a:r>
          </a:p>
        </p:txBody>
      </p:sp>
      <p:pic>
        <p:nvPicPr>
          <p:cNvPr id="14" name="Picture 13">
            <a:extLst>
              <a:ext uri="{FF2B5EF4-FFF2-40B4-BE49-F238E27FC236}">
                <a16:creationId xmlns:a16="http://schemas.microsoft.com/office/drawing/2014/main" id="{0664DFCF-EA10-44A8-B04F-3D9CE6891716}"/>
              </a:ext>
            </a:extLst>
          </p:cNvPr>
          <p:cNvPicPr>
            <a:picLocks noChangeAspect="1"/>
          </p:cNvPicPr>
          <p:nvPr/>
        </p:nvPicPr>
        <p:blipFill>
          <a:blip r:embed="rId3"/>
          <a:stretch>
            <a:fillRect/>
          </a:stretch>
        </p:blipFill>
        <p:spPr>
          <a:xfrm>
            <a:off x="4200525" y="907315"/>
            <a:ext cx="7378194" cy="47489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30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r>
              <a:rPr lang="en-US" dirty="0"/>
              <a:t>The overflow property specifies the behavior that occurs when an element's content overflows (doesn't fit) the element's box</a:t>
            </a:r>
          </a:p>
          <a:p>
            <a:pPr marL="0" indent="0">
              <a:buNone/>
            </a:pPr>
            <a:r>
              <a:rPr lang="en-US" dirty="0"/>
              <a:t>There may be a situation when the content of an element might be larger than the dimensions of the box itself</a:t>
            </a:r>
          </a:p>
          <a:p>
            <a:pPr marL="0" indent="0">
              <a:buNone/>
            </a:pPr>
            <a:r>
              <a:rPr lang="en-US" dirty="0"/>
              <a:t>For example given width and height properties did not allow enough room to accommodate the content of the element</a:t>
            </a:r>
          </a:p>
          <a:p>
            <a:pPr marL="0" indent="0">
              <a:buNone/>
            </a:pPr>
            <a:r>
              <a:rPr lang="en-US" dirty="0"/>
              <a:t>CSS overflow property allows you to specify whether to clip content, render scroll bars or display overflow content of a block-level element</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Overflow</a:t>
            </a:r>
          </a:p>
        </p:txBody>
      </p:sp>
    </p:spTree>
    <p:extLst>
      <p:ext uri="{BB962C8B-B14F-4D97-AF65-F5344CB8AC3E}">
        <p14:creationId xmlns:p14="http://schemas.microsoft.com/office/powerpoint/2010/main" val="31049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r>
              <a:rPr lang="en-US" dirty="0"/>
              <a:t>Can take one of the following values: </a:t>
            </a:r>
            <a:r>
              <a:rPr lang="en-US" sz="2600" b="1" dirty="0">
                <a:solidFill>
                  <a:schemeClr val="accent6">
                    <a:lumMod val="50000"/>
                  </a:schemeClr>
                </a:solidFill>
                <a:latin typeface="Courier New" panose="02070309020205020404" pitchFamily="49" charset="0"/>
                <a:cs typeface="Courier New" panose="02070309020205020404" pitchFamily="49" charset="0"/>
              </a:rPr>
              <a:t>visible</a:t>
            </a:r>
            <a:r>
              <a:rPr lang="en-US" dirty="0"/>
              <a:t> (default), </a:t>
            </a:r>
            <a:r>
              <a:rPr lang="en-US" sz="2600" b="1" dirty="0">
                <a:solidFill>
                  <a:schemeClr val="accent6">
                    <a:lumMod val="50000"/>
                  </a:schemeClr>
                </a:solidFill>
                <a:latin typeface="Courier New" panose="02070309020205020404" pitchFamily="49" charset="0"/>
                <a:cs typeface="Courier New" panose="02070309020205020404" pitchFamily="49" charset="0"/>
              </a:rPr>
              <a:t>hidden</a:t>
            </a:r>
            <a:r>
              <a:rPr lang="en-US" dirty="0"/>
              <a:t>, </a:t>
            </a:r>
            <a:r>
              <a:rPr lang="en-US" sz="2600" b="1" dirty="0">
                <a:solidFill>
                  <a:schemeClr val="accent6">
                    <a:lumMod val="50000"/>
                  </a:schemeClr>
                </a:solidFill>
                <a:latin typeface="Courier New" panose="02070309020205020404" pitchFamily="49" charset="0"/>
                <a:cs typeface="Courier New" panose="02070309020205020404" pitchFamily="49" charset="0"/>
              </a:rPr>
              <a:t>scroll</a:t>
            </a:r>
            <a:r>
              <a:rPr lang="en-US" dirty="0"/>
              <a:t>, and </a:t>
            </a:r>
            <a:r>
              <a:rPr lang="en-US" sz="2600" b="1" dirty="0">
                <a:solidFill>
                  <a:schemeClr val="accent6">
                    <a:lumMod val="50000"/>
                  </a:schemeClr>
                </a:solidFill>
                <a:latin typeface="Courier New" panose="02070309020205020404" pitchFamily="49" charset="0"/>
                <a:cs typeface="Courier New" panose="02070309020205020404" pitchFamily="49" charset="0"/>
              </a:rPr>
              <a:t>auto</a:t>
            </a:r>
          </a:p>
          <a:p>
            <a:pPr marL="0" indent="0">
              <a:buNone/>
            </a:pPr>
            <a:r>
              <a:rPr lang="en-US" dirty="0"/>
              <a:t>CSS3 also defines the </a:t>
            </a:r>
            <a:r>
              <a:rPr lang="en-US" sz="2600" b="1" dirty="0">
                <a:solidFill>
                  <a:schemeClr val="accent1">
                    <a:lumMod val="50000"/>
                  </a:schemeClr>
                </a:solidFill>
                <a:latin typeface="Courier New" panose="02070309020205020404" pitchFamily="49" charset="0"/>
                <a:cs typeface="Courier New" panose="02070309020205020404" pitchFamily="49" charset="0"/>
              </a:rPr>
              <a:t>overflow-x</a:t>
            </a:r>
            <a:r>
              <a:rPr lang="en-US" dirty="0"/>
              <a:t> and </a:t>
            </a:r>
            <a:r>
              <a:rPr lang="en-US" sz="2600" b="1" dirty="0">
                <a:solidFill>
                  <a:schemeClr val="accent1">
                    <a:lumMod val="50000"/>
                  </a:schemeClr>
                </a:solidFill>
                <a:latin typeface="Courier New" panose="02070309020205020404" pitchFamily="49" charset="0"/>
                <a:cs typeface="Courier New" panose="02070309020205020404" pitchFamily="49" charset="0"/>
              </a:rPr>
              <a:t>overflow-y</a:t>
            </a:r>
            <a:r>
              <a:rPr lang="en-US" dirty="0"/>
              <a:t> properties which allow for independent control of the vertical and horizontal clipping</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Overflow</a:t>
            </a:r>
          </a:p>
        </p:txBody>
      </p:sp>
    </p:spTree>
    <p:extLst>
      <p:ext uri="{BB962C8B-B14F-4D97-AF65-F5344CB8AC3E}">
        <p14:creationId xmlns:p14="http://schemas.microsoft.com/office/powerpoint/2010/main" val="282560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761A-06D5-42A3-9FCF-DCECD3487A19}"/>
              </a:ext>
            </a:extLst>
          </p:cNvPr>
          <p:cNvSpPr>
            <a:spLocks noGrp="1"/>
          </p:cNvSpPr>
          <p:nvPr>
            <p:ph type="title"/>
          </p:nvPr>
        </p:nvSpPr>
        <p:spPr/>
        <p:txBody>
          <a:bodyPr/>
          <a:lstStyle/>
          <a:p>
            <a:r>
              <a:rPr lang="en-US" dirty="0"/>
              <a:t>CSS 3</a:t>
            </a:r>
          </a:p>
        </p:txBody>
      </p:sp>
      <p:sp>
        <p:nvSpPr>
          <p:cNvPr id="3" name="Text Placeholder 2">
            <a:extLst>
              <a:ext uri="{FF2B5EF4-FFF2-40B4-BE49-F238E27FC236}">
                <a16:creationId xmlns:a16="http://schemas.microsoft.com/office/drawing/2014/main" id="{E87344DE-263B-442E-8C8A-0F999A86E16C}"/>
              </a:ext>
            </a:extLst>
          </p:cNvPr>
          <p:cNvSpPr>
            <a:spLocks noGrp="1"/>
          </p:cNvSpPr>
          <p:nvPr>
            <p:ph type="body" idx="1"/>
          </p:nvPr>
        </p:nvSpPr>
        <p:spPr/>
        <p:txBody>
          <a:bodyPr/>
          <a:lstStyle/>
          <a:p>
            <a:r>
              <a:rPr lang="en-US" dirty="0"/>
              <a:t>Some advanced features and more about some we already know</a:t>
            </a:r>
          </a:p>
        </p:txBody>
      </p:sp>
    </p:spTree>
    <p:extLst>
      <p:ext uri="{BB962C8B-B14F-4D97-AF65-F5344CB8AC3E}">
        <p14:creationId xmlns:p14="http://schemas.microsoft.com/office/powerpoint/2010/main" val="8987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p:txBody>
          <a:bodyPr/>
          <a:lstStyle/>
          <a:p>
            <a:pPr marL="0" indent="0">
              <a:buNone/>
            </a:pPr>
            <a:endParaRPr lang="en-US" dirty="0"/>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Overflow</a:t>
            </a:r>
          </a:p>
        </p:txBody>
      </p:sp>
      <p:pic>
        <p:nvPicPr>
          <p:cNvPr id="9" name="Picture 8">
            <a:extLst>
              <a:ext uri="{FF2B5EF4-FFF2-40B4-BE49-F238E27FC236}">
                <a16:creationId xmlns:a16="http://schemas.microsoft.com/office/drawing/2014/main" id="{80FAC76D-424D-4526-82B4-470E263E5338}"/>
              </a:ext>
            </a:extLst>
          </p:cNvPr>
          <p:cNvPicPr>
            <a:picLocks noChangeAspect="1"/>
          </p:cNvPicPr>
          <p:nvPr/>
        </p:nvPicPr>
        <p:blipFill>
          <a:blip r:embed="rId3"/>
          <a:stretch>
            <a:fillRect/>
          </a:stretch>
        </p:blipFill>
        <p:spPr>
          <a:xfrm>
            <a:off x="793939" y="1590675"/>
            <a:ext cx="10925731" cy="31813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34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lstStyle/>
          <a:p>
            <a:pPr marL="0" indent="0">
              <a:buNone/>
            </a:pPr>
            <a:r>
              <a:rPr lang="en-US" dirty="0"/>
              <a:t>The CSS </a:t>
            </a:r>
            <a:r>
              <a:rPr lang="en-US" sz="2600" b="1" dirty="0">
                <a:solidFill>
                  <a:schemeClr val="accent1">
                    <a:lumMod val="50000"/>
                  </a:schemeClr>
                </a:solidFill>
                <a:latin typeface="Courier New" panose="02070309020205020404" pitchFamily="49" charset="0"/>
                <a:cs typeface="Courier New" panose="02070309020205020404" pitchFamily="49" charset="0"/>
              </a:rPr>
              <a:t>display</a:t>
            </a:r>
            <a:r>
              <a:rPr lang="en-US" dirty="0"/>
              <a:t> property can be used to modify the display of an element on a web page</a:t>
            </a:r>
          </a:p>
          <a:p>
            <a:pPr marL="0" indent="0">
              <a:buNone/>
            </a:pPr>
            <a:r>
              <a:rPr lang="en-US" dirty="0"/>
              <a:t>Remember, elements default to either block or inline display. We can modify this with CSS </a:t>
            </a:r>
          </a:p>
          <a:p>
            <a:pPr marL="0" indent="0">
              <a:buNone/>
            </a:pPr>
            <a:r>
              <a:rPr lang="en-US" dirty="0"/>
              <a:t>We’ve done this already with images (inline) in order to make them centered in their container</a:t>
            </a:r>
          </a:p>
          <a:p>
            <a:pPr marL="0" indent="0">
              <a:buNone/>
            </a:pPr>
            <a:r>
              <a:rPr lang="en-US" dirty="0"/>
              <a:t>One value that is useful for dynamic content is ‘none’</a:t>
            </a:r>
          </a:p>
          <a:p>
            <a:pPr marL="0" indent="0">
              <a:buNone/>
            </a:pPr>
            <a:r>
              <a:rPr lang="en-US" dirty="0"/>
              <a:t>Using JavaScript, we can make an element appear or disappear, based on a given event</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Display</a:t>
            </a:r>
          </a:p>
        </p:txBody>
      </p:sp>
    </p:spTree>
    <p:extLst>
      <p:ext uri="{BB962C8B-B14F-4D97-AF65-F5344CB8AC3E}">
        <p14:creationId xmlns:p14="http://schemas.microsoft.com/office/powerpoint/2010/main" val="358843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lstStyle/>
          <a:p>
            <a:pPr marL="0" indent="0">
              <a:buNone/>
            </a:pPr>
            <a:r>
              <a:rPr lang="en-US" dirty="0"/>
              <a:t>The CSS </a:t>
            </a:r>
            <a:r>
              <a:rPr lang="en-US" sz="2600" b="1" dirty="0">
                <a:solidFill>
                  <a:schemeClr val="accent1">
                    <a:lumMod val="50000"/>
                  </a:schemeClr>
                </a:solidFill>
                <a:latin typeface="Courier New" panose="02070309020205020404" pitchFamily="49" charset="0"/>
                <a:cs typeface="Courier New" panose="02070309020205020404" pitchFamily="49" charset="0"/>
              </a:rPr>
              <a:t>display</a:t>
            </a:r>
            <a:r>
              <a:rPr lang="en-US" dirty="0"/>
              <a:t> property can be used to modify the display of an element on a web page</a:t>
            </a:r>
          </a:p>
          <a:p>
            <a:pPr marL="0" indent="0">
              <a:buNone/>
            </a:pPr>
            <a:r>
              <a:rPr lang="en-US" dirty="0"/>
              <a:t>The </a:t>
            </a:r>
            <a:r>
              <a:rPr lang="en-US" sz="2600" b="1" dirty="0">
                <a:solidFill>
                  <a:schemeClr val="accent6">
                    <a:lumMod val="50000"/>
                  </a:schemeClr>
                </a:solidFill>
                <a:latin typeface="Courier New" panose="02070309020205020404" pitchFamily="49" charset="0"/>
                <a:cs typeface="Courier New" panose="02070309020205020404" pitchFamily="49" charset="0"/>
              </a:rPr>
              <a:t>inline-block</a:t>
            </a:r>
            <a:r>
              <a:rPr lang="en-US" dirty="0"/>
              <a:t> value of the </a:t>
            </a:r>
            <a:r>
              <a:rPr lang="en-US" sz="2600" b="1" dirty="0">
                <a:solidFill>
                  <a:schemeClr val="accent1">
                    <a:lumMod val="50000"/>
                  </a:schemeClr>
                </a:solidFill>
                <a:latin typeface="Courier New" panose="02070309020205020404" pitchFamily="49" charset="0"/>
                <a:cs typeface="Courier New" panose="02070309020205020404" pitchFamily="49" charset="0"/>
              </a:rPr>
              <a:t>display</a:t>
            </a:r>
            <a:r>
              <a:rPr lang="en-US" dirty="0"/>
              <a:t> property causes an element to generate a block box that will be flowed with surrounding content i.e. in the same line as adjacent content</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Display</a:t>
            </a:r>
          </a:p>
        </p:txBody>
      </p:sp>
    </p:spTree>
    <p:extLst>
      <p:ext uri="{BB962C8B-B14F-4D97-AF65-F5344CB8AC3E}">
        <p14:creationId xmlns:p14="http://schemas.microsoft.com/office/powerpoint/2010/main" val="410369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752C58C-7AAE-4007-A0DB-420956CFF49B}"/>
              </a:ext>
            </a:extLst>
          </p:cNvPr>
          <p:cNvPicPr>
            <a:picLocks noGrp="1" noChangeAspect="1"/>
          </p:cNvPicPr>
          <p:nvPr>
            <p:ph idx="1"/>
          </p:nvPr>
        </p:nvPicPr>
        <p:blipFill>
          <a:blip r:embed="rId2"/>
          <a:stretch>
            <a:fillRect/>
          </a:stretch>
        </p:blipFill>
        <p:spPr>
          <a:xfrm>
            <a:off x="679918" y="1596600"/>
            <a:ext cx="4953000" cy="1619250"/>
          </a:xfr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Display</a:t>
            </a:r>
          </a:p>
        </p:txBody>
      </p:sp>
      <p:pic>
        <p:nvPicPr>
          <p:cNvPr id="11" name="Picture 10">
            <a:extLst>
              <a:ext uri="{FF2B5EF4-FFF2-40B4-BE49-F238E27FC236}">
                <a16:creationId xmlns:a16="http://schemas.microsoft.com/office/drawing/2014/main" id="{FB92154E-4573-40DA-8D60-24AE4E4F6D82}"/>
              </a:ext>
            </a:extLst>
          </p:cNvPr>
          <p:cNvPicPr>
            <a:picLocks noChangeAspect="1"/>
          </p:cNvPicPr>
          <p:nvPr/>
        </p:nvPicPr>
        <p:blipFill>
          <a:blip r:embed="rId4"/>
          <a:stretch>
            <a:fillRect/>
          </a:stretch>
        </p:blipFill>
        <p:spPr>
          <a:xfrm>
            <a:off x="7314642" y="1828800"/>
            <a:ext cx="1323975" cy="11811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B4CA11F0-420B-4443-B7D6-FFE5DECC6166}"/>
              </a:ext>
            </a:extLst>
          </p:cNvPr>
          <p:cNvPicPr>
            <a:picLocks noChangeAspect="1"/>
          </p:cNvPicPr>
          <p:nvPr/>
        </p:nvPicPr>
        <p:blipFill>
          <a:blip r:embed="rId5"/>
          <a:stretch>
            <a:fillRect/>
          </a:stretch>
        </p:blipFill>
        <p:spPr>
          <a:xfrm>
            <a:off x="1213318" y="3642151"/>
            <a:ext cx="3886200" cy="19431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A989088-F7A4-4720-BD46-3E9CB2A3F660}"/>
              </a:ext>
            </a:extLst>
          </p:cNvPr>
          <p:cNvPicPr>
            <a:picLocks noChangeAspect="1"/>
          </p:cNvPicPr>
          <p:nvPr/>
        </p:nvPicPr>
        <p:blipFill>
          <a:blip r:embed="rId6"/>
          <a:stretch>
            <a:fillRect/>
          </a:stretch>
        </p:blipFill>
        <p:spPr>
          <a:xfrm>
            <a:off x="5390592" y="4374297"/>
            <a:ext cx="6496050" cy="419100"/>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FB2D3966-70FB-4D68-BC4E-BA9261F6BF85}"/>
              </a:ext>
            </a:extLst>
          </p:cNvPr>
          <p:cNvSpPr/>
          <p:nvPr/>
        </p:nvSpPr>
        <p:spPr>
          <a:xfrm>
            <a:off x="2990850" y="3962400"/>
            <a:ext cx="1628775" cy="227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26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lstStyle/>
          <a:p>
            <a:pPr marL="0" indent="0">
              <a:buNone/>
            </a:pPr>
            <a:r>
              <a:rPr lang="en-US" dirty="0"/>
              <a:t>The CSS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a:t>
            </a:r>
            <a:r>
              <a:rPr lang="en-US" dirty="0"/>
              <a:t> property can also be used to modify the display of an element on a web page</a:t>
            </a:r>
          </a:p>
          <a:p>
            <a:pPr marL="0" indent="0">
              <a:buNone/>
            </a:pPr>
            <a:r>
              <a:rPr lang="en-US" dirty="0"/>
              <a:t>The difference between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a:t>
            </a:r>
            <a:r>
              <a:rPr lang="en-US" dirty="0"/>
              <a:t> and </a:t>
            </a:r>
            <a:r>
              <a:rPr lang="en-US" sz="2600" b="1" dirty="0">
                <a:solidFill>
                  <a:schemeClr val="accent1">
                    <a:lumMod val="50000"/>
                  </a:schemeClr>
                </a:solidFill>
                <a:latin typeface="Courier New" panose="02070309020205020404" pitchFamily="49" charset="0"/>
                <a:cs typeface="Courier New" panose="02070309020205020404" pitchFamily="49" charset="0"/>
              </a:rPr>
              <a:t>display</a:t>
            </a:r>
            <a:r>
              <a:rPr lang="en-US" dirty="0"/>
              <a:t> is that when modifying the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a:t>
            </a:r>
            <a:r>
              <a:rPr lang="en-US" dirty="0"/>
              <a:t> property, the element still takes up space on the page, even if it is hidden</a:t>
            </a:r>
          </a:p>
          <a:p>
            <a:pPr marL="0" indent="0">
              <a:buNone/>
            </a:pPr>
            <a:r>
              <a:rPr lang="en-US" dirty="0"/>
              <a:t>Also, if a child element is set to </a:t>
            </a:r>
            <a:r>
              <a:rPr lang="en-US" sz="2600" b="1" dirty="0">
                <a:solidFill>
                  <a:schemeClr val="accent6">
                    <a:lumMod val="75000"/>
                  </a:schemeClr>
                </a:solidFill>
                <a:latin typeface="Courier New" panose="02070309020205020404" pitchFamily="49" charset="0"/>
                <a:cs typeface="Courier New" panose="02070309020205020404" pitchFamily="49" charset="0"/>
              </a:rPr>
              <a:t>visible</a:t>
            </a:r>
            <a:r>
              <a:rPr lang="en-US" dirty="0"/>
              <a:t>, it will display, even if its parent element is </a:t>
            </a:r>
            <a:r>
              <a:rPr lang="en-US" sz="2600" b="1" dirty="0">
                <a:solidFill>
                  <a:schemeClr val="accent6">
                    <a:lumMod val="75000"/>
                  </a:schemeClr>
                </a:solidFill>
                <a:latin typeface="Courier New" panose="02070309020205020404" pitchFamily="49" charset="0"/>
                <a:cs typeface="Courier New" panose="02070309020205020404" pitchFamily="49" charset="0"/>
              </a:rPr>
              <a:t>hidden</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Visibility</a:t>
            </a:r>
          </a:p>
        </p:txBody>
      </p:sp>
    </p:spTree>
    <p:extLst>
      <p:ext uri="{BB962C8B-B14F-4D97-AF65-F5344CB8AC3E}">
        <p14:creationId xmlns:p14="http://schemas.microsoft.com/office/powerpoint/2010/main" val="48497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lstStyle/>
          <a:p>
            <a:pPr marL="0" indent="0">
              <a:buNone/>
            </a:pPr>
            <a:r>
              <a:rPr lang="en-US" dirty="0"/>
              <a:t>The CSS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a:t>
            </a:r>
            <a:r>
              <a:rPr lang="en-US" dirty="0"/>
              <a:t> property can also be used to modify the display of an element on a web page</a:t>
            </a:r>
          </a:p>
          <a:p>
            <a:pPr marL="0" indent="0">
              <a:buNone/>
            </a:pPr>
            <a:endParaRPr lang="en-US" dirty="0"/>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Visibility</a:t>
            </a:r>
          </a:p>
        </p:txBody>
      </p:sp>
      <p:pic>
        <p:nvPicPr>
          <p:cNvPr id="9" name="Picture 8">
            <a:extLst>
              <a:ext uri="{FF2B5EF4-FFF2-40B4-BE49-F238E27FC236}">
                <a16:creationId xmlns:a16="http://schemas.microsoft.com/office/drawing/2014/main" id="{4B9A7E6F-41F5-46DA-92F0-B855311734AF}"/>
              </a:ext>
            </a:extLst>
          </p:cNvPr>
          <p:cNvPicPr>
            <a:picLocks noChangeAspect="1"/>
          </p:cNvPicPr>
          <p:nvPr/>
        </p:nvPicPr>
        <p:blipFill>
          <a:blip r:embed="rId3"/>
          <a:stretch>
            <a:fillRect/>
          </a:stretch>
        </p:blipFill>
        <p:spPr>
          <a:xfrm>
            <a:off x="838200" y="2725526"/>
            <a:ext cx="10515600" cy="2730883"/>
          </a:xfrm>
          <a:prstGeom prst="rect">
            <a:avLst/>
          </a:prstGeom>
        </p:spPr>
      </p:pic>
    </p:spTree>
    <p:extLst>
      <p:ext uri="{BB962C8B-B14F-4D97-AF65-F5344CB8AC3E}">
        <p14:creationId xmlns:p14="http://schemas.microsoft.com/office/powerpoint/2010/main" val="262105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Visibility</a:t>
            </a:r>
          </a:p>
        </p:txBody>
      </p:sp>
      <p:sp>
        <p:nvSpPr>
          <p:cNvPr id="12" name="TextBox 11">
            <a:extLst>
              <a:ext uri="{FF2B5EF4-FFF2-40B4-BE49-F238E27FC236}">
                <a16:creationId xmlns:a16="http://schemas.microsoft.com/office/drawing/2014/main" id="{DCD180BD-2C0A-485E-B85E-D1E27359DA41}"/>
              </a:ext>
            </a:extLst>
          </p:cNvPr>
          <p:cNvSpPr txBox="1"/>
          <p:nvPr/>
        </p:nvSpPr>
        <p:spPr>
          <a:xfrm>
            <a:off x="838200" y="1605188"/>
            <a:ext cx="10229850" cy="4431983"/>
          </a:xfrm>
          <a:prstGeom prst="rect">
            <a:avLst/>
          </a:prstGeom>
          <a:noFill/>
        </p:spPr>
        <p:txBody>
          <a:bodyPr wrap="square">
            <a:spAutoFit/>
          </a:bodyPr>
          <a:lstStyle/>
          <a:p>
            <a:pPr>
              <a:spcAft>
                <a:spcPts val="1200"/>
              </a:spcAft>
            </a:pPr>
            <a:r>
              <a:rPr lang="en-US" sz="2800" dirty="0">
                <a:latin typeface="Corbel Light" panose="020B0303020204020204" pitchFamily="34" charset="0"/>
              </a:rPr>
              <a:t>The style rule </a:t>
            </a:r>
            <a:r>
              <a:rPr lang="en-US" sz="2800" b="1" dirty="0">
                <a:solidFill>
                  <a:schemeClr val="accent1">
                    <a:lumMod val="50000"/>
                  </a:schemeClr>
                </a:solidFill>
                <a:latin typeface="Courier New" panose="02070309020205020404" pitchFamily="49" charset="0"/>
                <a:cs typeface="Courier New" panose="02070309020205020404" pitchFamily="49" charset="0"/>
              </a:rPr>
              <a:t>visibility: </a:t>
            </a:r>
            <a:r>
              <a:rPr lang="en-US" sz="2800" b="1" dirty="0">
                <a:solidFill>
                  <a:schemeClr val="tx1">
                    <a:lumMod val="85000"/>
                    <a:lumOff val="15000"/>
                  </a:schemeClr>
                </a:solidFill>
                <a:latin typeface="Courier New" panose="02070309020205020404" pitchFamily="49" charset="0"/>
                <a:cs typeface="Courier New" panose="02070309020205020404" pitchFamily="49" charset="0"/>
              </a:rPr>
              <a:t>collapse;</a:t>
            </a:r>
            <a:r>
              <a:rPr lang="en-US" sz="2800" b="1" dirty="0">
                <a:solidFill>
                  <a:schemeClr val="accent1">
                    <a:lumMod val="50000"/>
                  </a:schemeClr>
                </a:solidFill>
                <a:latin typeface="Courier New" panose="02070309020205020404" pitchFamily="49" charset="0"/>
                <a:cs typeface="Courier New" panose="02070309020205020404" pitchFamily="49" charset="0"/>
              </a:rPr>
              <a:t> </a:t>
            </a:r>
            <a:r>
              <a:rPr lang="en-US" sz="2800" dirty="0">
                <a:latin typeface="Corbel Light" panose="020B0303020204020204" pitchFamily="34" charset="0"/>
              </a:rPr>
              <a:t>however, removes the internal table elements, but it does not affect the layout of the table in any other way</a:t>
            </a:r>
          </a:p>
          <a:p>
            <a:pPr>
              <a:spcAft>
                <a:spcPts val="1200"/>
              </a:spcAft>
            </a:pPr>
            <a:r>
              <a:rPr lang="en-US" sz="2800" dirty="0">
                <a:latin typeface="Corbel Light" panose="020B0303020204020204" pitchFamily="34" charset="0"/>
              </a:rPr>
              <a:t> The space normally occupied by the table elements will be filled by the subsequent siblings</a:t>
            </a:r>
          </a:p>
          <a:p>
            <a:pPr>
              <a:spcAft>
                <a:spcPts val="1200"/>
              </a:spcAft>
            </a:pPr>
            <a:r>
              <a:rPr lang="en-US" sz="2800" dirty="0">
                <a:latin typeface="Corbel Light" panose="020B0303020204020204" pitchFamily="34" charset="0"/>
              </a:rPr>
              <a:t>If the style rule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 </a:t>
            </a:r>
            <a:r>
              <a:rPr lang="en-US" sz="2600" b="1" dirty="0">
                <a:solidFill>
                  <a:schemeClr val="accent6">
                    <a:lumMod val="75000"/>
                  </a:schemeClr>
                </a:solidFill>
                <a:latin typeface="Courier New" panose="02070309020205020404" pitchFamily="49" charset="0"/>
                <a:cs typeface="Courier New" panose="02070309020205020404" pitchFamily="49" charset="0"/>
              </a:rPr>
              <a:t>collapse</a:t>
            </a:r>
            <a:r>
              <a:rPr lang="en-US" sz="2600" b="1" dirty="0">
                <a:latin typeface="Courier New" panose="02070309020205020404" pitchFamily="49" charset="0"/>
                <a:cs typeface="Courier New" panose="02070309020205020404" pitchFamily="49" charset="0"/>
              </a:rPr>
              <a:t>;</a:t>
            </a:r>
            <a:r>
              <a:rPr lang="en-US" sz="2800" dirty="0">
                <a:latin typeface="Corbel Light" panose="020B0303020204020204" pitchFamily="34" charset="0"/>
              </a:rPr>
              <a:t> is specified for other elements rather than the table elements, it causes the same behavior as hidden</a:t>
            </a:r>
          </a:p>
          <a:p>
            <a:endParaRPr lang="en-US" sz="2800" dirty="0">
              <a:latin typeface="Corbel Light" panose="020B0303020204020204" pitchFamily="34" charset="0"/>
            </a:endParaRPr>
          </a:p>
        </p:txBody>
      </p:sp>
    </p:spTree>
    <p:extLst>
      <p:ext uri="{BB962C8B-B14F-4D97-AF65-F5344CB8AC3E}">
        <p14:creationId xmlns:p14="http://schemas.microsoft.com/office/powerpoint/2010/main" val="173511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dirty="0"/>
              <a:t>The </a:t>
            </a:r>
            <a:r>
              <a:rPr lang="en-US" sz="2600" b="1" dirty="0">
                <a:solidFill>
                  <a:schemeClr val="accent1">
                    <a:lumMod val="50000"/>
                  </a:schemeClr>
                </a:solidFill>
                <a:latin typeface="Courier New" panose="02070309020205020404" pitchFamily="49" charset="0"/>
                <a:cs typeface="Courier New" panose="02070309020205020404" pitchFamily="49" charset="0"/>
              </a:rPr>
              <a:t>display</a:t>
            </a:r>
            <a:r>
              <a:rPr lang="en-US" dirty="0"/>
              <a:t> and </a:t>
            </a:r>
            <a:r>
              <a:rPr lang="en-US" sz="2600" b="1" dirty="0">
                <a:solidFill>
                  <a:schemeClr val="accent1">
                    <a:lumMod val="50000"/>
                  </a:schemeClr>
                </a:solidFill>
                <a:latin typeface="Courier New" panose="02070309020205020404" pitchFamily="49" charset="0"/>
                <a:cs typeface="Courier New" panose="02070309020205020404" pitchFamily="49" charset="0"/>
              </a:rPr>
              <a:t>visibility</a:t>
            </a:r>
            <a:r>
              <a:rPr lang="en-US" dirty="0"/>
              <a:t> CSS properties appear to be the same thing, but they are in fact quite different and often confuse those new to web development</a:t>
            </a:r>
          </a:p>
          <a:p>
            <a:pPr marL="457200" lvl="1" indent="0">
              <a:spcBef>
                <a:spcPts val="0"/>
              </a:spcBef>
              <a:spcAft>
                <a:spcPts val="1200"/>
              </a:spcAft>
              <a:buNone/>
            </a:pPr>
            <a:r>
              <a:rPr lang="en-US" sz="2200" b="1" dirty="0">
                <a:solidFill>
                  <a:schemeClr val="accent1">
                    <a:lumMod val="50000"/>
                  </a:schemeClr>
                </a:solidFill>
                <a:latin typeface="Courier New" panose="02070309020205020404" pitchFamily="49" charset="0"/>
                <a:cs typeface="Courier New" panose="02070309020205020404" pitchFamily="49" charset="0"/>
              </a:rPr>
              <a:t>visibility: </a:t>
            </a:r>
            <a:r>
              <a:rPr lang="en-US" sz="2200" b="1" dirty="0">
                <a:solidFill>
                  <a:schemeClr val="accent6">
                    <a:lumMod val="75000"/>
                  </a:schemeClr>
                </a:solidFill>
                <a:latin typeface="Courier New" panose="02070309020205020404" pitchFamily="49" charset="0"/>
                <a:cs typeface="Courier New" panose="02070309020205020404" pitchFamily="49" charset="0"/>
              </a:rPr>
              <a:t>hidden</a:t>
            </a:r>
            <a:r>
              <a:rPr lang="en-US" sz="2200" b="1" dirty="0">
                <a:latin typeface="Courier New" panose="02070309020205020404" pitchFamily="49" charset="0"/>
                <a:cs typeface="Courier New" panose="02070309020205020404" pitchFamily="49" charset="0"/>
              </a:rPr>
              <a:t>;</a:t>
            </a:r>
            <a:r>
              <a:rPr lang="en-US" sz="2200" b="1" dirty="0">
                <a:solidFill>
                  <a:schemeClr val="accent1">
                    <a:lumMod val="50000"/>
                  </a:schemeClr>
                </a:solidFill>
                <a:latin typeface="Courier New" panose="02070309020205020404" pitchFamily="49" charset="0"/>
                <a:cs typeface="Courier New" panose="02070309020205020404" pitchFamily="49" charset="0"/>
              </a:rPr>
              <a:t> </a:t>
            </a:r>
            <a:r>
              <a:rPr lang="en-US" dirty="0"/>
              <a:t>hides the element, but it still takes up space in the layout. Child element of a hidden box will be visible if their visibility is set to visible.</a:t>
            </a:r>
          </a:p>
          <a:p>
            <a:pPr marL="457200" lvl="1" indent="0">
              <a:spcBef>
                <a:spcPts val="0"/>
              </a:spcBef>
              <a:spcAft>
                <a:spcPts val="1200"/>
              </a:spcAft>
              <a:buNone/>
            </a:pPr>
            <a:r>
              <a:rPr lang="en-US" sz="2200" b="1" dirty="0">
                <a:solidFill>
                  <a:schemeClr val="accent1">
                    <a:lumMod val="50000"/>
                  </a:schemeClr>
                </a:solidFill>
                <a:latin typeface="Courier New" panose="02070309020205020404" pitchFamily="49" charset="0"/>
                <a:cs typeface="Courier New" panose="02070309020205020404" pitchFamily="49" charset="0"/>
              </a:rPr>
              <a:t>display: </a:t>
            </a:r>
            <a:r>
              <a:rPr lang="en-US" sz="2200" b="1" dirty="0">
                <a:solidFill>
                  <a:schemeClr val="accent6">
                    <a:lumMod val="75000"/>
                  </a:schemeClr>
                </a:solidFill>
                <a:latin typeface="Courier New" panose="02070309020205020404" pitchFamily="49" charset="0"/>
                <a:cs typeface="Courier New" panose="02070309020205020404" pitchFamily="49" charset="0"/>
              </a:rPr>
              <a:t>none</a:t>
            </a:r>
            <a:r>
              <a:rPr lang="en-US" sz="2200" b="1" dirty="0">
                <a:latin typeface="Courier New" panose="02070309020205020404" pitchFamily="49" charset="0"/>
                <a:cs typeface="Courier New" panose="02070309020205020404" pitchFamily="49" charset="0"/>
              </a:rPr>
              <a:t>;</a:t>
            </a:r>
            <a:r>
              <a:rPr lang="en-US" sz="2200" b="1" dirty="0">
                <a:solidFill>
                  <a:schemeClr val="accent1">
                    <a:lumMod val="50000"/>
                  </a:schemeClr>
                </a:solidFill>
                <a:latin typeface="Courier New" panose="02070309020205020404" pitchFamily="49" charset="0"/>
                <a:cs typeface="Courier New" panose="02070309020205020404" pitchFamily="49" charset="0"/>
              </a:rPr>
              <a:t> </a:t>
            </a:r>
            <a:r>
              <a:rPr lang="en-US" dirty="0"/>
              <a:t>turns off the display and removes the element completely from the document. It does not take up any space, even though the HTML for it is still in the source code. All child elements also have their display turned off, even if their display property is set to something other than none</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Visibility vs Display</a:t>
            </a:r>
          </a:p>
        </p:txBody>
      </p:sp>
    </p:spTree>
    <p:extLst>
      <p:ext uri="{BB962C8B-B14F-4D97-AF65-F5344CB8AC3E}">
        <p14:creationId xmlns:p14="http://schemas.microsoft.com/office/powerpoint/2010/main" val="32725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dirty="0"/>
              <a:t>The position property defines how an element will be positioned on a page</a:t>
            </a:r>
          </a:p>
          <a:p>
            <a:pPr marL="0" indent="0">
              <a:spcBef>
                <a:spcPts val="0"/>
              </a:spcBef>
              <a:spcAft>
                <a:spcPts val="1200"/>
              </a:spcAft>
              <a:buNone/>
            </a:pPr>
            <a:r>
              <a:rPr lang="en-US" dirty="0"/>
              <a:t>Positioning elements appropriately on the web pages is a necessity for a good layout design</a:t>
            </a:r>
          </a:p>
          <a:p>
            <a:pPr marL="0" indent="0">
              <a:spcBef>
                <a:spcPts val="0"/>
              </a:spcBef>
              <a:spcAft>
                <a:spcPts val="1200"/>
              </a:spcAft>
              <a:buNone/>
            </a:pPr>
            <a:r>
              <a:rPr lang="en-US" dirty="0"/>
              <a:t>There are several methods in CSS that you can use for positioning elements</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40069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b="1" dirty="0"/>
              <a:t>Static Positioning</a:t>
            </a:r>
          </a:p>
          <a:p>
            <a:pPr marL="0" indent="0">
              <a:spcBef>
                <a:spcPts val="0"/>
              </a:spcBef>
              <a:spcAft>
                <a:spcPts val="1200"/>
              </a:spcAft>
              <a:buNone/>
            </a:pPr>
            <a:r>
              <a:rPr lang="en-US" dirty="0"/>
              <a:t>A static positioned element is always positioned according to the normal flow of the page</a:t>
            </a:r>
          </a:p>
          <a:p>
            <a:pPr marL="0" indent="0">
              <a:spcBef>
                <a:spcPts val="0"/>
              </a:spcBef>
              <a:spcAft>
                <a:spcPts val="1200"/>
              </a:spcAft>
              <a:buNone/>
            </a:pPr>
            <a:r>
              <a:rPr lang="en-US" dirty="0"/>
              <a:t>HTML elements are positioned static by default</a:t>
            </a:r>
          </a:p>
          <a:p>
            <a:pPr marL="0" indent="0">
              <a:spcBef>
                <a:spcPts val="0"/>
              </a:spcBef>
              <a:spcAft>
                <a:spcPts val="1200"/>
              </a:spcAft>
              <a:buNone/>
            </a:pPr>
            <a:r>
              <a:rPr lang="en-US" dirty="0"/>
              <a:t>Static positioned elements are not affected by the </a:t>
            </a:r>
            <a:r>
              <a:rPr lang="en-US" sz="2600" b="1" dirty="0">
                <a:solidFill>
                  <a:schemeClr val="accent1">
                    <a:lumMod val="50000"/>
                  </a:schemeClr>
                </a:solidFill>
                <a:latin typeface="Courier New" panose="02070309020205020404" pitchFamily="49" charset="0"/>
                <a:cs typeface="Courier New" panose="02070309020205020404" pitchFamily="49" charset="0"/>
              </a:rPr>
              <a:t>top</a:t>
            </a:r>
            <a:r>
              <a:rPr lang="en-US" dirty="0"/>
              <a:t>, </a:t>
            </a:r>
            <a:r>
              <a:rPr lang="en-US" sz="2600" b="1" dirty="0">
                <a:solidFill>
                  <a:schemeClr val="accent1">
                    <a:lumMod val="50000"/>
                  </a:schemeClr>
                </a:solidFill>
                <a:latin typeface="Courier New" panose="02070309020205020404" pitchFamily="49" charset="0"/>
                <a:cs typeface="Courier New" panose="02070309020205020404" pitchFamily="49" charset="0"/>
              </a:rPr>
              <a:t>bottom</a:t>
            </a:r>
            <a:r>
              <a:rPr lang="en-US" dirty="0"/>
              <a:t>, </a:t>
            </a:r>
            <a:r>
              <a:rPr lang="en-US" sz="2600" b="1" dirty="0">
                <a:solidFill>
                  <a:schemeClr val="accent1">
                    <a:lumMod val="50000"/>
                  </a:schemeClr>
                </a:solidFill>
                <a:latin typeface="Courier New" panose="02070309020205020404" pitchFamily="49" charset="0"/>
                <a:cs typeface="Courier New" panose="02070309020205020404" pitchFamily="49" charset="0"/>
              </a:rPr>
              <a:t>left</a:t>
            </a:r>
            <a:r>
              <a:rPr lang="en-US" dirty="0"/>
              <a:t>, </a:t>
            </a:r>
            <a:r>
              <a:rPr lang="en-US" sz="2600" b="1" dirty="0">
                <a:solidFill>
                  <a:schemeClr val="accent1">
                    <a:lumMod val="50000"/>
                  </a:schemeClr>
                </a:solidFill>
                <a:latin typeface="Courier New" panose="02070309020205020404" pitchFamily="49" charset="0"/>
                <a:cs typeface="Courier New" panose="02070309020205020404" pitchFamily="49" charset="0"/>
              </a:rPr>
              <a:t>right</a:t>
            </a:r>
            <a:r>
              <a:rPr lang="en-US" dirty="0"/>
              <a:t>, and </a:t>
            </a:r>
            <a:r>
              <a:rPr lang="en-US" sz="2600" b="1" dirty="0">
                <a:solidFill>
                  <a:schemeClr val="accent1">
                    <a:lumMod val="50000"/>
                  </a:schemeClr>
                </a:solidFill>
                <a:latin typeface="Courier New" panose="02070309020205020404" pitchFamily="49" charset="0"/>
                <a:cs typeface="Courier New" panose="02070309020205020404" pitchFamily="49" charset="0"/>
              </a:rPr>
              <a:t>z-index</a:t>
            </a:r>
            <a:r>
              <a:rPr lang="en-US" dirty="0"/>
              <a:t> properties</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78252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sz="2400" dirty="0"/>
              <a:t>The CSS outline property allows you to define an outline area around an element's box</a:t>
            </a:r>
          </a:p>
          <a:p>
            <a:pPr marL="0" indent="0">
              <a:buNone/>
            </a:pPr>
            <a:r>
              <a:rPr lang="en-US" sz="2400" dirty="0"/>
              <a:t>An outline is a line that is drawn just outside the border edge of the elements</a:t>
            </a:r>
          </a:p>
          <a:p>
            <a:pPr marL="0" indent="0">
              <a:buNone/>
            </a:pPr>
            <a:r>
              <a:rPr lang="en-US" sz="2400" dirty="0"/>
              <a:t>Outlines are generally used to indicate focus or active states of the elements such as buttons, links, form fields, etc.</a:t>
            </a:r>
          </a:p>
        </p:txBody>
      </p:sp>
    </p:spTree>
    <p:extLst>
      <p:ext uri="{BB962C8B-B14F-4D97-AF65-F5344CB8AC3E}">
        <p14:creationId xmlns:p14="http://schemas.microsoft.com/office/powerpoint/2010/main" val="27198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pic>
        <p:nvPicPr>
          <p:cNvPr id="9" name="Picture 8">
            <a:extLst>
              <a:ext uri="{FF2B5EF4-FFF2-40B4-BE49-F238E27FC236}">
                <a16:creationId xmlns:a16="http://schemas.microsoft.com/office/drawing/2014/main" id="{2CD8A682-8416-4C33-B514-90CDFE2FC23A}"/>
              </a:ext>
            </a:extLst>
          </p:cNvPr>
          <p:cNvPicPr>
            <a:picLocks noChangeAspect="1"/>
          </p:cNvPicPr>
          <p:nvPr/>
        </p:nvPicPr>
        <p:blipFill>
          <a:blip r:embed="rId3"/>
          <a:stretch>
            <a:fillRect/>
          </a:stretch>
        </p:blipFill>
        <p:spPr>
          <a:xfrm>
            <a:off x="1437155" y="1376362"/>
            <a:ext cx="8391525" cy="41052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986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lnSpcReduction="10000"/>
          </a:bodyPr>
          <a:lstStyle/>
          <a:p>
            <a:pPr marL="0" indent="0">
              <a:spcBef>
                <a:spcPts val="0"/>
              </a:spcBef>
              <a:spcAft>
                <a:spcPts val="1200"/>
              </a:spcAft>
              <a:buNone/>
            </a:pPr>
            <a:r>
              <a:rPr lang="en-US" b="1" dirty="0"/>
              <a:t>Relative Positioning</a:t>
            </a:r>
          </a:p>
          <a:p>
            <a:pPr marL="0" indent="0">
              <a:spcBef>
                <a:spcPts val="0"/>
              </a:spcBef>
              <a:spcAft>
                <a:spcPts val="1200"/>
              </a:spcAft>
              <a:buNone/>
            </a:pPr>
            <a:r>
              <a:rPr lang="en-US" dirty="0"/>
              <a:t>A </a:t>
            </a:r>
            <a:r>
              <a:rPr lang="en-US" sz="2600" b="1" dirty="0">
                <a:solidFill>
                  <a:schemeClr val="accent1">
                    <a:lumMod val="50000"/>
                  </a:schemeClr>
                </a:solidFill>
                <a:latin typeface="Courier New" panose="02070309020205020404" pitchFamily="49" charset="0"/>
                <a:cs typeface="Courier New" panose="02070309020205020404" pitchFamily="49" charset="0"/>
              </a:rPr>
              <a:t>relative</a:t>
            </a:r>
            <a:r>
              <a:rPr lang="en-US" dirty="0"/>
              <a:t> positioned element is positioned relative to its normal position</a:t>
            </a:r>
          </a:p>
          <a:p>
            <a:pPr marL="0" indent="0">
              <a:spcBef>
                <a:spcPts val="0"/>
              </a:spcBef>
              <a:spcAft>
                <a:spcPts val="1200"/>
              </a:spcAft>
              <a:buNone/>
            </a:pPr>
            <a:r>
              <a:rPr lang="en-US" dirty="0"/>
              <a:t>In the </a:t>
            </a:r>
            <a:r>
              <a:rPr lang="en-US" sz="2600" b="1" dirty="0">
                <a:solidFill>
                  <a:schemeClr val="accent1">
                    <a:lumMod val="50000"/>
                  </a:schemeClr>
                </a:solidFill>
                <a:latin typeface="Courier New" panose="02070309020205020404" pitchFamily="49" charset="0"/>
                <a:cs typeface="Courier New" panose="02070309020205020404" pitchFamily="49" charset="0"/>
              </a:rPr>
              <a:t>relative</a:t>
            </a:r>
            <a:r>
              <a:rPr lang="en-US" dirty="0"/>
              <a:t> positioning scheme the element's box position is calculated according to the normal flow</a:t>
            </a:r>
          </a:p>
          <a:p>
            <a:pPr marL="0" indent="0">
              <a:spcBef>
                <a:spcPts val="0"/>
              </a:spcBef>
              <a:spcAft>
                <a:spcPts val="1200"/>
              </a:spcAft>
              <a:buNone/>
            </a:pPr>
            <a:r>
              <a:rPr lang="en-US" dirty="0"/>
              <a:t>Then the box is shifted from this normal position according to the properties — </a:t>
            </a:r>
            <a:r>
              <a:rPr lang="en-US" sz="2600" b="1" dirty="0">
                <a:solidFill>
                  <a:schemeClr val="accent1">
                    <a:lumMod val="50000"/>
                  </a:schemeClr>
                </a:solidFill>
                <a:latin typeface="Courier New" panose="02070309020205020404" pitchFamily="49" charset="0"/>
                <a:cs typeface="Courier New" panose="02070309020205020404" pitchFamily="49" charset="0"/>
              </a:rPr>
              <a:t>top</a:t>
            </a:r>
            <a:r>
              <a:rPr lang="en-US" dirty="0"/>
              <a:t> or </a:t>
            </a:r>
            <a:r>
              <a:rPr lang="en-US" sz="2600" b="1" dirty="0">
                <a:solidFill>
                  <a:schemeClr val="accent1">
                    <a:lumMod val="50000"/>
                  </a:schemeClr>
                </a:solidFill>
                <a:latin typeface="Courier New" panose="02070309020205020404" pitchFamily="49" charset="0"/>
                <a:cs typeface="Courier New" panose="02070309020205020404" pitchFamily="49" charset="0"/>
              </a:rPr>
              <a:t>bottom</a:t>
            </a:r>
            <a:r>
              <a:rPr lang="en-US" dirty="0"/>
              <a:t> and/or </a:t>
            </a:r>
            <a:r>
              <a:rPr lang="en-US" sz="2600" b="1" dirty="0">
                <a:solidFill>
                  <a:schemeClr val="accent1">
                    <a:lumMod val="50000"/>
                  </a:schemeClr>
                </a:solidFill>
                <a:latin typeface="Courier New" panose="02070309020205020404" pitchFamily="49" charset="0"/>
                <a:cs typeface="Courier New" panose="02070309020205020404" pitchFamily="49" charset="0"/>
              </a:rPr>
              <a:t>left</a:t>
            </a:r>
            <a:r>
              <a:rPr lang="en-US" dirty="0"/>
              <a:t> or </a:t>
            </a:r>
            <a:r>
              <a:rPr lang="en-US" sz="2600" b="1" dirty="0">
                <a:solidFill>
                  <a:schemeClr val="accent1">
                    <a:lumMod val="50000"/>
                  </a:schemeClr>
                </a:solidFill>
                <a:latin typeface="Courier New" panose="02070309020205020404" pitchFamily="49" charset="0"/>
                <a:cs typeface="Courier New" panose="02070309020205020404" pitchFamily="49" charset="0"/>
              </a:rPr>
              <a:t>right</a:t>
            </a:r>
          </a:p>
          <a:p>
            <a:pPr marL="0" indent="0">
              <a:spcBef>
                <a:spcPts val="0"/>
              </a:spcBef>
              <a:spcAft>
                <a:spcPts val="1200"/>
              </a:spcAft>
              <a:buNone/>
            </a:pPr>
            <a:r>
              <a:rPr lang="en-US" dirty="0"/>
              <a:t>A relatively positioned element can be moved and overlap other elements, but it keeps the space originally reserved for it in the normal flow</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37916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b="1" dirty="0"/>
              <a:t>Relative Positioning</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pic>
        <p:nvPicPr>
          <p:cNvPr id="9" name="Picture 8">
            <a:extLst>
              <a:ext uri="{FF2B5EF4-FFF2-40B4-BE49-F238E27FC236}">
                <a16:creationId xmlns:a16="http://schemas.microsoft.com/office/drawing/2014/main" id="{6A2F835D-33D5-4BE2-A9D9-FD2D41787626}"/>
              </a:ext>
            </a:extLst>
          </p:cNvPr>
          <p:cNvPicPr>
            <a:picLocks noChangeAspect="1"/>
          </p:cNvPicPr>
          <p:nvPr/>
        </p:nvPicPr>
        <p:blipFill>
          <a:blip r:embed="rId3"/>
          <a:stretch>
            <a:fillRect/>
          </a:stretch>
        </p:blipFill>
        <p:spPr>
          <a:xfrm>
            <a:off x="942975" y="2505074"/>
            <a:ext cx="4945220" cy="282892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5FF9852-9DD0-4F15-B1D2-A4E618101E4B}"/>
              </a:ext>
            </a:extLst>
          </p:cNvPr>
          <p:cNvPicPr>
            <a:picLocks noChangeAspect="1"/>
          </p:cNvPicPr>
          <p:nvPr/>
        </p:nvPicPr>
        <p:blipFill>
          <a:blip r:embed="rId4"/>
          <a:stretch>
            <a:fillRect/>
          </a:stretch>
        </p:blipFill>
        <p:spPr>
          <a:xfrm>
            <a:off x="6886576" y="2505074"/>
            <a:ext cx="2624787" cy="923925"/>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9796D3E3-03EE-4CA2-8D1A-7D65A61307A5}"/>
              </a:ext>
            </a:extLst>
          </p:cNvPr>
          <p:cNvSpPr/>
          <p:nvPr/>
        </p:nvSpPr>
        <p:spPr>
          <a:xfrm>
            <a:off x="1495424" y="2867025"/>
            <a:ext cx="2905125" cy="895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6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21DB57-5C3E-4E12-9014-D85964156E8D}"/>
              </a:ext>
            </a:extLst>
          </p:cNvPr>
          <p:cNvPicPr>
            <a:picLocks noChangeAspect="1"/>
          </p:cNvPicPr>
          <p:nvPr/>
        </p:nvPicPr>
        <p:blipFill>
          <a:blip r:embed="rId2"/>
          <a:stretch>
            <a:fillRect/>
          </a:stretch>
        </p:blipFill>
        <p:spPr>
          <a:xfrm>
            <a:off x="1447800" y="1267005"/>
            <a:ext cx="8281987" cy="4419417"/>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356822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b="1" dirty="0"/>
              <a:t>Absolute Positioning</a:t>
            </a:r>
          </a:p>
          <a:p>
            <a:pPr marL="0" indent="0">
              <a:spcBef>
                <a:spcPts val="0"/>
              </a:spcBef>
              <a:spcAft>
                <a:spcPts val="1200"/>
              </a:spcAft>
              <a:buNone/>
            </a:pPr>
            <a:r>
              <a:rPr lang="en-US" dirty="0"/>
              <a:t>An </a:t>
            </a:r>
            <a:r>
              <a:rPr lang="en-US" b="1" dirty="0">
                <a:solidFill>
                  <a:schemeClr val="accent1">
                    <a:lumMod val="50000"/>
                  </a:schemeClr>
                </a:solidFill>
                <a:latin typeface="Courier New" panose="02070309020205020404" pitchFamily="49" charset="0"/>
                <a:cs typeface="Courier New" panose="02070309020205020404" pitchFamily="49" charset="0"/>
              </a:rPr>
              <a:t>absolute</a:t>
            </a:r>
            <a:r>
              <a:rPr lang="en-US" dirty="0"/>
              <a:t>-</a:t>
            </a:r>
            <a:r>
              <a:rPr lang="en-US" dirty="0" err="1"/>
              <a:t>ly</a:t>
            </a:r>
            <a:r>
              <a:rPr lang="en-US" dirty="0"/>
              <a:t> positioned element is positioned relative to the first parent element that has a </a:t>
            </a:r>
            <a:r>
              <a:rPr lang="en-US" b="1" dirty="0">
                <a:solidFill>
                  <a:schemeClr val="accent1">
                    <a:lumMod val="50000"/>
                  </a:schemeClr>
                </a:solidFill>
                <a:latin typeface="Courier New" panose="02070309020205020404" pitchFamily="49" charset="0"/>
                <a:cs typeface="Courier New" panose="02070309020205020404" pitchFamily="49" charset="0"/>
              </a:rPr>
              <a:t>position</a:t>
            </a:r>
            <a:r>
              <a:rPr lang="en-US" dirty="0"/>
              <a:t> other than </a:t>
            </a:r>
            <a:r>
              <a:rPr lang="en-US" b="1" dirty="0">
                <a:solidFill>
                  <a:schemeClr val="accent6">
                    <a:lumMod val="75000"/>
                  </a:schemeClr>
                </a:solidFill>
                <a:latin typeface="Courier New" panose="02070309020205020404" pitchFamily="49" charset="0"/>
                <a:cs typeface="Courier New" panose="02070309020205020404" pitchFamily="49" charset="0"/>
              </a:rPr>
              <a:t>static</a:t>
            </a:r>
            <a:endParaRPr lang="en-US" dirty="0"/>
          </a:p>
          <a:p>
            <a:pPr marL="0" indent="0">
              <a:spcBef>
                <a:spcPts val="0"/>
              </a:spcBef>
              <a:spcAft>
                <a:spcPts val="1200"/>
              </a:spcAft>
              <a:buNone/>
            </a:pPr>
            <a:r>
              <a:rPr lang="en-US" dirty="0"/>
              <a:t>If no such element is found, it will be positioned on a page relative to the 'top-left' corner of the browser window</a:t>
            </a:r>
          </a:p>
          <a:p>
            <a:pPr marL="0" indent="0">
              <a:spcBef>
                <a:spcPts val="0"/>
              </a:spcBef>
              <a:spcAft>
                <a:spcPts val="1200"/>
              </a:spcAft>
              <a:buNone/>
            </a:pPr>
            <a:r>
              <a:rPr lang="en-US" dirty="0"/>
              <a:t>The box's offsets further can be specified using one or more of the properties </a:t>
            </a:r>
            <a:r>
              <a:rPr lang="en-US" b="1" dirty="0">
                <a:solidFill>
                  <a:schemeClr val="accent1">
                    <a:lumMod val="50000"/>
                  </a:schemeClr>
                </a:solidFill>
                <a:latin typeface="Courier New" panose="02070309020205020404" pitchFamily="49" charset="0"/>
                <a:cs typeface="Courier New" panose="02070309020205020404" pitchFamily="49" charset="0"/>
              </a:rPr>
              <a:t>top</a:t>
            </a:r>
            <a:r>
              <a:rPr lang="en-US" dirty="0"/>
              <a:t>, </a:t>
            </a:r>
            <a:r>
              <a:rPr lang="en-US" b="1" dirty="0">
                <a:solidFill>
                  <a:schemeClr val="accent1">
                    <a:lumMod val="50000"/>
                  </a:schemeClr>
                </a:solidFill>
                <a:latin typeface="Courier New" panose="02070309020205020404" pitchFamily="49" charset="0"/>
                <a:cs typeface="Courier New" panose="02070309020205020404" pitchFamily="49" charset="0"/>
              </a:rPr>
              <a:t>right</a:t>
            </a:r>
            <a:r>
              <a:rPr lang="en-US" dirty="0"/>
              <a:t>, </a:t>
            </a:r>
            <a:r>
              <a:rPr lang="en-US" b="1" dirty="0">
                <a:solidFill>
                  <a:schemeClr val="accent1">
                    <a:lumMod val="50000"/>
                  </a:schemeClr>
                </a:solidFill>
                <a:latin typeface="Courier New" panose="02070309020205020404" pitchFamily="49" charset="0"/>
                <a:cs typeface="Courier New" panose="02070309020205020404" pitchFamily="49" charset="0"/>
              </a:rPr>
              <a:t>bottom</a:t>
            </a:r>
            <a:r>
              <a:rPr lang="en-US" dirty="0"/>
              <a:t>, and </a:t>
            </a:r>
            <a:r>
              <a:rPr lang="en-US" b="1" dirty="0">
                <a:solidFill>
                  <a:schemeClr val="accent1">
                    <a:lumMod val="50000"/>
                  </a:schemeClr>
                </a:solidFill>
                <a:latin typeface="Courier New" panose="02070309020205020404" pitchFamily="49" charset="0"/>
                <a:cs typeface="Courier New" panose="02070309020205020404" pitchFamily="49" charset="0"/>
              </a:rPr>
              <a:t>left</a:t>
            </a:r>
            <a:endParaRPr lang="en-US" dirty="0"/>
          </a:p>
          <a:p>
            <a:pPr marL="0" indent="0">
              <a:spcBef>
                <a:spcPts val="0"/>
              </a:spcBef>
              <a:spcAft>
                <a:spcPts val="1200"/>
              </a:spcAft>
              <a:buNone/>
            </a:pPr>
            <a:endParaRPr lang="en-US" dirty="0"/>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257145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b="1" dirty="0"/>
              <a:t>Absolute Positioning</a:t>
            </a:r>
          </a:p>
          <a:p>
            <a:pPr marL="0" indent="0">
              <a:spcBef>
                <a:spcPts val="0"/>
              </a:spcBef>
              <a:spcAft>
                <a:spcPts val="1200"/>
              </a:spcAft>
              <a:buNone/>
            </a:pPr>
            <a:r>
              <a:rPr lang="en-US" dirty="0"/>
              <a:t>Absolutely positioned elements are taken out of the normal flow entirely and thus take up no space when placing sibling elements</a:t>
            </a:r>
          </a:p>
          <a:p>
            <a:pPr marL="0" indent="0">
              <a:spcBef>
                <a:spcPts val="0"/>
              </a:spcBef>
              <a:spcAft>
                <a:spcPts val="1200"/>
              </a:spcAft>
              <a:buNone/>
            </a:pPr>
            <a:r>
              <a:rPr lang="en-US" dirty="0"/>
              <a:t>It can overlap other elements depending on the </a:t>
            </a:r>
            <a:r>
              <a:rPr lang="en-US" b="1" dirty="0">
                <a:solidFill>
                  <a:schemeClr val="accent1">
                    <a:lumMod val="50000"/>
                  </a:schemeClr>
                </a:solidFill>
                <a:latin typeface="Courier New" panose="02070309020205020404" pitchFamily="49" charset="0"/>
                <a:cs typeface="Courier New" panose="02070309020205020404" pitchFamily="49" charset="0"/>
              </a:rPr>
              <a:t>z-index</a:t>
            </a:r>
            <a:r>
              <a:rPr lang="en-US" dirty="0"/>
              <a:t> property value</a:t>
            </a:r>
          </a:p>
          <a:p>
            <a:pPr marL="0" indent="0">
              <a:spcBef>
                <a:spcPts val="0"/>
              </a:spcBef>
              <a:spcAft>
                <a:spcPts val="1200"/>
              </a:spcAft>
              <a:buNone/>
            </a:pPr>
            <a:r>
              <a:rPr lang="en-US" dirty="0"/>
              <a:t>Also, an absolutely positioned element can have margins, and they do not collapse with any other margins.</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11567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CD42A3-A0BB-4B41-BE8E-7B46E6DF70CF}"/>
              </a:ext>
            </a:extLst>
          </p:cNvPr>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b="1" dirty="0"/>
              <a:t>Absolute Positioning</a:t>
            </a:r>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pic>
        <p:nvPicPr>
          <p:cNvPr id="9" name="Picture 8">
            <a:extLst>
              <a:ext uri="{FF2B5EF4-FFF2-40B4-BE49-F238E27FC236}">
                <a16:creationId xmlns:a16="http://schemas.microsoft.com/office/drawing/2014/main" id="{5ADEE819-6895-466D-BFD9-393D5CDACAFE}"/>
              </a:ext>
            </a:extLst>
          </p:cNvPr>
          <p:cNvPicPr>
            <a:picLocks noChangeAspect="1"/>
          </p:cNvPicPr>
          <p:nvPr/>
        </p:nvPicPr>
        <p:blipFill>
          <a:blip r:embed="rId3"/>
          <a:stretch>
            <a:fillRect/>
          </a:stretch>
        </p:blipFill>
        <p:spPr>
          <a:xfrm>
            <a:off x="838199" y="2328862"/>
            <a:ext cx="5057776" cy="280617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A346110-45F8-4BF7-B3D9-78B8C4643A93}"/>
              </a:ext>
            </a:extLst>
          </p:cNvPr>
          <p:cNvPicPr>
            <a:picLocks noChangeAspect="1"/>
          </p:cNvPicPr>
          <p:nvPr/>
        </p:nvPicPr>
        <p:blipFill>
          <a:blip r:embed="rId4"/>
          <a:stretch>
            <a:fillRect/>
          </a:stretch>
        </p:blipFill>
        <p:spPr>
          <a:xfrm>
            <a:off x="7029451" y="2328862"/>
            <a:ext cx="2624787" cy="923925"/>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C734A0D-D9CE-432C-ABAF-4B3F3DA2E2D2}"/>
              </a:ext>
            </a:extLst>
          </p:cNvPr>
          <p:cNvSpPr/>
          <p:nvPr/>
        </p:nvSpPr>
        <p:spPr>
          <a:xfrm>
            <a:off x="1371600" y="2609850"/>
            <a:ext cx="3038475" cy="923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1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050D24-7DC5-48D3-BB42-0A17C91DE522}"/>
              </a:ext>
            </a:extLst>
          </p:cNvPr>
          <p:cNvPicPr>
            <a:picLocks noChangeAspect="1"/>
          </p:cNvPicPr>
          <p:nvPr/>
        </p:nvPicPr>
        <p:blipFill>
          <a:blip r:embed="rId2"/>
          <a:stretch>
            <a:fillRect/>
          </a:stretch>
        </p:blipFill>
        <p:spPr>
          <a:xfrm>
            <a:off x="1566303" y="1332758"/>
            <a:ext cx="8133230" cy="4395367"/>
          </a:xfrm>
          <a:prstGeom prst="rect">
            <a:avLst/>
          </a:prstGeom>
          <a:effectLst>
            <a:outerShdw blurRad="50800" dist="38100" dir="2700000" algn="tl" rotWithShape="0">
              <a:prstClr val="black">
                <a:alpha val="40000"/>
              </a:prstClr>
            </a:outerShdw>
          </a:effectLst>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Tree>
    <p:extLst>
      <p:ext uri="{BB962C8B-B14F-4D97-AF65-F5344CB8AC3E}">
        <p14:creationId xmlns:p14="http://schemas.microsoft.com/office/powerpoint/2010/main" val="27575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Position</a:t>
            </a:r>
          </a:p>
        </p:txBody>
      </p:sp>
      <p:sp>
        <p:nvSpPr>
          <p:cNvPr id="14" name="TextBox 13">
            <a:extLst>
              <a:ext uri="{FF2B5EF4-FFF2-40B4-BE49-F238E27FC236}">
                <a16:creationId xmlns:a16="http://schemas.microsoft.com/office/drawing/2014/main" id="{9E2EDC38-9170-4CEF-90DD-8CFBD2A48780}"/>
              </a:ext>
            </a:extLst>
          </p:cNvPr>
          <p:cNvSpPr txBox="1"/>
          <p:nvPr/>
        </p:nvSpPr>
        <p:spPr>
          <a:xfrm>
            <a:off x="838200" y="1690688"/>
            <a:ext cx="10515600" cy="2123658"/>
          </a:xfrm>
          <a:prstGeom prst="rect">
            <a:avLst/>
          </a:prstGeom>
          <a:noFill/>
        </p:spPr>
        <p:txBody>
          <a:bodyPr wrap="square">
            <a:spAutoFit/>
          </a:bodyPr>
          <a:lstStyle/>
          <a:p>
            <a:pPr algn="l" fontAlgn="base">
              <a:spcAft>
                <a:spcPts val="1200"/>
              </a:spcAft>
            </a:pPr>
            <a:r>
              <a:rPr lang="en-US" sz="2800" b="1" dirty="0">
                <a:latin typeface="Corbel Light" panose="020B0303020204020204" pitchFamily="34" charset="0"/>
              </a:rPr>
              <a:t>Fixed Positioning</a:t>
            </a:r>
          </a:p>
          <a:p>
            <a:pPr algn="l" fontAlgn="base">
              <a:spcAft>
                <a:spcPts val="1200"/>
              </a:spcAft>
            </a:pPr>
            <a:r>
              <a:rPr lang="en-US" sz="2800" dirty="0">
                <a:latin typeface="Corbel Light" panose="020B0303020204020204" pitchFamily="34" charset="0"/>
              </a:rPr>
              <a:t>Fixed positioning is a subcategory of absolute positioning</a:t>
            </a:r>
          </a:p>
          <a:p>
            <a:pPr algn="l" fontAlgn="base">
              <a:spcAft>
                <a:spcPts val="1200"/>
              </a:spcAft>
            </a:pPr>
            <a:r>
              <a:rPr lang="en-US" sz="2800" dirty="0">
                <a:latin typeface="Corbel Light" panose="020B0303020204020204" pitchFamily="34" charset="0"/>
              </a:rPr>
              <a:t>The only difference is, a fixed positioned element is fixed with respect to the browser's </a:t>
            </a:r>
            <a:r>
              <a:rPr lang="en-US" sz="2800" dirty="0">
                <a:latin typeface="Corbel Light" panose="020B0303020204020204" pitchFamily="34" charset="0"/>
                <a:hlinkClick r:id="rId3">
                  <a:extLst>
                    <a:ext uri="{A12FA001-AC4F-418D-AE19-62706E023703}">
                      <ahyp:hlinkClr xmlns:ahyp="http://schemas.microsoft.com/office/drawing/2018/hyperlinkcolor" val="tx"/>
                    </a:ext>
                  </a:extLst>
                </a:hlinkClick>
              </a:rPr>
              <a:t>viewport</a:t>
            </a:r>
            <a:r>
              <a:rPr lang="en-US" sz="2800" dirty="0">
                <a:latin typeface="Corbel Light" panose="020B0303020204020204" pitchFamily="34" charset="0"/>
              </a:rPr>
              <a:t> and does not move when scrolled</a:t>
            </a:r>
          </a:p>
        </p:txBody>
      </p:sp>
    </p:spTree>
    <p:extLst>
      <p:ext uri="{BB962C8B-B14F-4D97-AF65-F5344CB8AC3E}">
        <p14:creationId xmlns:p14="http://schemas.microsoft.com/office/powerpoint/2010/main" val="24919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Layers</a:t>
            </a:r>
          </a:p>
        </p:txBody>
      </p:sp>
      <p:sp>
        <p:nvSpPr>
          <p:cNvPr id="14" name="TextBox 13">
            <a:extLst>
              <a:ext uri="{FF2B5EF4-FFF2-40B4-BE49-F238E27FC236}">
                <a16:creationId xmlns:a16="http://schemas.microsoft.com/office/drawing/2014/main" id="{9E2EDC38-9170-4CEF-90DD-8CFBD2A48780}"/>
              </a:ext>
            </a:extLst>
          </p:cNvPr>
          <p:cNvSpPr txBox="1"/>
          <p:nvPr/>
        </p:nvSpPr>
        <p:spPr>
          <a:xfrm>
            <a:off x="838200" y="1690688"/>
            <a:ext cx="10515600" cy="3416320"/>
          </a:xfrm>
          <a:prstGeom prst="rect">
            <a:avLst/>
          </a:prstGeom>
          <a:noFill/>
        </p:spPr>
        <p:txBody>
          <a:bodyPr wrap="square">
            <a:spAutoFit/>
          </a:bodyPr>
          <a:lstStyle/>
          <a:p>
            <a:pPr algn="l" fontAlgn="base">
              <a:spcAft>
                <a:spcPts val="1200"/>
              </a:spcAft>
            </a:pPr>
            <a:r>
              <a:rPr lang="en-US" sz="2800" b="1" dirty="0">
                <a:latin typeface="Corbel Light" panose="020B0303020204020204" pitchFamily="34" charset="0"/>
              </a:rPr>
              <a:t>The CSS </a:t>
            </a:r>
            <a:r>
              <a:rPr lang="en-US" sz="2800" b="1" dirty="0">
                <a:solidFill>
                  <a:schemeClr val="accent1">
                    <a:lumMod val="50000"/>
                  </a:schemeClr>
                </a:solidFill>
                <a:latin typeface="Courier New" panose="02070309020205020404" pitchFamily="49" charset="0"/>
                <a:cs typeface="Courier New" panose="02070309020205020404" pitchFamily="49" charset="0"/>
              </a:rPr>
              <a:t>z-index</a:t>
            </a:r>
            <a:r>
              <a:rPr lang="en-US" sz="2800" b="1" dirty="0">
                <a:latin typeface="Corbel Light" panose="020B0303020204020204" pitchFamily="34" charset="0"/>
              </a:rPr>
              <a:t> property can be used in conjunction with the position property to create an effect of layers like Photoshop</a:t>
            </a:r>
          </a:p>
          <a:p>
            <a:pPr algn="l" fontAlgn="base">
              <a:spcAft>
                <a:spcPts val="1200"/>
              </a:spcAft>
            </a:pPr>
            <a:r>
              <a:rPr lang="en-US" sz="2800" b="1" dirty="0">
                <a:latin typeface="Corbel Light" panose="020B0303020204020204" pitchFamily="34" charset="0"/>
              </a:rPr>
              <a:t>Usually HTML pages are considered two-dimensional, because text, images and other elements are arranged on the page without overlapping</a:t>
            </a:r>
          </a:p>
          <a:p>
            <a:pPr algn="l" fontAlgn="base">
              <a:spcAft>
                <a:spcPts val="1200"/>
              </a:spcAft>
            </a:pPr>
            <a:r>
              <a:rPr lang="en-US" sz="2800" b="1" dirty="0">
                <a:latin typeface="Corbel Light" panose="020B0303020204020204" pitchFamily="34" charset="0"/>
              </a:rPr>
              <a:t>However, in addition to their horizontal and vertical positions, boxes can be stacked along the z-axis as well i.e. one on top of the other by using the CSS </a:t>
            </a:r>
            <a:r>
              <a:rPr lang="en-US" sz="2800" b="1" dirty="0">
                <a:solidFill>
                  <a:schemeClr val="accent1">
                    <a:lumMod val="50000"/>
                  </a:schemeClr>
                </a:solidFill>
                <a:latin typeface="Courier New" panose="02070309020205020404" pitchFamily="49" charset="0"/>
                <a:cs typeface="Courier New" panose="02070309020205020404" pitchFamily="49" charset="0"/>
              </a:rPr>
              <a:t>z-index</a:t>
            </a:r>
            <a:r>
              <a:rPr lang="en-US" sz="2800" b="1" dirty="0">
                <a:latin typeface="Corbel Light" panose="020B0303020204020204" pitchFamily="34" charset="0"/>
              </a:rPr>
              <a:t> property</a:t>
            </a:r>
          </a:p>
        </p:txBody>
      </p:sp>
    </p:spTree>
    <p:extLst>
      <p:ext uri="{BB962C8B-B14F-4D97-AF65-F5344CB8AC3E}">
        <p14:creationId xmlns:p14="http://schemas.microsoft.com/office/powerpoint/2010/main" val="198267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vs. Border</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sz="2400" dirty="0"/>
              <a:t>An outline looks very similar to the border, but it differs from border in the following ways:</a:t>
            </a:r>
          </a:p>
          <a:p>
            <a:pPr marL="457200" lvl="1" indent="0">
              <a:buNone/>
            </a:pPr>
            <a:r>
              <a:rPr lang="en-US" dirty="0"/>
              <a:t>Outlines do not take up space, because they always placed on top of the box of the element which may cause them to overlap other elements on the page</a:t>
            </a:r>
          </a:p>
          <a:p>
            <a:pPr marL="457200" lvl="1" indent="0">
              <a:buNone/>
            </a:pPr>
            <a:r>
              <a:rPr lang="en-US" dirty="0"/>
              <a:t>Unlike borders, outlines won't allow us to set each edge to a different width, or set different colors and styles for each edge. An outline is the same on all sides</a:t>
            </a:r>
          </a:p>
          <a:p>
            <a:pPr marL="457200" lvl="1" indent="0">
              <a:buNone/>
            </a:pPr>
            <a:r>
              <a:rPr lang="en-US" dirty="0"/>
              <a:t>Outlines do not have any impact on surrounding elements apart from overlapping</a:t>
            </a:r>
          </a:p>
          <a:p>
            <a:pPr marL="457200" lvl="1" indent="0">
              <a:buNone/>
            </a:pPr>
            <a:r>
              <a:rPr lang="en-US" dirty="0"/>
              <a:t>Unlike borders, outlines do not change the size or position of the element</a:t>
            </a:r>
          </a:p>
          <a:p>
            <a:pPr marL="457200" lvl="1" indent="0">
              <a:buNone/>
            </a:pPr>
            <a:r>
              <a:rPr lang="en-US" dirty="0"/>
              <a:t>Outlines may be non-rectangular, but you cannot create circular outlines</a:t>
            </a:r>
          </a:p>
        </p:txBody>
      </p:sp>
    </p:spTree>
    <p:extLst>
      <p:ext uri="{BB962C8B-B14F-4D97-AF65-F5344CB8AC3E}">
        <p14:creationId xmlns:p14="http://schemas.microsoft.com/office/powerpoint/2010/main" val="2602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Layers</a:t>
            </a:r>
          </a:p>
        </p:txBody>
      </p:sp>
      <p:sp>
        <p:nvSpPr>
          <p:cNvPr id="14" name="TextBox 13">
            <a:extLst>
              <a:ext uri="{FF2B5EF4-FFF2-40B4-BE49-F238E27FC236}">
                <a16:creationId xmlns:a16="http://schemas.microsoft.com/office/drawing/2014/main" id="{9E2EDC38-9170-4CEF-90DD-8CFBD2A48780}"/>
              </a:ext>
            </a:extLst>
          </p:cNvPr>
          <p:cNvSpPr txBox="1"/>
          <p:nvPr/>
        </p:nvSpPr>
        <p:spPr>
          <a:xfrm>
            <a:off x="838200" y="1690688"/>
            <a:ext cx="10515600" cy="3416320"/>
          </a:xfrm>
          <a:prstGeom prst="rect">
            <a:avLst/>
          </a:prstGeom>
          <a:noFill/>
        </p:spPr>
        <p:txBody>
          <a:bodyPr wrap="square">
            <a:spAutoFit/>
          </a:bodyPr>
          <a:lstStyle/>
          <a:p>
            <a:pPr algn="l" fontAlgn="base">
              <a:spcAft>
                <a:spcPts val="1200"/>
              </a:spcAft>
            </a:pPr>
            <a:r>
              <a:rPr lang="en-US" sz="2800" b="1" dirty="0">
                <a:latin typeface="Corbel Light" panose="020B0303020204020204" pitchFamily="34" charset="0"/>
              </a:rPr>
              <a:t>This property specifies the stack level of a box whose position value is one of absolute, fixed, or relative</a:t>
            </a:r>
          </a:p>
          <a:p>
            <a:pPr algn="l" fontAlgn="base">
              <a:spcAft>
                <a:spcPts val="1200"/>
              </a:spcAft>
            </a:pPr>
            <a:r>
              <a:rPr lang="en-US" sz="2800" b="1" dirty="0">
                <a:latin typeface="Corbel Light" panose="020B0303020204020204" pitchFamily="34" charset="0"/>
              </a:rPr>
              <a:t>The z-axis position of each layer is expressed as an integer representing the stacking order for rendering. An element with a larger </a:t>
            </a:r>
            <a:r>
              <a:rPr lang="en-US" sz="2800" b="1" dirty="0">
                <a:solidFill>
                  <a:schemeClr val="accent1">
                    <a:lumMod val="50000"/>
                  </a:schemeClr>
                </a:solidFill>
                <a:latin typeface="Courier New" panose="02070309020205020404" pitchFamily="49" charset="0"/>
                <a:cs typeface="Courier New" panose="02070309020205020404" pitchFamily="49" charset="0"/>
              </a:rPr>
              <a:t>z-index</a:t>
            </a:r>
            <a:r>
              <a:rPr lang="en-US" sz="2800" b="1" dirty="0">
                <a:latin typeface="Corbel Light" panose="020B0303020204020204" pitchFamily="34" charset="0"/>
              </a:rPr>
              <a:t> overlaps an element with a lower one</a:t>
            </a:r>
          </a:p>
          <a:p>
            <a:pPr algn="l" fontAlgn="base">
              <a:spcAft>
                <a:spcPts val="1200"/>
              </a:spcAft>
            </a:pPr>
            <a:r>
              <a:rPr lang="en-US" sz="2800" b="1" dirty="0">
                <a:latin typeface="Corbel Light" panose="020B0303020204020204" pitchFamily="34" charset="0"/>
              </a:rPr>
              <a:t>A </a:t>
            </a:r>
            <a:r>
              <a:rPr lang="en-US" sz="2800" b="1" dirty="0">
                <a:solidFill>
                  <a:schemeClr val="accent1">
                    <a:lumMod val="50000"/>
                  </a:schemeClr>
                </a:solidFill>
                <a:latin typeface="Courier New" panose="02070309020205020404" pitchFamily="49" charset="0"/>
                <a:cs typeface="Courier New" panose="02070309020205020404" pitchFamily="49" charset="0"/>
              </a:rPr>
              <a:t>z-index</a:t>
            </a:r>
            <a:r>
              <a:rPr lang="en-US" sz="2800" b="1" dirty="0">
                <a:latin typeface="Corbel Light" panose="020B0303020204020204" pitchFamily="34" charset="0"/>
              </a:rPr>
              <a:t> property can help you to create more complex webpage layouts</a:t>
            </a:r>
          </a:p>
        </p:txBody>
      </p:sp>
    </p:spTree>
    <p:extLst>
      <p:ext uri="{BB962C8B-B14F-4D97-AF65-F5344CB8AC3E}">
        <p14:creationId xmlns:p14="http://schemas.microsoft.com/office/powerpoint/2010/main" val="28157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Layers</a:t>
            </a:r>
          </a:p>
        </p:txBody>
      </p:sp>
      <p:pic>
        <p:nvPicPr>
          <p:cNvPr id="8" name="Picture 7">
            <a:extLst>
              <a:ext uri="{FF2B5EF4-FFF2-40B4-BE49-F238E27FC236}">
                <a16:creationId xmlns:a16="http://schemas.microsoft.com/office/drawing/2014/main" id="{1BDC8964-6F08-45F6-B8CB-9740DBC63C5D}"/>
              </a:ext>
            </a:extLst>
          </p:cNvPr>
          <p:cNvPicPr>
            <a:picLocks noChangeAspect="1"/>
          </p:cNvPicPr>
          <p:nvPr/>
        </p:nvPicPr>
        <p:blipFill>
          <a:blip r:embed="rId3"/>
          <a:stretch>
            <a:fillRect/>
          </a:stretch>
        </p:blipFill>
        <p:spPr>
          <a:xfrm>
            <a:off x="7381317" y="1762125"/>
            <a:ext cx="3252216" cy="184785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9AEB51A-8CDB-4E48-A83F-95AD602D604D}"/>
              </a:ext>
            </a:extLst>
          </p:cNvPr>
          <p:cNvPicPr>
            <a:picLocks noChangeAspect="1"/>
          </p:cNvPicPr>
          <p:nvPr/>
        </p:nvPicPr>
        <p:blipFill>
          <a:blip r:embed="rId4"/>
          <a:stretch>
            <a:fillRect/>
          </a:stretch>
        </p:blipFill>
        <p:spPr>
          <a:xfrm>
            <a:off x="639435" y="1435893"/>
            <a:ext cx="4934094" cy="48836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276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Layers</a:t>
            </a:r>
          </a:p>
        </p:txBody>
      </p:sp>
      <p:pic>
        <p:nvPicPr>
          <p:cNvPr id="8" name="Picture 7">
            <a:extLst>
              <a:ext uri="{FF2B5EF4-FFF2-40B4-BE49-F238E27FC236}">
                <a16:creationId xmlns:a16="http://schemas.microsoft.com/office/drawing/2014/main" id="{95742707-77B0-4E35-8270-CABBE6D45AF7}"/>
              </a:ext>
            </a:extLst>
          </p:cNvPr>
          <p:cNvPicPr>
            <a:picLocks noChangeAspect="1"/>
          </p:cNvPicPr>
          <p:nvPr/>
        </p:nvPicPr>
        <p:blipFill>
          <a:blip r:embed="rId3"/>
          <a:stretch>
            <a:fillRect/>
          </a:stretch>
        </p:blipFill>
        <p:spPr>
          <a:xfrm>
            <a:off x="2149906" y="1488281"/>
            <a:ext cx="6966024" cy="38814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56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sp>
        <p:nvSpPr>
          <p:cNvPr id="6" name="Content Placeholder 5">
            <a:extLst>
              <a:ext uri="{FF2B5EF4-FFF2-40B4-BE49-F238E27FC236}">
                <a16:creationId xmlns:a16="http://schemas.microsoft.com/office/drawing/2014/main" id="{4522D9D3-FB75-4E51-90DF-9EFB5A5F411B}"/>
              </a:ext>
            </a:extLst>
          </p:cNvPr>
          <p:cNvSpPr>
            <a:spLocks noGrp="1"/>
          </p:cNvSpPr>
          <p:nvPr>
            <p:ph idx="1"/>
          </p:nvPr>
        </p:nvSpPr>
        <p:spPr/>
        <p:txBody>
          <a:bodyPr>
            <a:normAutofit/>
          </a:bodyPr>
          <a:lstStyle/>
          <a:p>
            <a:pPr marL="0" indent="0">
              <a:buNone/>
            </a:pPr>
            <a:r>
              <a:rPr lang="en-US" dirty="0"/>
              <a:t>The CSS pseudo-elements allow you to style the elements or parts of the elements without adding any IDs or classes to them</a:t>
            </a:r>
          </a:p>
          <a:p>
            <a:pPr marL="0" indent="0">
              <a:buNone/>
            </a:pPr>
            <a:r>
              <a:rPr lang="en-US" dirty="0"/>
              <a:t>It will be really helpful in the situations when you just want to style the first letter of a paragraph to create the drop cap effect or you want to insert some content before or after an element, etc. only through style sheet</a:t>
            </a:r>
          </a:p>
          <a:p>
            <a:pPr marL="0" indent="0">
              <a:buNone/>
            </a:pPr>
            <a:endParaRPr lang="en-US" dirty="0"/>
          </a:p>
        </p:txBody>
      </p:sp>
    </p:spTree>
    <p:extLst>
      <p:ext uri="{BB962C8B-B14F-4D97-AF65-F5344CB8AC3E}">
        <p14:creationId xmlns:p14="http://schemas.microsoft.com/office/powerpoint/2010/main" val="17244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sp>
        <p:nvSpPr>
          <p:cNvPr id="6" name="Content Placeholder 5">
            <a:extLst>
              <a:ext uri="{FF2B5EF4-FFF2-40B4-BE49-F238E27FC236}">
                <a16:creationId xmlns:a16="http://schemas.microsoft.com/office/drawing/2014/main" id="{4522D9D3-FB75-4E51-90DF-9EFB5A5F411B}"/>
              </a:ext>
            </a:extLst>
          </p:cNvPr>
          <p:cNvSpPr>
            <a:spLocks noGrp="1"/>
          </p:cNvSpPr>
          <p:nvPr>
            <p:ph idx="1"/>
          </p:nvPr>
        </p:nvSpPr>
        <p:spPr/>
        <p:txBody>
          <a:bodyPr>
            <a:normAutofit/>
          </a:bodyPr>
          <a:lstStyle/>
          <a:p>
            <a:pPr marL="0" indent="0">
              <a:buNone/>
            </a:pPr>
            <a:r>
              <a:rPr lang="en-US" dirty="0"/>
              <a:t>CSS3 introduced a new double-colon (::) syntax for pseudo-elements to distinguish between them and pseudo-classes</a:t>
            </a:r>
          </a:p>
          <a:p>
            <a:pPr marL="0" indent="0">
              <a:buNone/>
            </a:pPr>
            <a:r>
              <a:rPr lang="en-US" dirty="0"/>
              <a:t>The new syntax of the pseudo-element can be given with:</a:t>
            </a:r>
          </a:p>
        </p:txBody>
      </p:sp>
      <p:pic>
        <p:nvPicPr>
          <p:cNvPr id="9" name="Picture 8">
            <a:extLst>
              <a:ext uri="{FF2B5EF4-FFF2-40B4-BE49-F238E27FC236}">
                <a16:creationId xmlns:a16="http://schemas.microsoft.com/office/drawing/2014/main" id="{2D9E226C-6D3F-4F1A-B862-2A66A95A9930}"/>
              </a:ext>
            </a:extLst>
          </p:cNvPr>
          <p:cNvPicPr>
            <a:picLocks noChangeAspect="1"/>
          </p:cNvPicPr>
          <p:nvPr/>
        </p:nvPicPr>
        <p:blipFill>
          <a:blip r:embed="rId3"/>
          <a:stretch>
            <a:fillRect/>
          </a:stretch>
        </p:blipFill>
        <p:spPr>
          <a:xfrm>
            <a:off x="3434912" y="3498063"/>
            <a:ext cx="5322175" cy="1269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64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pic>
        <p:nvPicPr>
          <p:cNvPr id="9" name="Content Placeholder 8">
            <a:extLst>
              <a:ext uri="{FF2B5EF4-FFF2-40B4-BE49-F238E27FC236}">
                <a16:creationId xmlns:a16="http://schemas.microsoft.com/office/drawing/2014/main" id="{C4213CC6-853A-40E5-A48C-FDD1A45FEED6}"/>
              </a:ext>
            </a:extLst>
          </p:cNvPr>
          <p:cNvPicPr>
            <a:picLocks noGrp="1" noChangeAspect="1"/>
          </p:cNvPicPr>
          <p:nvPr>
            <p:ph idx="1"/>
          </p:nvPr>
        </p:nvPicPr>
        <p:blipFill>
          <a:blip r:embed="rId3"/>
          <a:stretch>
            <a:fillRect/>
          </a:stretch>
        </p:blipFill>
        <p:spPr>
          <a:xfrm>
            <a:off x="361950" y="1485580"/>
            <a:ext cx="3524250" cy="3196011"/>
          </a:xfr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EFD0B34-9A9F-408B-B75D-C51ADADB2FA4}"/>
              </a:ext>
            </a:extLst>
          </p:cNvPr>
          <p:cNvPicPr>
            <a:picLocks noChangeAspect="1"/>
          </p:cNvPicPr>
          <p:nvPr/>
        </p:nvPicPr>
        <p:blipFill>
          <a:blip r:embed="rId4"/>
          <a:stretch>
            <a:fillRect/>
          </a:stretch>
        </p:blipFill>
        <p:spPr>
          <a:xfrm>
            <a:off x="4029074" y="1324296"/>
            <a:ext cx="8029575" cy="38171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58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pic>
        <p:nvPicPr>
          <p:cNvPr id="12" name="Picture 11">
            <a:extLst>
              <a:ext uri="{FF2B5EF4-FFF2-40B4-BE49-F238E27FC236}">
                <a16:creationId xmlns:a16="http://schemas.microsoft.com/office/drawing/2014/main" id="{26E0CFF4-C7F9-4BEF-92F6-59C81177D14F}"/>
              </a:ext>
            </a:extLst>
          </p:cNvPr>
          <p:cNvPicPr>
            <a:picLocks noChangeAspect="1"/>
          </p:cNvPicPr>
          <p:nvPr/>
        </p:nvPicPr>
        <p:blipFill>
          <a:blip r:embed="rId3"/>
          <a:stretch>
            <a:fillRect/>
          </a:stretch>
        </p:blipFill>
        <p:spPr>
          <a:xfrm>
            <a:off x="2209799" y="1351969"/>
            <a:ext cx="6616315" cy="43285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75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r>
              <a:rPr lang="en-US" dirty="0"/>
              <a:t>The ::before and ::after pseudo-elements can be used to add content before and/or after an element</a:t>
            </a:r>
            <a:endParaRPr lang="en-US" b="1" dirty="0">
              <a:latin typeface="Courier New" panose="02070309020205020404" pitchFamily="49" charset="0"/>
              <a:cs typeface="Courier New" panose="02070309020205020404" pitchFamily="49" charset="0"/>
            </a:endParaRPr>
          </a:p>
        </p:txBody>
      </p:sp>
      <p:pic>
        <p:nvPicPr>
          <p:cNvPr id="9" name="Picture 8">
            <a:extLst>
              <a:ext uri="{FF2B5EF4-FFF2-40B4-BE49-F238E27FC236}">
                <a16:creationId xmlns:a16="http://schemas.microsoft.com/office/drawing/2014/main" id="{6035F0DC-1C68-4CEA-882B-80919F95D4CC}"/>
              </a:ext>
            </a:extLst>
          </p:cNvPr>
          <p:cNvPicPr>
            <a:picLocks noChangeAspect="1"/>
          </p:cNvPicPr>
          <p:nvPr/>
        </p:nvPicPr>
        <p:blipFill>
          <a:blip r:embed="rId3"/>
          <a:stretch>
            <a:fillRect/>
          </a:stretch>
        </p:blipFill>
        <p:spPr>
          <a:xfrm>
            <a:off x="3512905" y="3159549"/>
            <a:ext cx="5166189" cy="1066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74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190FAA-511A-4085-8B03-DFF43F117A26}"/>
              </a:ext>
            </a:extLst>
          </p:cNvPr>
          <p:cNvPicPr>
            <a:picLocks noChangeAspect="1"/>
          </p:cNvPicPr>
          <p:nvPr/>
        </p:nvPicPr>
        <p:blipFill>
          <a:blip r:embed="rId2"/>
          <a:stretch>
            <a:fillRect/>
          </a:stretch>
        </p:blipFill>
        <p:spPr>
          <a:xfrm>
            <a:off x="2534575" y="749057"/>
            <a:ext cx="5791200" cy="479107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Pseudo-elements</a:t>
            </a:r>
          </a:p>
        </p:txBody>
      </p:sp>
    </p:spTree>
    <p:extLst>
      <p:ext uri="{BB962C8B-B14F-4D97-AF65-F5344CB8AC3E}">
        <p14:creationId xmlns:p14="http://schemas.microsoft.com/office/powerpoint/2010/main" val="17243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Opacity</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opacity</a:t>
            </a:r>
            <a:r>
              <a:rPr lang="en-US" dirty="0"/>
              <a:t> is now a part of the CSS3 specifications, but it has been present for a long time</a:t>
            </a:r>
          </a:p>
          <a:p>
            <a:pPr marL="0" indent="0">
              <a:buNone/>
            </a:pPr>
            <a:r>
              <a:rPr lang="en-US" dirty="0"/>
              <a:t>Older browsers have different ways of controlling the opacity or transparency</a:t>
            </a:r>
          </a:p>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opacity</a:t>
            </a:r>
            <a:r>
              <a:rPr lang="en-US" dirty="0"/>
              <a:t> can be applied to images, text, colors, and elements</a:t>
            </a:r>
          </a:p>
        </p:txBody>
      </p:sp>
    </p:spTree>
    <p:extLst>
      <p:ext uri="{BB962C8B-B14F-4D97-AF65-F5344CB8AC3E}">
        <p14:creationId xmlns:p14="http://schemas.microsoft.com/office/powerpoint/2010/main" val="190874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vs. Border</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dirty="0"/>
              <a:t>If you put an outline on an element, it will take up the same amount of space on the web pages as if you didn't have an outline on that element</a:t>
            </a:r>
          </a:p>
          <a:p>
            <a:pPr marL="0" indent="0">
              <a:buNone/>
            </a:pPr>
            <a:r>
              <a:rPr lang="en-US" dirty="0"/>
              <a:t>Because it overlaps margins (transparent area outside of the border) and surrounding elements</a:t>
            </a:r>
          </a:p>
        </p:txBody>
      </p:sp>
    </p:spTree>
    <p:extLst>
      <p:ext uri="{BB962C8B-B14F-4D97-AF65-F5344CB8AC3E}">
        <p14:creationId xmlns:p14="http://schemas.microsoft.com/office/powerpoint/2010/main" val="20356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Opacity</a:t>
            </a:r>
          </a:p>
        </p:txBody>
      </p:sp>
      <p:pic>
        <p:nvPicPr>
          <p:cNvPr id="11" name="Picture 10">
            <a:extLst>
              <a:ext uri="{FF2B5EF4-FFF2-40B4-BE49-F238E27FC236}">
                <a16:creationId xmlns:a16="http://schemas.microsoft.com/office/drawing/2014/main" id="{2789B138-07F5-4F1A-8AD6-629C450A2F6D}"/>
              </a:ext>
            </a:extLst>
          </p:cNvPr>
          <p:cNvPicPr>
            <a:picLocks noChangeAspect="1"/>
          </p:cNvPicPr>
          <p:nvPr/>
        </p:nvPicPr>
        <p:blipFill>
          <a:blip r:embed="rId3"/>
          <a:stretch>
            <a:fillRect/>
          </a:stretch>
        </p:blipFill>
        <p:spPr>
          <a:xfrm>
            <a:off x="1126234" y="1884701"/>
            <a:ext cx="9939531" cy="19060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564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a:t>
            </a:r>
          </a:p>
        </p:txBody>
      </p:sp>
      <p:sp>
        <p:nvSpPr>
          <p:cNvPr id="6" name="Text Placeholder 5">
            <a:extLst>
              <a:ext uri="{FF2B5EF4-FFF2-40B4-BE49-F238E27FC236}">
                <a16:creationId xmlns:a16="http://schemas.microsoft.com/office/drawing/2014/main" id="{5D8ECA26-C7C1-4240-89F4-A9C619184C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21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r>
              <a:rPr lang="en-US" dirty="0"/>
              <a:t>CSS 3 includes several functions that allow us to alter the appearance of an element</a:t>
            </a:r>
          </a:p>
          <a:p>
            <a:pPr marL="0" indent="0">
              <a:buNone/>
            </a:pPr>
            <a:r>
              <a:rPr lang="en-US" dirty="0"/>
              <a:t>The all fall under the </a:t>
            </a:r>
            <a:r>
              <a:rPr lang="en-US" b="1" dirty="0">
                <a:solidFill>
                  <a:schemeClr val="accent1">
                    <a:lumMod val="50000"/>
                  </a:schemeClr>
                </a:solidFill>
                <a:latin typeface="Courier New" panose="02070309020205020404" pitchFamily="49" charset="0"/>
                <a:cs typeface="Courier New" panose="02070309020205020404" pitchFamily="49" charset="0"/>
              </a:rPr>
              <a:t>transform</a:t>
            </a:r>
            <a:r>
              <a:rPr lang="en-US" dirty="0"/>
              <a:t> property</a:t>
            </a:r>
          </a:p>
          <a:p>
            <a:pPr marL="0" indent="0">
              <a:buNone/>
            </a:pPr>
            <a:r>
              <a:rPr lang="en-US" dirty="0"/>
              <a:t>Most common are </a:t>
            </a:r>
            <a:r>
              <a:rPr lang="en-US" b="1" dirty="0">
                <a:solidFill>
                  <a:schemeClr val="accent1">
                    <a:lumMod val="50000"/>
                  </a:schemeClr>
                </a:solidFill>
                <a:latin typeface="Courier New" panose="02070309020205020404" pitchFamily="49" charset="0"/>
                <a:cs typeface="Courier New" panose="02070309020205020404" pitchFamily="49" charset="0"/>
              </a:rPr>
              <a:t>scale</a:t>
            </a:r>
            <a:r>
              <a:rPr lang="en-US" dirty="0"/>
              <a:t>, </a:t>
            </a:r>
            <a:r>
              <a:rPr lang="en-US" b="1" dirty="0">
                <a:solidFill>
                  <a:schemeClr val="accent1">
                    <a:lumMod val="50000"/>
                  </a:schemeClr>
                </a:solidFill>
                <a:latin typeface="Courier New" panose="02070309020205020404" pitchFamily="49" charset="0"/>
                <a:cs typeface="Courier New" panose="02070309020205020404" pitchFamily="49" charset="0"/>
              </a:rPr>
              <a:t>translate</a:t>
            </a:r>
            <a:r>
              <a:rPr lang="en-US" dirty="0"/>
              <a:t>, </a:t>
            </a:r>
            <a:r>
              <a:rPr lang="en-US" b="1" dirty="0">
                <a:solidFill>
                  <a:schemeClr val="accent1">
                    <a:lumMod val="50000"/>
                  </a:schemeClr>
                </a:solidFill>
                <a:latin typeface="Courier New" panose="02070309020205020404" pitchFamily="49" charset="0"/>
                <a:cs typeface="Courier New" panose="02070309020205020404" pitchFamily="49" charset="0"/>
              </a:rPr>
              <a:t>rotate</a:t>
            </a:r>
            <a:r>
              <a:rPr lang="en-US" dirty="0"/>
              <a:t>, and </a:t>
            </a:r>
            <a:r>
              <a:rPr lang="en-US" b="1" dirty="0">
                <a:solidFill>
                  <a:schemeClr val="accent1">
                    <a:lumMod val="50000"/>
                  </a:schemeClr>
                </a:solidFill>
                <a:latin typeface="Courier New" panose="02070309020205020404" pitchFamily="49" charset="0"/>
                <a:cs typeface="Courier New" panose="02070309020205020404" pitchFamily="49" charset="0"/>
              </a:rPr>
              <a:t>skew</a:t>
            </a:r>
          </a:p>
        </p:txBody>
      </p:sp>
    </p:spTree>
    <p:extLst>
      <p:ext uri="{BB962C8B-B14F-4D97-AF65-F5344CB8AC3E}">
        <p14:creationId xmlns:p14="http://schemas.microsoft.com/office/powerpoint/2010/main" val="14591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 - </a:t>
            </a:r>
            <a:r>
              <a:rPr lang="en-US" sz="2800" b="1" dirty="0">
                <a:solidFill>
                  <a:schemeClr val="accent1">
                    <a:lumMod val="50000"/>
                  </a:schemeClr>
                </a:solidFill>
                <a:latin typeface="Courier New" panose="02070309020205020404" pitchFamily="49" charset="0"/>
                <a:ea typeface="+mn-ea"/>
                <a:cs typeface="Courier New" panose="02070309020205020404" pitchFamily="49" charset="0"/>
              </a:rPr>
              <a:t>scale</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scale </a:t>
            </a:r>
            <a:r>
              <a:rPr lang="en-US" dirty="0">
                <a:solidFill>
                  <a:schemeClr val="tx1">
                    <a:lumMod val="85000"/>
                    <a:lumOff val="15000"/>
                  </a:schemeClr>
                </a:solidFill>
                <a:cs typeface="Courier New" panose="02070309020205020404" pitchFamily="49" charset="0"/>
              </a:rPr>
              <a:t>will modify the element’s display size</a:t>
            </a:r>
          </a:p>
        </p:txBody>
      </p:sp>
    </p:spTree>
    <p:extLst>
      <p:ext uri="{BB962C8B-B14F-4D97-AF65-F5344CB8AC3E}">
        <p14:creationId xmlns:p14="http://schemas.microsoft.com/office/powerpoint/2010/main" val="24592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 - </a:t>
            </a:r>
            <a:r>
              <a:rPr lang="en-US" sz="2800" b="1" dirty="0">
                <a:solidFill>
                  <a:schemeClr val="accent1">
                    <a:lumMod val="50000"/>
                  </a:schemeClr>
                </a:solidFill>
                <a:latin typeface="Courier New" panose="02070309020205020404" pitchFamily="49" charset="0"/>
                <a:ea typeface="+mn-ea"/>
                <a:cs typeface="Courier New" panose="02070309020205020404" pitchFamily="49" charset="0"/>
              </a:rPr>
              <a:t>scale</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endParaRPr lang="en-US" dirty="0">
              <a:solidFill>
                <a:schemeClr val="tx1">
                  <a:lumMod val="85000"/>
                  <a:lumOff val="15000"/>
                </a:schemeClr>
              </a:solidFill>
              <a:cs typeface="Courier New" panose="02070309020205020404" pitchFamily="49" charset="0"/>
            </a:endParaRPr>
          </a:p>
        </p:txBody>
      </p:sp>
      <p:pic>
        <p:nvPicPr>
          <p:cNvPr id="9" name="Picture 8">
            <a:extLst>
              <a:ext uri="{FF2B5EF4-FFF2-40B4-BE49-F238E27FC236}">
                <a16:creationId xmlns:a16="http://schemas.microsoft.com/office/drawing/2014/main" id="{A687D614-F50E-4966-B545-F1C8DAA26A91}"/>
              </a:ext>
            </a:extLst>
          </p:cNvPr>
          <p:cNvPicPr>
            <a:picLocks noChangeAspect="1"/>
          </p:cNvPicPr>
          <p:nvPr/>
        </p:nvPicPr>
        <p:blipFill rotWithShape="1">
          <a:blip r:embed="rId3"/>
          <a:srcRect l="689" t="1004" r="541" b="1328"/>
          <a:stretch/>
        </p:blipFill>
        <p:spPr>
          <a:xfrm>
            <a:off x="218982" y="71266"/>
            <a:ext cx="11913629" cy="6626698"/>
          </a:xfrm>
          <a:prstGeom prst="rect">
            <a:avLst/>
          </a:prstGeom>
        </p:spPr>
      </p:pic>
      <p:sp>
        <p:nvSpPr>
          <p:cNvPr id="10" name="TextBox 9">
            <a:extLst>
              <a:ext uri="{FF2B5EF4-FFF2-40B4-BE49-F238E27FC236}">
                <a16:creationId xmlns:a16="http://schemas.microsoft.com/office/drawing/2014/main" id="{4CF8D525-413F-4314-934B-32C3193C1985}"/>
              </a:ext>
            </a:extLst>
          </p:cNvPr>
          <p:cNvSpPr txBox="1"/>
          <p:nvPr/>
        </p:nvSpPr>
        <p:spPr>
          <a:xfrm>
            <a:off x="773096" y="2460129"/>
            <a:ext cx="3392545" cy="461665"/>
          </a:xfrm>
          <a:prstGeom prst="rect">
            <a:avLst/>
          </a:prstGeom>
          <a:noFill/>
        </p:spPr>
        <p:txBody>
          <a:bodyPr wrap="square" rtlCol="0">
            <a:spAutoFit/>
          </a:bodyPr>
          <a:lstStyle/>
          <a:p>
            <a:pPr algn="ctr"/>
            <a:r>
              <a:rPr lang="en-US" sz="2400" dirty="0">
                <a:solidFill>
                  <a:srgbClr val="FF0000"/>
                </a:solidFill>
                <a:latin typeface="Corbel Light" panose="020B0303020204020204" pitchFamily="34" charset="0"/>
              </a:rPr>
              <a:t>UNSCALED</a:t>
            </a:r>
            <a:endParaRPr lang="en-US" dirty="0">
              <a:solidFill>
                <a:srgbClr val="FF0000"/>
              </a:solidFill>
              <a:latin typeface="Corbel Light" panose="020B0303020204020204" pitchFamily="34" charset="0"/>
            </a:endParaRPr>
          </a:p>
        </p:txBody>
      </p:sp>
    </p:spTree>
    <p:extLst>
      <p:ext uri="{BB962C8B-B14F-4D97-AF65-F5344CB8AC3E}">
        <p14:creationId xmlns:p14="http://schemas.microsoft.com/office/powerpoint/2010/main" val="6125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11" name="Content Placeholder 10">
            <a:extLst>
              <a:ext uri="{FF2B5EF4-FFF2-40B4-BE49-F238E27FC236}">
                <a16:creationId xmlns:a16="http://schemas.microsoft.com/office/drawing/2014/main" id="{3C0ABA06-5FB8-4152-BC8B-251CEDC91FF1}"/>
              </a:ext>
            </a:extLst>
          </p:cNvPr>
          <p:cNvPicPr>
            <a:picLocks noGrp="1" noChangeAspect="1"/>
          </p:cNvPicPr>
          <p:nvPr>
            <p:ph idx="1"/>
          </p:nvPr>
        </p:nvPicPr>
        <p:blipFill rotWithShape="1">
          <a:blip r:embed="rId3"/>
          <a:srcRect l="602" t="1104" r="652" b="1090"/>
          <a:stretch/>
        </p:blipFill>
        <p:spPr>
          <a:xfrm>
            <a:off x="204186" y="117902"/>
            <a:ext cx="11853216" cy="6644640"/>
          </a:xfrm>
        </p:spPr>
      </p:pic>
      <p:sp>
        <p:nvSpPr>
          <p:cNvPr id="10" name="TextBox 9">
            <a:extLst>
              <a:ext uri="{FF2B5EF4-FFF2-40B4-BE49-F238E27FC236}">
                <a16:creationId xmlns:a16="http://schemas.microsoft.com/office/drawing/2014/main" id="{4CF8D525-413F-4314-934B-32C3193C1985}"/>
              </a:ext>
            </a:extLst>
          </p:cNvPr>
          <p:cNvSpPr txBox="1"/>
          <p:nvPr/>
        </p:nvSpPr>
        <p:spPr>
          <a:xfrm>
            <a:off x="341267" y="2113924"/>
            <a:ext cx="3392545" cy="461665"/>
          </a:xfrm>
          <a:prstGeom prst="rect">
            <a:avLst/>
          </a:prstGeom>
          <a:noFill/>
        </p:spPr>
        <p:txBody>
          <a:bodyPr wrap="square" rtlCol="0">
            <a:spAutoFit/>
          </a:bodyPr>
          <a:lstStyle/>
          <a:p>
            <a:pPr algn="ctr"/>
            <a:r>
              <a:rPr lang="en-US" sz="2400" dirty="0">
                <a:solidFill>
                  <a:srgbClr val="FF0000"/>
                </a:solidFill>
                <a:latin typeface="Corbel Light" panose="020B0303020204020204" pitchFamily="34" charset="0"/>
              </a:rPr>
              <a:t>SCALED</a:t>
            </a:r>
            <a:endParaRPr lang="en-US" dirty="0">
              <a:solidFill>
                <a:srgbClr val="FF0000"/>
              </a:solidFill>
              <a:latin typeface="Corbel Light" panose="020B0303020204020204" pitchFamily="34" charset="0"/>
            </a:endParaRPr>
          </a:p>
        </p:txBody>
      </p:sp>
      <p:pic>
        <p:nvPicPr>
          <p:cNvPr id="13" name="Picture 12">
            <a:extLst>
              <a:ext uri="{FF2B5EF4-FFF2-40B4-BE49-F238E27FC236}">
                <a16:creationId xmlns:a16="http://schemas.microsoft.com/office/drawing/2014/main" id="{2D460C73-BD36-43E9-8A1F-6E37FEB84FD5}"/>
              </a:ext>
            </a:extLst>
          </p:cNvPr>
          <p:cNvPicPr>
            <a:picLocks noChangeAspect="1"/>
          </p:cNvPicPr>
          <p:nvPr/>
        </p:nvPicPr>
        <p:blipFill>
          <a:blip r:embed="rId4"/>
          <a:stretch>
            <a:fillRect/>
          </a:stretch>
        </p:blipFill>
        <p:spPr>
          <a:xfrm>
            <a:off x="134598" y="2522297"/>
            <a:ext cx="3805882" cy="972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36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 - </a:t>
            </a:r>
            <a:r>
              <a:rPr lang="en-US" sz="2800" b="1" dirty="0">
                <a:solidFill>
                  <a:schemeClr val="accent1">
                    <a:lumMod val="50000"/>
                  </a:schemeClr>
                </a:solidFill>
                <a:latin typeface="Courier New" panose="02070309020205020404" pitchFamily="49" charset="0"/>
                <a:ea typeface="+mn-ea"/>
                <a:cs typeface="Courier New" panose="02070309020205020404" pitchFamily="49" charset="0"/>
              </a:rPr>
              <a:t>translate</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38200" y="1825625"/>
            <a:ext cx="10515600" cy="4351338"/>
          </a:xfrm>
        </p:spPr>
        <p:txBody>
          <a:bodyPr>
            <a:normAutofit/>
          </a:bodyPr>
          <a:lstStyle/>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translate </a:t>
            </a:r>
            <a:r>
              <a:rPr lang="en-US" dirty="0">
                <a:solidFill>
                  <a:schemeClr val="tx1">
                    <a:lumMod val="85000"/>
                    <a:lumOff val="15000"/>
                  </a:schemeClr>
                </a:solidFill>
                <a:cs typeface="Courier New" panose="02070309020205020404" pitchFamily="49" charset="0"/>
              </a:rPr>
              <a:t>will modify the element’s position relative to where it would have displayed otherwise</a:t>
            </a:r>
          </a:p>
          <a:p>
            <a:pPr marL="0" indent="0">
              <a:buNone/>
            </a:pPr>
            <a:r>
              <a:rPr lang="en-US" dirty="0">
                <a:solidFill>
                  <a:schemeClr val="tx1">
                    <a:lumMod val="85000"/>
                    <a:lumOff val="15000"/>
                  </a:schemeClr>
                </a:solidFill>
                <a:cs typeface="Courier New" panose="02070309020205020404" pitchFamily="49" charset="0"/>
              </a:rPr>
              <a:t>We can use translate along the x- and y-axes, or use </a:t>
            </a:r>
            <a:r>
              <a:rPr lang="en-US" b="1" dirty="0" err="1">
                <a:solidFill>
                  <a:schemeClr val="accent1">
                    <a:lumMod val="50000"/>
                  </a:schemeClr>
                </a:solidFill>
                <a:latin typeface="Courier New" panose="02070309020205020404" pitchFamily="49" charset="0"/>
                <a:cs typeface="Courier New" panose="02070309020205020404" pitchFamily="49" charset="0"/>
              </a:rPr>
              <a:t>translateX</a:t>
            </a:r>
            <a:r>
              <a:rPr lang="en-US" dirty="0">
                <a:solidFill>
                  <a:schemeClr val="tx1">
                    <a:lumMod val="85000"/>
                    <a:lumOff val="15000"/>
                  </a:schemeClr>
                </a:solidFill>
                <a:cs typeface="Courier New" panose="02070309020205020404" pitchFamily="49" charset="0"/>
              </a:rPr>
              <a:t> and </a:t>
            </a:r>
            <a:r>
              <a:rPr lang="en-US" b="1" dirty="0" err="1">
                <a:solidFill>
                  <a:schemeClr val="accent1">
                    <a:lumMod val="50000"/>
                  </a:schemeClr>
                </a:solidFill>
                <a:latin typeface="Courier New" panose="02070309020205020404" pitchFamily="49" charset="0"/>
                <a:cs typeface="Courier New" panose="02070309020205020404" pitchFamily="49" charset="0"/>
              </a:rPr>
              <a:t>translateY</a:t>
            </a:r>
            <a:r>
              <a:rPr lang="en-US" dirty="0">
                <a:solidFill>
                  <a:schemeClr val="tx1">
                    <a:lumMod val="85000"/>
                    <a:lumOff val="15000"/>
                  </a:schemeClr>
                </a:solidFill>
                <a:cs typeface="Courier New" panose="02070309020205020404" pitchFamily="49" charset="0"/>
              </a:rPr>
              <a:t> for a single axis </a:t>
            </a:r>
          </a:p>
        </p:txBody>
      </p:sp>
    </p:spTree>
    <p:extLst>
      <p:ext uri="{BB962C8B-B14F-4D97-AF65-F5344CB8AC3E}">
        <p14:creationId xmlns:p14="http://schemas.microsoft.com/office/powerpoint/2010/main" val="37654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10" name="TextBox 9">
            <a:extLst>
              <a:ext uri="{FF2B5EF4-FFF2-40B4-BE49-F238E27FC236}">
                <a16:creationId xmlns:a16="http://schemas.microsoft.com/office/drawing/2014/main" id="{4CF8D525-413F-4314-934B-32C3193C1985}"/>
              </a:ext>
            </a:extLst>
          </p:cNvPr>
          <p:cNvSpPr txBox="1"/>
          <p:nvPr/>
        </p:nvSpPr>
        <p:spPr>
          <a:xfrm>
            <a:off x="341267" y="2113924"/>
            <a:ext cx="3392545" cy="461665"/>
          </a:xfrm>
          <a:prstGeom prst="rect">
            <a:avLst/>
          </a:prstGeom>
          <a:noFill/>
        </p:spPr>
        <p:txBody>
          <a:bodyPr wrap="square" rtlCol="0">
            <a:spAutoFit/>
          </a:bodyPr>
          <a:lstStyle/>
          <a:p>
            <a:pPr algn="ctr"/>
            <a:r>
              <a:rPr lang="en-US" sz="2400" dirty="0">
                <a:solidFill>
                  <a:srgbClr val="FF0000"/>
                </a:solidFill>
                <a:latin typeface="Corbel Light" panose="020B0303020204020204" pitchFamily="34" charset="0"/>
              </a:rPr>
              <a:t>SCALED</a:t>
            </a:r>
            <a:endParaRPr lang="en-US" dirty="0">
              <a:solidFill>
                <a:srgbClr val="FF0000"/>
              </a:solidFill>
              <a:latin typeface="Corbel Light" panose="020B0303020204020204" pitchFamily="34" charset="0"/>
            </a:endParaRPr>
          </a:p>
        </p:txBody>
      </p:sp>
      <p:pic>
        <p:nvPicPr>
          <p:cNvPr id="15" name="Picture 14">
            <a:extLst>
              <a:ext uri="{FF2B5EF4-FFF2-40B4-BE49-F238E27FC236}">
                <a16:creationId xmlns:a16="http://schemas.microsoft.com/office/drawing/2014/main" id="{CC8A1682-7342-4810-97E2-B74B1D2DFD3C}"/>
              </a:ext>
            </a:extLst>
          </p:cNvPr>
          <p:cNvPicPr>
            <a:picLocks noChangeAspect="1"/>
          </p:cNvPicPr>
          <p:nvPr/>
        </p:nvPicPr>
        <p:blipFill rotWithShape="1">
          <a:blip r:embed="rId3"/>
          <a:srcRect l="654" t="1092" r="626" b="992"/>
          <a:stretch/>
        </p:blipFill>
        <p:spPr>
          <a:xfrm>
            <a:off x="156136" y="117902"/>
            <a:ext cx="11976475" cy="6696073"/>
          </a:xfrm>
          <a:prstGeom prst="rect">
            <a:avLst/>
          </a:prstGeom>
        </p:spPr>
      </p:pic>
      <p:pic>
        <p:nvPicPr>
          <p:cNvPr id="17" name="Picture 16">
            <a:extLst>
              <a:ext uri="{FF2B5EF4-FFF2-40B4-BE49-F238E27FC236}">
                <a16:creationId xmlns:a16="http://schemas.microsoft.com/office/drawing/2014/main" id="{809AEEFE-46F4-4129-B1EB-AB3B15E0D264}"/>
              </a:ext>
            </a:extLst>
          </p:cNvPr>
          <p:cNvPicPr>
            <a:picLocks noChangeAspect="1"/>
          </p:cNvPicPr>
          <p:nvPr/>
        </p:nvPicPr>
        <p:blipFill>
          <a:blip r:embed="rId4"/>
          <a:stretch>
            <a:fillRect/>
          </a:stretch>
        </p:blipFill>
        <p:spPr>
          <a:xfrm>
            <a:off x="134598" y="1985179"/>
            <a:ext cx="5636039" cy="932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35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 - </a:t>
            </a:r>
            <a:r>
              <a:rPr lang="en-US" sz="2800" b="1" dirty="0">
                <a:solidFill>
                  <a:schemeClr val="accent1">
                    <a:lumMod val="50000"/>
                  </a:schemeClr>
                </a:solidFill>
                <a:latin typeface="Courier New" panose="02070309020205020404" pitchFamily="49" charset="0"/>
                <a:ea typeface="+mn-ea"/>
                <a:cs typeface="Courier New" panose="02070309020205020404" pitchFamily="49" charset="0"/>
              </a:rPr>
              <a:t>rotate</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rotate </a:t>
            </a:r>
            <a:r>
              <a:rPr lang="en-US" dirty="0">
                <a:solidFill>
                  <a:schemeClr val="tx1">
                    <a:lumMod val="85000"/>
                    <a:lumOff val="15000"/>
                  </a:schemeClr>
                </a:solidFill>
                <a:cs typeface="Courier New" panose="02070309020205020404" pitchFamily="49" charset="0"/>
              </a:rPr>
              <a:t>will modify the element’s orientation by rotating it</a:t>
            </a:r>
          </a:p>
          <a:p>
            <a:pPr marL="0" indent="0">
              <a:buNone/>
            </a:pPr>
            <a:r>
              <a:rPr lang="en-US" dirty="0">
                <a:solidFill>
                  <a:schemeClr val="tx1">
                    <a:lumMod val="85000"/>
                    <a:lumOff val="15000"/>
                  </a:schemeClr>
                </a:solidFill>
                <a:cs typeface="Courier New" panose="02070309020205020404" pitchFamily="49" charset="0"/>
              </a:rPr>
              <a:t>We have to specify how many degrees we want to rotate it</a:t>
            </a:r>
          </a:p>
          <a:p>
            <a:pPr marL="0" indent="0">
              <a:buNone/>
            </a:pPr>
            <a:r>
              <a:rPr lang="en-US" dirty="0">
                <a:solidFill>
                  <a:schemeClr val="tx1">
                    <a:lumMod val="85000"/>
                    <a:lumOff val="15000"/>
                  </a:schemeClr>
                </a:solidFill>
                <a:cs typeface="Courier New" panose="02070309020205020404" pitchFamily="49" charset="0"/>
              </a:rPr>
              <a:t>e.g., </a:t>
            </a:r>
          </a:p>
          <a:p>
            <a:pPr marL="0" indent="0" algn="ctr">
              <a:buNone/>
            </a:pPr>
            <a:r>
              <a:rPr lang="en-US" b="1" dirty="0">
                <a:solidFill>
                  <a:schemeClr val="accent1">
                    <a:lumMod val="50000"/>
                  </a:schemeClr>
                </a:solidFill>
                <a:latin typeface="Courier New" panose="02070309020205020404" pitchFamily="49" charset="0"/>
                <a:cs typeface="Courier New" panose="02070309020205020404" pitchFamily="49" charset="0"/>
              </a:rPr>
              <a:t>transform: </a:t>
            </a:r>
            <a:r>
              <a:rPr lang="en-US" b="1" dirty="0">
                <a:solidFill>
                  <a:schemeClr val="accent2">
                    <a:lumMod val="75000"/>
                  </a:schemeClr>
                </a:solidFill>
                <a:latin typeface="Courier New" panose="02070309020205020404" pitchFamily="49" charset="0"/>
                <a:cs typeface="Courier New" panose="02070309020205020404" pitchFamily="49" charset="0"/>
              </a:rPr>
              <a:t>rotate</a:t>
            </a:r>
            <a:r>
              <a:rPr lang="en-US" b="1" dirty="0">
                <a:solidFill>
                  <a:schemeClr val="accent1">
                    <a:lumMod val="50000"/>
                  </a:schemeClr>
                </a:solidFill>
                <a:latin typeface="Courier New" panose="02070309020205020404" pitchFamily="49" charset="0"/>
                <a:cs typeface="Courier New" panose="02070309020205020404" pitchFamily="49" charset="0"/>
              </a:rPr>
              <a:t>(</a:t>
            </a:r>
            <a:r>
              <a:rPr lang="en-US" b="1" dirty="0">
                <a:solidFill>
                  <a:schemeClr val="accent6">
                    <a:lumMod val="75000"/>
                  </a:schemeClr>
                </a:solidFill>
                <a:latin typeface="Courier New" panose="02070309020205020404" pitchFamily="49" charset="0"/>
                <a:cs typeface="Courier New" panose="02070309020205020404" pitchFamily="49" charset="0"/>
              </a:rPr>
              <a:t>30deg</a:t>
            </a:r>
            <a:r>
              <a:rPr lang="en-US" b="1" dirty="0">
                <a:solidFill>
                  <a:schemeClr val="accent1">
                    <a:lumMod val="50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973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6" name="Picture 5">
            <a:extLst>
              <a:ext uri="{FF2B5EF4-FFF2-40B4-BE49-F238E27FC236}">
                <a16:creationId xmlns:a16="http://schemas.microsoft.com/office/drawing/2014/main" id="{6D42FFB3-2D02-498E-AF28-2F42AAF6372D}"/>
              </a:ext>
            </a:extLst>
          </p:cNvPr>
          <p:cNvPicPr>
            <a:picLocks noChangeAspect="1"/>
          </p:cNvPicPr>
          <p:nvPr/>
        </p:nvPicPr>
        <p:blipFill>
          <a:blip r:embed="rId3"/>
          <a:stretch>
            <a:fillRect/>
          </a:stretch>
        </p:blipFill>
        <p:spPr>
          <a:xfrm>
            <a:off x="195310" y="122901"/>
            <a:ext cx="11937302" cy="6631834"/>
          </a:xfrm>
          <a:prstGeom prst="rect">
            <a:avLst/>
          </a:prstGeom>
        </p:spPr>
      </p:pic>
      <p:sp>
        <p:nvSpPr>
          <p:cNvPr id="10" name="TextBox 9">
            <a:extLst>
              <a:ext uri="{FF2B5EF4-FFF2-40B4-BE49-F238E27FC236}">
                <a16:creationId xmlns:a16="http://schemas.microsoft.com/office/drawing/2014/main" id="{4CF8D525-413F-4314-934B-32C3193C1985}"/>
              </a:ext>
            </a:extLst>
          </p:cNvPr>
          <p:cNvSpPr txBox="1"/>
          <p:nvPr/>
        </p:nvSpPr>
        <p:spPr>
          <a:xfrm>
            <a:off x="341267" y="2113924"/>
            <a:ext cx="3392545" cy="461665"/>
          </a:xfrm>
          <a:prstGeom prst="rect">
            <a:avLst/>
          </a:prstGeom>
          <a:noFill/>
        </p:spPr>
        <p:txBody>
          <a:bodyPr wrap="square" rtlCol="0">
            <a:spAutoFit/>
          </a:bodyPr>
          <a:lstStyle/>
          <a:p>
            <a:pPr algn="ctr"/>
            <a:r>
              <a:rPr lang="en-US" sz="2400" dirty="0">
                <a:solidFill>
                  <a:srgbClr val="FF0000"/>
                </a:solidFill>
                <a:latin typeface="Corbel Light" panose="020B0303020204020204" pitchFamily="34" charset="0"/>
              </a:rPr>
              <a:t>NOT ROTATED</a:t>
            </a:r>
            <a:endParaRPr lang="en-US" dirty="0">
              <a:solidFill>
                <a:srgbClr val="FF0000"/>
              </a:solidFill>
              <a:latin typeface="Corbel Light" panose="020B0303020204020204" pitchFamily="34" charset="0"/>
            </a:endParaRPr>
          </a:p>
        </p:txBody>
      </p:sp>
    </p:spTree>
    <p:extLst>
      <p:ext uri="{BB962C8B-B14F-4D97-AF65-F5344CB8AC3E}">
        <p14:creationId xmlns:p14="http://schemas.microsoft.com/office/powerpoint/2010/main" val="16792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Styles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90688"/>
            <a:ext cx="10515600" cy="3847672"/>
          </a:xfrm>
        </p:spPr>
        <p:txBody>
          <a:bodyPr>
            <a:normAutofit/>
          </a:bodyPr>
          <a:lstStyle/>
          <a:p>
            <a:pPr marL="0" indent="0">
              <a:buNone/>
            </a:pPr>
            <a:r>
              <a:rPr lang="en-US" dirty="0"/>
              <a:t>The </a:t>
            </a:r>
            <a:r>
              <a:rPr lang="en-US" sz="2600" b="1" dirty="0">
                <a:solidFill>
                  <a:schemeClr val="accent5">
                    <a:lumMod val="50000"/>
                  </a:schemeClr>
                </a:solidFill>
                <a:latin typeface="Courier New" panose="02070309020205020404" pitchFamily="49" charset="0"/>
                <a:cs typeface="Courier New" panose="02070309020205020404" pitchFamily="49" charset="0"/>
              </a:rPr>
              <a:t>outline-style</a:t>
            </a:r>
            <a:r>
              <a:rPr lang="en-US" dirty="0"/>
              <a:t> property sets the style of an element's outline such as: solid, dotted, etc.</a:t>
            </a:r>
          </a:p>
          <a:p>
            <a:pPr marL="0" indent="0">
              <a:buNone/>
            </a:pPr>
            <a:endParaRPr lang="en-US" dirty="0"/>
          </a:p>
          <a:p>
            <a:pPr marL="0" indent="0">
              <a:buNone/>
            </a:pPr>
            <a:r>
              <a:rPr lang="en-US" dirty="0"/>
              <a:t>The outline-style property can have one of the following values: none, solid, dashed, dotted, double, inset, outset, groove, and ridge</a:t>
            </a:r>
          </a:p>
        </p:txBody>
      </p:sp>
    </p:spTree>
    <p:extLst>
      <p:ext uri="{BB962C8B-B14F-4D97-AF65-F5344CB8AC3E}">
        <p14:creationId xmlns:p14="http://schemas.microsoft.com/office/powerpoint/2010/main" val="1234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8" name="Picture 7">
            <a:extLst>
              <a:ext uri="{FF2B5EF4-FFF2-40B4-BE49-F238E27FC236}">
                <a16:creationId xmlns:a16="http://schemas.microsoft.com/office/drawing/2014/main" id="{39A6E1BE-D863-415D-B968-42D88F0EC96F}"/>
              </a:ext>
            </a:extLst>
          </p:cNvPr>
          <p:cNvPicPr>
            <a:picLocks noChangeAspect="1"/>
          </p:cNvPicPr>
          <p:nvPr/>
        </p:nvPicPr>
        <p:blipFill>
          <a:blip r:embed="rId3"/>
          <a:stretch>
            <a:fillRect/>
          </a:stretch>
        </p:blipFill>
        <p:spPr>
          <a:xfrm>
            <a:off x="281878" y="58043"/>
            <a:ext cx="11676343" cy="6502319"/>
          </a:xfrm>
          <a:prstGeom prst="rect">
            <a:avLst/>
          </a:prstGeom>
        </p:spPr>
      </p:pic>
      <p:sp>
        <p:nvSpPr>
          <p:cNvPr id="10" name="TextBox 9">
            <a:extLst>
              <a:ext uri="{FF2B5EF4-FFF2-40B4-BE49-F238E27FC236}">
                <a16:creationId xmlns:a16="http://schemas.microsoft.com/office/drawing/2014/main" id="{4CF8D525-413F-4314-934B-32C3193C1985}"/>
              </a:ext>
            </a:extLst>
          </p:cNvPr>
          <p:cNvSpPr txBox="1"/>
          <p:nvPr/>
        </p:nvSpPr>
        <p:spPr>
          <a:xfrm>
            <a:off x="341267" y="2113924"/>
            <a:ext cx="3392545" cy="461665"/>
          </a:xfrm>
          <a:prstGeom prst="rect">
            <a:avLst/>
          </a:prstGeom>
          <a:noFill/>
        </p:spPr>
        <p:txBody>
          <a:bodyPr wrap="square" rtlCol="0">
            <a:spAutoFit/>
          </a:bodyPr>
          <a:lstStyle/>
          <a:p>
            <a:pPr algn="ctr"/>
            <a:r>
              <a:rPr lang="en-US" sz="2400" dirty="0">
                <a:solidFill>
                  <a:srgbClr val="FF0000"/>
                </a:solidFill>
                <a:latin typeface="Corbel Light" panose="020B0303020204020204" pitchFamily="34" charset="0"/>
              </a:rPr>
              <a:t>ROTATED 30º</a:t>
            </a:r>
            <a:endParaRPr lang="en-US" dirty="0">
              <a:solidFill>
                <a:srgbClr val="FF0000"/>
              </a:solidFill>
              <a:latin typeface="Corbel Light" panose="020B0303020204020204" pitchFamily="34" charset="0"/>
            </a:endParaRPr>
          </a:p>
        </p:txBody>
      </p:sp>
      <p:pic>
        <p:nvPicPr>
          <p:cNvPr id="11" name="Picture 10">
            <a:extLst>
              <a:ext uri="{FF2B5EF4-FFF2-40B4-BE49-F238E27FC236}">
                <a16:creationId xmlns:a16="http://schemas.microsoft.com/office/drawing/2014/main" id="{A2E0A234-FF14-4294-8DD9-B771F68660B5}"/>
              </a:ext>
            </a:extLst>
          </p:cNvPr>
          <p:cNvPicPr>
            <a:picLocks noChangeAspect="1"/>
          </p:cNvPicPr>
          <p:nvPr/>
        </p:nvPicPr>
        <p:blipFill>
          <a:blip r:embed="rId4"/>
          <a:stretch>
            <a:fillRect/>
          </a:stretch>
        </p:blipFill>
        <p:spPr>
          <a:xfrm>
            <a:off x="113489" y="2693489"/>
            <a:ext cx="4389640" cy="9996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105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Transforms - </a:t>
            </a:r>
            <a:r>
              <a:rPr lang="en-US" sz="2800" b="1" dirty="0">
                <a:solidFill>
                  <a:schemeClr val="accent1">
                    <a:lumMod val="50000"/>
                  </a:schemeClr>
                </a:solidFill>
                <a:latin typeface="Courier New" panose="02070309020205020404" pitchFamily="49" charset="0"/>
                <a:ea typeface="+mn-ea"/>
                <a:cs typeface="Courier New" panose="02070309020205020404" pitchFamily="49" charset="0"/>
              </a:rPr>
              <a:t>skew</a:t>
            </a: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b="1" dirty="0">
                <a:solidFill>
                  <a:schemeClr val="accent1">
                    <a:lumMod val="50000"/>
                  </a:schemeClr>
                </a:solidFill>
                <a:latin typeface="Courier New" panose="02070309020205020404" pitchFamily="49" charset="0"/>
                <a:cs typeface="Courier New" panose="02070309020205020404" pitchFamily="49" charset="0"/>
              </a:rPr>
              <a:t>skew </a:t>
            </a:r>
            <a:r>
              <a:rPr lang="en-US" dirty="0">
                <a:solidFill>
                  <a:schemeClr val="tx1">
                    <a:lumMod val="85000"/>
                    <a:lumOff val="15000"/>
                  </a:schemeClr>
                </a:solidFill>
                <a:cs typeface="Courier New" panose="02070309020205020404" pitchFamily="49" charset="0"/>
              </a:rPr>
              <a:t>will modify the element’s orientation by skewing it along the x- or y-axis</a:t>
            </a:r>
          </a:p>
          <a:p>
            <a:pPr marL="0" indent="0">
              <a:buNone/>
            </a:pPr>
            <a:r>
              <a:rPr lang="en-US" dirty="0">
                <a:solidFill>
                  <a:schemeClr val="tx1">
                    <a:lumMod val="85000"/>
                    <a:lumOff val="15000"/>
                  </a:schemeClr>
                </a:solidFill>
                <a:cs typeface="Courier New" panose="02070309020205020404" pitchFamily="49" charset="0"/>
              </a:rPr>
              <a:t>We can specify the x- or y-axis with </a:t>
            </a:r>
            <a:r>
              <a:rPr lang="en-US" dirty="0" err="1">
                <a:solidFill>
                  <a:schemeClr val="tx1">
                    <a:lumMod val="85000"/>
                    <a:lumOff val="15000"/>
                  </a:schemeClr>
                </a:solidFill>
                <a:cs typeface="Courier New" panose="02070309020205020404" pitchFamily="49" charset="0"/>
              </a:rPr>
              <a:t>skewX</a:t>
            </a:r>
            <a:r>
              <a:rPr lang="en-US" dirty="0">
                <a:solidFill>
                  <a:schemeClr val="tx1">
                    <a:lumMod val="85000"/>
                    <a:lumOff val="15000"/>
                  </a:schemeClr>
                </a:solidFill>
                <a:cs typeface="Courier New" panose="02070309020205020404" pitchFamily="49" charset="0"/>
              </a:rPr>
              <a:t> and </a:t>
            </a:r>
            <a:r>
              <a:rPr lang="en-US" dirty="0" err="1">
                <a:solidFill>
                  <a:schemeClr val="tx1">
                    <a:lumMod val="85000"/>
                    <a:lumOff val="15000"/>
                  </a:schemeClr>
                </a:solidFill>
                <a:cs typeface="Courier New" panose="02070309020205020404" pitchFamily="49" charset="0"/>
              </a:rPr>
              <a:t>skewY</a:t>
            </a:r>
            <a:endParaRPr lang="en-US" dirty="0">
              <a:solidFill>
                <a:schemeClr val="tx1">
                  <a:lumMod val="85000"/>
                  <a:lumOff val="15000"/>
                </a:schemeClr>
              </a:solidFill>
              <a:cs typeface="Courier New" panose="02070309020205020404" pitchFamily="49" charset="0"/>
            </a:endParaRPr>
          </a:p>
          <a:p>
            <a:pPr marL="0" indent="0">
              <a:buNone/>
            </a:pPr>
            <a:r>
              <a:rPr lang="en-US" dirty="0">
                <a:solidFill>
                  <a:schemeClr val="tx1">
                    <a:lumMod val="85000"/>
                    <a:lumOff val="15000"/>
                  </a:schemeClr>
                </a:solidFill>
                <a:cs typeface="Courier New" panose="02070309020205020404" pitchFamily="49" charset="0"/>
              </a:rPr>
              <a:t>Or do both with skew</a:t>
            </a:r>
          </a:p>
          <a:p>
            <a:pPr marL="0" indent="0" algn="ctr">
              <a:buNone/>
            </a:pPr>
            <a:r>
              <a:rPr lang="en-US" b="1" dirty="0">
                <a:solidFill>
                  <a:schemeClr val="accent1">
                    <a:lumMod val="50000"/>
                  </a:schemeClr>
                </a:solidFill>
                <a:latin typeface="Courier New" panose="02070309020205020404" pitchFamily="49" charset="0"/>
                <a:cs typeface="Courier New" panose="02070309020205020404" pitchFamily="49" charset="0"/>
              </a:rPr>
              <a:t>transform: </a:t>
            </a:r>
            <a:r>
              <a:rPr lang="en-US" b="1" dirty="0">
                <a:solidFill>
                  <a:schemeClr val="accent2">
                    <a:lumMod val="75000"/>
                  </a:schemeClr>
                </a:solidFill>
                <a:latin typeface="Courier New" panose="02070309020205020404" pitchFamily="49" charset="0"/>
                <a:cs typeface="Courier New" panose="02070309020205020404" pitchFamily="49" charset="0"/>
              </a:rPr>
              <a:t>skew</a:t>
            </a:r>
            <a:r>
              <a:rPr lang="en-US" b="1" dirty="0">
                <a:solidFill>
                  <a:schemeClr val="accent1">
                    <a:lumMod val="50000"/>
                  </a:schemeClr>
                </a:solidFill>
                <a:latin typeface="Courier New" panose="02070309020205020404" pitchFamily="49" charset="0"/>
                <a:cs typeface="Courier New" panose="02070309020205020404" pitchFamily="49" charset="0"/>
              </a:rPr>
              <a:t>(</a:t>
            </a:r>
            <a:r>
              <a:rPr lang="en-US" b="1" dirty="0">
                <a:solidFill>
                  <a:schemeClr val="accent6">
                    <a:lumMod val="75000"/>
                  </a:schemeClr>
                </a:solidFill>
                <a:latin typeface="Courier New" panose="02070309020205020404" pitchFamily="49" charset="0"/>
                <a:cs typeface="Courier New" panose="02070309020205020404" pitchFamily="49" charset="0"/>
              </a:rPr>
              <a:t>30deg, 30deg</a:t>
            </a:r>
            <a:r>
              <a:rPr lang="en-US" b="1" dirty="0">
                <a:solidFill>
                  <a:schemeClr val="accent1">
                    <a:lumMod val="50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1889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9" name="Picture 8">
            <a:extLst>
              <a:ext uri="{FF2B5EF4-FFF2-40B4-BE49-F238E27FC236}">
                <a16:creationId xmlns:a16="http://schemas.microsoft.com/office/drawing/2014/main" id="{FA2E2849-47DD-431D-8266-4DEEA9F5FA4F}"/>
              </a:ext>
            </a:extLst>
          </p:cNvPr>
          <p:cNvPicPr>
            <a:picLocks noChangeAspect="1"/>
          </p:cNvPicPr>
          <p:nvPr/>
        </p:nvPicPr>
        <p:blipFill>
          <a:blip r:embed="rId3"/>
          <a:stretch>
            <a:fillRect/>
          </a:stretch>
        </p:blipFill>
        <p:spPr>
          <a:xfrm>
            <a:off x="124287" y="117901"/>
            <a:ext cx="11864359" cy="6611241"/>
          </a:xfrm>
          <a:prstGeom prst="rect">
            <a:avLst/>
          </a:prstGeom>
        </p:spPr>
      </p:pic>
      <p:pic>
        <p:nvPicPr>
          <p:cNvPr id="14" name="Picture 13">
            <a:extLst>
              <a:ext uri="{FF2B5EF4-FFF2-40B4-BE49-F238E27FC236}">
                <a16:creationId xmlns:a16="http://schemas.microsoft.com/office/drawing/2014/main" id="{DC3483CE-3090-46C0-A3C5-B67E1099F8CC}"/>
              </a:ext>
            </a:extLst>
          </p:cNvPr>
          <p:cNvPicPr>
            <a:picLocks noChangeAspect="1"/>
          </p:cNvPicPr>
          <p:nvPr/>
        </p:nvPicPr>
        <p:blipFill>
          <a:blip r:embed="rId4"/>
          <a:stretch>
            <a:fillRect/>
          </a:stretch>
        </p:blipFill>
        <p:spPr>
          <a:xfrm>
            <a:off x="124287" y="2946762"/>
            <a:ext cx="4905346" cy="9644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309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6" name="Picture 5">
            <a:extLst>
              <a:ext uri="{FF2B5EF4-FFF2-40B4-BE49-F238E27FC236}">
                <a16:creationId xmlns:a16="http://schemas.microsoft.com/office/drawing/2014/main" id="{F8723661-2379-4E03-98A7-1B69AC693350}"/>
              </a:ext>
            </a:extLst>
          </p:cNvPr>
          <p:cNvPicPr>
            <a:picLocks noChangeAspect="1"/>
          </p:cNvPicPr>
          <p:nvPr/>
        </p:nvPicPr>
        <p:blipFill>
          <a:blip r:embed="rId3"/>
          <a:stretch>
            <a:fillRect/>
          </a:stretch>
        </p:blipFill>
        <p:spPr>
          <a:xfrm>
            <a:off x="133166" y="44024"/>
            <a:ext cx="11999446" cy="6679303"/>
          </a:xfrm>
          <a:prstGeom prst="rect">
            <a:avLst/>
          </a:prstGeom>
        </p:spPr>
      </p:pic>
      <p:pic>
        <p:nvPicPr>
          <p:cNvPr id="10" name="Picture 9">
            <a:extLst>
              <a:ext uri="{FF2B5EF4-FFF2-40B4-BE49-F238E27FC236}">
                <a16:creationId xmlns:a16="http://schemas.microsoft.com/office/drawing/2014/main" id="{A5952E5B-4432-4305-88FE-96565A64361E}"/>
              </a:ext>
            </a:extLst>
          </p:cNvPr>
          <p:cNvPicPr>
            <a:picLocks noChangeAspect="1"/>
          </p:cNvPicPr>
          <p:nvPr/>
        </p:nvPicPr>
        <p:blipFill>
          <a:blip r:embed="rId4"/>
          <a:stretch>
            <a:fillRect/>
          </a:stretch>
        </p:blipFill>
        <p:spPr>
          <a:xfrm>
            <a:off x="335917" y="2933445"/>
            <a:ext cx="4188235" cy="9911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659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D61B0156-606F-46D7-A439-6E7D4E375C11}"/>
              </a:ext>
            </a:extLst>
          </p:cNvPr>
          <p:cNvSpPr>
            <a:spLocks noGrp="1"/>
          </p:cNvSpPr>
          <p:nvPr>
            <p:ph type="title"/>
          </p:nvPr>
        </p:nvSpPr>
        <p:spPr/>
        <p:txBody>
          <a:bodyPr/>
          <a:lstStyle/>
          <a:p>
            <a:r>
              <a:rPr lang="en-US" dirty="0"/>
              <a:t>CSS Animation</a:t>
            </a:r>
          </a:p>
        </p:txBody>
      </p:sp>
      <p:sp>
        <p:nvSpPr>
          <p:cNvPr id="8" name="Text Placeholder 7">
            <a:extLst>
              <a:ext uri="{FF2B5EF4-FFF2-40B4-BE49-F238E27FC236}">
                <a16:creationId xmlns:a16="http://schemas.microsoft.com/office/drawing/2014/main" id="{3B3E1237-9295-4A9C-833E-768EE44183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2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accent1">
                    <a:lumMod val="50000"/>
                  </a:schemeClr>
                </a:solidFill>
                <a:cs typeface="Courier New" panose="02070309020205020404" pitchFamily="49" charset="0"/>
              </a:rPr>
              <a:t>We can create animations with CSS3 </a:t>
            </a:r>
          </a:p>
          <a:p>
            <a:pPr marL="0" indent="0">
              <a:buNone/>
            </a:pPr>
            <a:r>
              <a:rPr lang="en-US" dirty="0">
                <a:solidFill>
                  <a:schemeClr val="accent1">
                    <a:lumMod val="50000"/>
                  </a:schemeClr>
                </a:solidFill>
                <a:cs typeface="Courier New" panose="02070309020205020404" pitchFamily="49" charset="0"/>
              </a:rPr>
              <a:t>This is a little more complex</a:t>
            </a:r>
          </a:p>
          <a:p>
            <a:pPr marL="0" indent="0">
              <a:buNone/>
            </a:pPr>
            <a:r>
              <a:rPr lang="en-US" dirty="0">
                <a:solidFill>
                  <a:schemeClr val="accent1">
                    <a:lumMod val="50000"/>
                  </a:schemeClr>
                </a:solidFill>
                <a:cs typeface="Courier New" panose="02070309020205020404" pitchFamily="49" charset="0"/>
              </a:rPr>
              <a:t>The first step is to create an </a:t>
            </a:r>
            <a:r>
              <a:rPr lang="en-US" b="1" dirty="0">
                <a:solidFill>
                  <a:srgbClr val="002060"/>
                </a:solidFill>
                <a:latin typeface="Courier New" panose="02070309020205020404" pitchFamily="49" charset="0"/>
                <a:cs typeface="Courier New" panose="02070309020205020404" pitchFamily="49" charset="0"/>
              </a:rPr>
              <a:t>@keyframes </a:t>
            </a:r>
            <a:r>
              <a:rPr lang="en-US" dirty="0">
                <a:solidFill>
                  <a:schemeClr val="accent1">
                    <a:lumMod val="50000"/>
                  </a:schemeClr>
                </a:solidFill>
                <a:cs typeface="Courier New" panose="02070309020205020404" pitchFamily="49" charset="0"/>
              </a:rPr>
              <a:t>directive and give it a name</a:t>
            </a:r>
          </a:p>
          <a:p>
            <a:pPr marL="0" indent="0">
              <a:buNone/>
            </a:pPr>
            <a:endParaRPr lang="en-US" dirty="0">
              <a:solidFill>
                <a:schemeClr val="accent1">
                  <a:lumMod val="50000"/>
                </a:schemeClr>
              </a:solidFill>
              <a:cs typeface="Courier New" panose="02070309020205020404" pitchFamily="49" charset="0"/>
            </a:endParaRPr>
          </a:p>
        </p:txBody>
      </p:sp>
      <p:pic>
        <p:nvPicPr>
          <p:cNvPr id="9" name="Picture 8">
            <a:extLst>
              <a:ext uri="{FF2B5EF4-FFF2-40B4-BE49-F238E27FC236}">
                <a16:creationId xmlns:a16="http://schemas.microsoft.com/office/drawing/2014/main" id="{426C3A29-DF7A-4B8B-AE69-086459CFF745}"/>
              </a:ext>
            </a:extLst>
          </p:cNvPr>
          <p:cNvPicPr>
            <a:picLocks noChangeAspect="1"/>
          </p:cNvPicPr>
          <p:nvPr/>
        </p:nvPicPr>
        <p:blipFill>
          <a:blip r:embed="rId3"/>
          <a:stretch>
            <a:fillRect/>
          </a:stretch>
        </p:blipFill>
        <p:spPr>
          <a:xfrm>
            <a:off x="4042612" y="3579921"/>
            <a:ext cx="4106775" cy="13205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76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accent1">
                    <a:lumMod val="50000"/>
                  </a:schemeClr>
                </a:solidFill>
                <a:cs typeface="Courier New" panose="02070309020205020404" pitchFamily="49" charset="0"/>
              </a:rPr>
              <a:t>Then, we add rules to define how the element will appear at a given point during the sequence</a:t>
            </a:r>
          </a:p>
          <a:p>
            <a:pPr marL="0" indent="0">
              <a:buNone/>
            </a:pPr>
            <a:r>
              <a:rPr lang="en-US" dirty="0">
                <a:solidFill>
                  <a:schemeClr val="accent1">
                    <a:lumMod val="50000"/>
                  </a:schemeClr>
                </a:solidFill>
                <a:cs typeface="Courier New" panose="02070309020205020404" pitchFamily="49" charset="0"/>
              </a:rPr>
              <a:t>Easiest is from/to</a:t>
            </a:r>
          </a:p>
          <a:p>
            <a:pPr marL="2286000" lvl="5" indent="0">
              <a:buNone/>
            </a:pPr>
            <a:endParaRPr lang="en-US" sz="2800" b="1" dirty="0">
              <a:solidFill>
                <a:schemeClr val="tx1">
                  <a:lumMod val="85000"/>
                  <a:lumOff val="15000"/>
                </a:schemeClr>
              </a:solidFill>
              <a:latin typeface="Courier New" panose="02070309020205020404" pitchFamily="49" charset="0"/>
              <a:cs typeface="Courier New" panose="02070309020205020404" pitchFamily="49" charset="0"/>
            </a:endParaRPr>
          </a:p>
          <a:p>
            <a:pPr marL="2286000" lvl="5" indent="0">
              <a:buNone/>
            </a:pPr>
            <a:endParaRPr lang="en-US" sz="2800" b="1" dirty="0">
              <a:solidFill>
                <a:schemeClr val="tx1">
                  <a:lumMod val="85000"/>
                  <a:lumOff val="15000"/>
                </a:schemeClr>
              </a:solidFill>
              <a:latin typeface="Courier New" panose="02070309020205020404" pitchFamily="49" charset="0"/>
              <a:cs typeface="Courier New" panose="02070309020205020404" pitchFamily="49" charset="0"/>
            </a:endParaRPr>
          </a:p>
          <a:p>
            <a:pPr marL="2286000" lvl="5" indent="0">
              <a:buNone/>
            </a:pPr>
            <a:endParaRPr lang="en-US" sz="2800" b="1" dirty="0">
              <a:solidFill>
                <a:schemeClr val="tx1">
                  <a:lumMod val="85000"/>
                  <a:lumOff val="15000"/>
                </a:schemeClr>
              </a:solidFill>
              <a:latin typeface="Courier New" panose="02070309020205020404" pitchFamily="49" charset="0"/>
              <a:cs typeface="Courier New" panose="02070309020205020404" pitchFamily="49" charset="0"/>
            </a:endParaRPr>
          </a:p>
          <a:p>
            <a:pPr marL="2286000" lvl="5" indent="0">
              <a:buNone/>
            </a:pPr>
            <a:endParaRPr lang="en-US" sz="2800" dirty="0">
              <a:solidFill>
                <a:schemeClr val="tx1">
                  <a:lumMod val="85000"/>
                  <a:lumOff val="15000"/>
                </a:schemeClr>
              </a:solidFill>
              <a:latin typeface="Courier New" panose="02070309020205020404" pitchFamily="49" charset="0"/>
              <a:cs typeface="Courier New" panose="02070309020205020404" pitchFamily="49" charset="0"/>
            </a:endParaRPr>
          </a:p>
          <a:p>
            <a:pPr marL="0" indent="0">
              <a:buNone/>
            </a:pPr>
            <a:r>
              <a:rPr lang="en-US" dirty="0">
                <a:solidFill>
                  <a:schemeClr val="tx1">
                    <a:lumMod val="85000"/>
                    <a:lumOff val="15000"/>
                  </a:schemeClr>
                </a:solidFill>
                <a:cs typeface="Courier New" panose="02070309020205020404" pitchFamily="49" charset="0"/>
              </a:rPr>
              <a:t>*note: from and to can have more than one property/value set</a:t>
            </a:r>
          </a:p>
        </p:txBody>
      </p:sp>
      <p:pic>
        <p:nvPicPr>
          <p:cNvPr id="9" name="Picture 8">
            <a:extLst>
              <a:ext uri="{FF2B5EF4-FFF2-40B4-BE49-F238E27FC236}">
                <a16:creationId xmlns:a16="http://schemas.microsoft.com/office/drawing/2014/main" id="{708192E0-2A7D-4F48-8657-7E4CC2C1DC44}"/>
              </a:ext>
            </a:extLst>
          </p:cNvPr>
          <p:cNvPicPr>
            <a:picLocks noChangeAspect="1"/>
          </p:cNvPicPr>
          <p:nvPr/>
        </p:nvPicPr>
        <p:blipFill>
          <a:blip r:embed="rId3"/>
          <a:stretch>
            <a:fillRect/>
          </a:stretch>
        </p:blipFill>
        <p:spPr>
          <a:xfrm>
            <a:off x="3953365" y="2864604"/>
            <a:ext cx="4575664" cy="1538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735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tx1">
                    <a:lumMod val="85000"/>
                    <a:lumOff val="15000"/>
                  </a:schemeClr>
                </a:solidFill>
                <a:cs typeface="Courier New" panose="02070309020205020404" pitchFamily="49" charset="0"/>
              </a:rPr>
              <a:t>Then, we can associate each element we want to animate with the </a:t>
            </a:r>
            <a:r>
              <a:rPr lang="en-US" b="1" dirty="0">
                <a:solidFill>
                  <a:srgbClr val="002060"/>
                </a:solidFill>
                <a:latin typeface="Courier New" panose="02070309020205020404" pitchFamily="49" charset="0"/>
                <a:cs typeface="Courier New" panose="02070309020205020404" pitchFamily="49" charset="0"/>
              </a:rPr>
              <a:t>@keyframes </a:t>
            </a:r>
            <a:r>
              <a:rPr lang="en-US" dirty="0">
                <a:solidFill>
                  <a:schemeClr val="tx1">
                    <a:lumMod val="85000"/>
                    <a:lumOff val="15000"/>
                  </a:schemeClr>
                </a:solidFill>
                <a:cs typeface="Courier New" panose="02070309020205020404" pitchFamily="49" charset="0"/>
              </a:rPr>
              <a:t>directive we created</a:t>
            </a:r>
          </a:p>
          <a:p>
            <a:pPr marL="0" indent="0">
              <a:buNone/>
            </a:pPr>
            <a:endParaRPr lang="en-US" dirty="0">
              <a:solidFill>
                <a:schemeClr val="tx1">
                  <a:lumMod val="85000"/>
                  <a:lumOff val="15000"/>
                </a:schemeClr>
              </a:solidFill>
              <a:cs typeface="Courier New" panose="02070309020205020404" pitchFamily="49" charset="0"/>
            </a:endParaRPr>
          </a:p>
          <a:p>
            <a:pPr marL="0" indent="0">
              <a:buNone/>
            </a:pPr>
            <a:endParaRPr lang="en-US" dirty="0">
              <a:solidFill>
                <a:schemeClr val="tx1">
                  <a:lumMod val="85000"/>
                  <a:lumOff val="15000"/>
                </a:schemeClr>
              </a:solidFill>
              <a:cs typeface="Courier New" panose="02070309020205020404" pitchFamily="49" charset="0"/>
            </a:endParaRPr>
          </a:p>
          <a:p>
            <a:pPr marL="0" indent="0">
              <a:buNone/>
            </a:pPr>
            <a:endParaRPr lang="en-US" dirty="0">
              <a:solidFill>
                <a:schemeClr val="tx1">
                  <a:lumMod val="85000"/>
                  <a:lumOff val="15000"/>
                </a:schemeClr>
              </a:solidFill>
              <a:cs typeface="Courier New" panose="02070309020205020404" pitchFamily="49" charset="0"/>
            </a:endParaRPr>
          </a:p>
          <a:p>
            <a:pPr marL="0" indent="0">
              <a:buNone/>
            </a:pPr>
            <a:endParaRPr lang="en-US" dirty="0">
              <a:solidFill>
                <a:schemeClr val="tx1">
                  <a:lumMod val="85000"/>
                  <a:lumOff val="15000"/>
                </a:schemeClr>
              </a:solidFill>
              <a:cs typeface="Courier New" panose="02070309020205020404" pitchFamily="49" charset="0"/>
            </a:endParaRPr>
          </a:p>
          <a:p>
            <a:pPr marL="0" indent="0">
              <a:buNone/>
            </a:pPr>
            <a:r>
              <a:rPr lang="en-US" dirty="0">
                <a:solidFill>
                  <a:schemeClr val="tx1">
                    <a:lumMod val="85000"/>
                    <a:lumOff val="15000"/>
                  </a:schemeClr>
                </a:solidFill>
                <a:cs typeface="Courier New" panose="02070309020205020404" pitchFamily="49" charset="0"/>
              </a:rPr>
              <a:t>We </a:t>
            </a:r>
            <a:r>
              <a:rPr lang="en-US" b="1" dirty="0">
                <a:solidFill>
                  <a:srgbClr val="002060"/>
                </a:solidFill>
                <a:latin typeface="Courier New" panose="02070309020205020404" pitchFamily="49" charset="0"/>
                <a:cs typeface="Courier New" panose="02070309020205020404" pitchFamily="49" charset="0"/>
              </a:rPr>
              <a:t>also</a:t>
            </a:r>
            <a:r>
              <a:rPr lang="en-US" dirty="0">
                <a:solidFill>
                  <a:schemeClr val="tx1">
                    <a:lumMod val="85000"/>
                    <a:lumOff val="15000"/>
                  </a:schemeClr>
                </a:solidFill>
                <a:cs typeface="Courier New" panose="02070309020205020404" pitchFamily="49" charset="0"/>
              </a:rPr>
              <a:t> have to specify a duration over which the animation will take place</a:t>
            </a:r>
          </a:p>
        </p:txBody>
      </p:sp>
      <p:pic>
        <p:nvPicPr>
          <p:cNvPr id="9" name="Picture 8">
            <a:extLst>
              <a:ext uri="{FF2B5EF4-FFF2-40B4-BE49-F238E27FC236}">
                <a16:creationId xmlns:a16="http://schemas.microsoft.com/office/drawing/2014/main" id="{4F1A3A15-E176-4464-8743-B689440CB488}"/>
              </a:ext>
            </a:extLst>
          </p:cNvPr>
          <p:cNvPicPr>
            <a:picLocks noChangeAspect="1"/>
          </p:cNvPicPr>
          <p:nvPr/>
        </p:nvPicPr>
        <p:blipFill>
          <a:blip r:embed="rId3"/>
          <a:stretch>
            <a:fillRect/>
          </a:stretch>
        </p:blipFill>
        <p:spPr>
          <a:xfrm>
            <a:off x="3647517" y="2871786"/>
            <a:ext cx="4655402" cy="13894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927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pic>
        <p:nvPicPr>
          <p:cNvPr id="11" name="Picture 10">
            <a:extLst>
              <a:ext uri="{FF2B5EF4-FFF2-40B4-BE49-F238E27FC236}">
                <a16:creationId xmlns:a16="http://schemas.microsoft.com/office/drawing/2014/main" id="{C63C2079-A106-408A-83BA-68BAADCEAB7D}"/>
              </a:ext>
            </a:extLst>
          </p:cNvPr>
          <p:cNvPicPr>
            <a:picLocks noChangeAspect="1"/>
          </p:cNvPicPr>
          <p:nvPr/>
        </p:nvPicPr>
        <p:blipFill>
          <a:blip r:embed="rId3"/>
          <a:stretch>
            <a:fillRect/>
          </a:stretch>
        </p:blipFill>
        <p:spPr>
          <a:xfrm>
            <a:off x="3086053" y="1608938"/>
            <a:ext cx="5411894" cy="3540111"/>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2C8F9E7F-240B-43E1-8BE0-72EBCF783F3F}"/>
              </a:ext>
            </a:extLst>
          </p:cNvPr>
          <p:cNvCxnSpPr>
            <a:cxnSpLocks/>
          </p:cNvCxnSpPr>
          <p:nvPr/>
        </p:nvCxnSpPr>
        <p:spPr>
          <a:xfrm flipV="1">
            <a:off x="6045200" y="2358671"/>
            <a:ext cx="933450" cy="135925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1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b="1" dirty="0">
                <a:solidFill>
                  <a:srgbClr val="002060"/>
                </a:solidFill>
                <a:latin typeface="Courier New" panose="02070309020205020404" pitchFamily="49" charset="0"/>
                <a:cs typeface="Courier New" panose="02070309020205020404" pitchFamily="49" charset="0"/>
              </a:rPr>
              <a:t>@keyframes </a:t>
            </a:r>
            <a:r>
              <a:rPr lang="en-US" dirty="0">
                <a:solidFill>
                  <a:schemeClr val="tx1">
                    <a:lumMod val="85000"/>
                    <a:lumOff val="15000"/>
                  </a:schemeClr>
                </a:solidFill>
                <a:cs typeface="Courier New" panose="02070309020205020404" pitchFamily="49" charset="0"/>
              </a:rPr>
              <a:t>directives can be used by multiple selectors on a page</a:t>
            </a:r>
          </a:p>
        </p:txBody>
      </p:sp>
    </p:spTree>
    <p:extLst>
      <p:ext uri="{BB962C8B-B14F-4D97-AF65-F5344CB8AC3E}">
        <p14:creationId xmlns:p14="http://schemas.microsoft.com/office/powerpoint/2010/main" val="145561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Styles</a:t>
            </a:r>
          </a:p>
        </p:txBody>
      </p:sp>
      <p:pic>
        <p:nvPicPr>
          <p:cNvPr id="9" name="Content Placeholder 8">
            <a:extLst>
              <a:ext uri="{FF2B5EF4-FFF2-40B4-BE49-F238E27FC236}">
                <a16:creationId xmlns:a16="http://schemas.microsoft.com/office/drawing/2014/main" id="{B317D070-AC57-4FDF-BD56-823EE017AF86}"/>
              </a:ext>
            </a:extLst>
          </p:cNvPr>
          <p:cNvPicPr>
            <a:picLocks noGrp="1" noChangeAspect="1"/>
          </p:cNvPicPr>
          <p:nvPr>
            <p:ph idx="1"/>
          </p:nvPr>
        </p:nvPicPr>
        <p:blipFill>
          <a:blip r:embed="rId3"/>
          <a:stretch>
            <a:fillRect/>
          </a:stretch>
        </p:blipFill>
        <p:spPr>
          <a:xfrm>
            <a:off x="1988377" y="1690688"/>
            <a:ext cx="8215246" cy="38481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32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pic>
        <p:nvPicPr>
          <p:cNvPr id="10" name="Picture 9">
            <a:extLst>
              <a:ext uri="{FF2B5EF4-FFF2-40B4-BE49-F238E27FC236}">
                <a16:creationId xmlns:a16="http://schemas.microsoft.com/office/drawing/2014/main" id="{6B68C72F-825C-458E-ADC2-BAD6A6F01ED6}"/>
              </a:ext>
            </a:extLst>
          </p:cNvPr>
          <p:cNvPicPr>
            <a:picLocks noChangeAspect="1"/>
          </p:cNvPicPr>
          <p:nvPr/>
        </p:nvPicPr>
        <p:blipFill>
          <a:blip r:embed="rId3"/>
          <a:stretch>
            <a:fillRect/>
          </a:stretch>
        </p:blipFill>
        <p:spPr>
          <a:xfrm>
            <a:off x="4424362" y="704850"/>
            <a:ext cx="4872038" cy="48843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17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tx1">
                    <a:lumMod val="85000"/>
                    <a:lumOff val="15000"/>
                  </a:schemeClr>
                </a:solidFill>
                <a:cs typeface="Courier New" panose="02070309020205020404" pitchFamily="49" charset="0"/>
              </a:rPr>
              <a:t>We can get more creative/fine-grained with the </a:t>
            </a:r>
            <a:r>
              <a:rPr lang="en-US" b="1" dirty="0">
                <a:solidFill>
                  <a:srgbClr val="002060"/>
                </a:solidFill>
                <a:latin typeface="Courier New" panose="02070309020205020404" pitchFamily="49" charset="0"/>
                <a:cs typeface="Courier New" panose="02070309020205020404" pitchFamily="49" charset="0"/>
              </a:rPr>
              <a:t>@keyframes </a:t>
            </a:r>
            <a:r>
              <a:rPr lang="en-US" dirty="0">
                <a:solidFill>
                  <a:schemeClr val="tx1">
                    <a:lumMod val="85000"/>
                    <a:lumOff val="15000"/>
                  </a:schemeClr>
                </a:solidFill>
                <a:cs typeface="Courier New" panose="02070309020205020404" pitchFamily="49" charset="0"/>
              </a:rPr>
              <a:t>directive by specifying percentages instead of from/to</a:t>
            </a:r>
          </a:p>
        </p:txBody>
      </p:sp>
    </p:spTree>
    <p:extLst>
      <p:ext uri="{BB962C8B-B14F-4D97-AF65-F5344CB8AC3E}">
        <p14:creationId xmlns:p14="http://schemas.microsoft.com/office/powerpoint/2010/main" val="379483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pic>
        <p:nvPicPr>
          <p:cNvPr id="9" name="Picture 8">
            <a:extLst>
              <a:ext uri="{FF2B5EF4-FFF2-40B4-BE49-F238E27FC236}">
                <a16:creationId xmlns:a16="http://schemas.microsoft.com/office/drawing/2014/main" id="{1F58F19D-C815-4748-8350-FFCE04D6D4B9}"/>
              </a:ext>
            </a:extLst>
          </p:cNvPr>
          <p:cNvPicPr>
            <a:picLocks noChangeAspect="1"/>
          </p:cNvPicPr>
          <p:nvPr/>
        </p:nvPicPr>
        <p:blipFill>
          <a:blip r:embed="rId3"/>
          <a:stretch>
            <a:fillRect/>
          </a:stretch>
        </p:blipFill>
        <p:spPr>
          <a:xfrm>
            <a:off x="4338776" y="246262"/>
            <a:ext cx="3952968" cy="52442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149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13" name="Picture 12">
            <a:extLst>
              <a:ext uri="{FF2B5EF4-FFF2-40B4-BE49-F238E27FC236}">
                <a16:creationId xmlns:a16="http://schemas.microsoft.com/office/drawing/2014/main" id="{EA18864A-FE64-485F-9A37-875C8CC260EE}"/>
              </a:ext>
            </a:extLst>
          </p:cNvPr>
          <p:cNvPicPr>
            <a:picLocks noChangeAspect="1"/>
          </p:cNvPicPr>
          <p:nvPr/>
        </p:nvPicPr>
        <p:blipFill>
          <a:blip r:embed="rId3"/>
          <a:stretch>
            <a:fillRect/>
          </a:stretch>
        </p:blipFill>
        <p:spPr>
          <a:xfrm>
            <a:off x="248575" y="117902"/>
            <a:ext cx="11884036" cy="6620740"/>
          </a:xfrm>
          <a:prstGeom prst="rect">
            <a:avLst/>
          </a:prstGeom>
        </p:spPr>
      </p:pic>
      <p:pic>
        <p:nvPicPr>
          <p:cNvPr id="11" name="Picture 10" descr="Icon&#10;&#10;Description automatically generated">
            <a:extLst>
              <a:ext uri="{FF2B5EF4-FFF2-40B4-BE49-F238E27FC236}">
                <a16:creationId xmlns:a16="http://schemas.microsoft.com/office/drawing/2014/main" id="{8E893683-BFA5-4731-84FD-C250ABCBF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691" y="1693857"/>
            <a:ext cx="3114454" cy="2893309"/>
          </a:xfrm>
          <a:prstGeom prst="rect">
            <a:avLst/>
          </a:prstGeom>
        </p:spPr>
      </p:pic>
    </p:spTree>
    <p:extLst>
      <p:ext uri="{BB962C8B-B14F-4D97-AF65-F5344CB8AC3E}">
        <p14:creationId xmlns:p14="http://schemas.microsoft.com/office/powerpoint/2010/main" val="420099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tx1">
                    <a:lumMod val="85000"/>
                    <a:lumOff val="15000"/>
                  </a:schemeClr>
                </a:solidFill>
                <a:cs typeface="Courier New" panose="02070309020205020404" pitchFamily="49" charset="0"/>
              </a:rPr>
              <a:t>There are several other animation properties we can use to further modify an animation, including</a:t>
            </a:r>
          </a:p>
        </p:txBody>
      </p:sp>
      <p:pic>
        <p:nvPicPr>
          <p:cNvPr id="9" name="Picture 8">
            <a:extLst>
              <a:ext uri="{FF2B5EF4-FFF2-40B4-BE49-F238E27FC236}">
                <a16:creationId xmlns:a16="http://schemas.microsoft.com/office/drawing/2014/main" id="{511CDA10-1EEF-4018-AE64-093D158933D8}"/>
              </a:ext>
            </a:extLst>
          </p:cNvPr>
          <p:cNvPicPr>
            <a:picLocks noChangeAspect="1"/>
          </p:cNvPicPr>
          <p:nvPr/>
        </p:nvPicPr>
        <p:blipFill>
          <a:blip r:embed="rId3"/>
          <a:stretch>
            <a:fillRect/>
          </a:stretch>
        </p:blipFill>
        <p:spPr>
          <a:xfrm>
            <a:off x="2087957" y="2840491"/>
            <a:ext cx="7089921" cy="36523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14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tx1">
                    <a:lumMod val="85000"/>
                    <a:lumOff val="15000"/>
                  </a:schemeClr>
                </a:solidFill>
                <a:cs typeface="Courier New" panose="02070309020205020404" pitchFamily="49" charset="0"/>
              </a:rPr>
              <a:t>Typically, despite these examples, animations are applied to specialized classes or IDs instead of general selectors</a:t>
            </a:r>
          </a:p>
          <a:p>
            <a:pPr marL="0" indent="0">
              <a:buNone/>
            </a:pPr>
            <a:r>
              <a:rPr lang="en-US" dirty="0">
                <a:solidFill>
                  <a:schemeClr val="tx1">
                    <a:lumMod val="85000"/>
                    <a:lumOff val="15000"/>
                  </a:schemeClr>
                </a:solidFill>
                <a:cs typeface="Courier New" panose="02070309020205020404" pitchFamily="49" charset="0"/>
              </a:rPr>
              <a:t>The browser will make a ‘best effort’ to smooth the transitions between different </a:t>
            </a:r>
            <a:r>
              <a:rPr lang="en-US" b="1" dirty="0">
                <a:solidFill>
                  <a:srgbClr val="002060"/>
                </a:solidFill>
                <a:latin typeface="Courier New" panose="02070309020205020404" pitchFamily="49" charset="0"/>
                <a:cs typeface="Courier New" panose="02070309020205020404" pitchFamily="49" charset="0"/>
              </a:rPr>
              <a:t>@keyframe </a:t>
            </a:r>
            <a:r>
              <a:rPr lang="en-US" dirty="0">
                <a:solidFill>
                  <a:schemeClr val="tx1">
                    <a:lumMod val="85000"/>
                    <a:lumOff val="15000"/>
                  </a:schemeClr>
                </a:solidFill>
                <a:cs typeface="Courier New" panose="02070309020205020404" pitchFamily="49" charset="0"/>
              </a:rPr>
              <a:t>states</a:t>
            </a:r>
          </a:p>
          <a:p>
            <a:pPr marL="0" indent="0">
              <a:buNone/>
            </a:pPr>
            <a:r>
              <a:rPr lang="en-US" dirty="0">
                <a:solidFill>
                  <a:schemeClr val="tx1">
                    <a:lumMod val="85000"/>
                    <a:lumOff val="15000"/>
                  </a:schemeClr>
                </a:solidFill>
                <a:cs typeface="Courier New" panose="02070309020205020404" pitchFamily="49" charset="0"/>
              </a:rPr>
              <a:t>A lot of times, at least in my experience, it takes a bit of fiddling with the numbers to get the effect you want</a:t>
            </a:r>
          </a:p>
        </p:txBody>
      </p:sp>
    </p:spTree>
    <p:extLst>
      <p:ext uri="{BB962C8B-B14F-4D97-AF65-F5344CB8AC3E}">
        <p14:creationId xmlns:p14="http://schemas.microsoft.com/office/powerpoint/2010/main" val="345274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Animation</a:t>
            </a:r>
            <a:endParaRPr lang="en-US" sz="2800" b="1" dirty="0">
              <a:solidFill>
                <a:schemeClr val="accent1">
                  <a:lumMod val="50000"/>
                </a:schemeClr>
              </a:solidFill>
              <a:latin typeface="Courier New" panose="02070309020205020404" pitchFamily="49" charset="0"/>
              <a:ea typeface="+mn-ea"/>
              <a:cs typeface="Courier New" panose="02070309020205020404" pitchFamily="49" charset="0"/>
            </a:endParaRPr>
          </a:p>
        </p:txBody>
      </p:sp>
      <p:sp>
        <p:nvSpPr>
          <p:cNvPr id="8" name="Content Placeholder 5">
            <a:extLst>
              <a:ext uri="{FF2B5EF4-FFF2-40B4-BE49-F238E27FC236}">
                <a16:creationId xmlns:a16="http://schemas.microsoft.com/office/drawing/2014/main" id="{6239EC26-6B67-48F3-B029-76B28380CE16}"/>
              </a:ext>
            </a:extLst>
          </p:cNvPr>
          <p:cNvSpPr>
            <a:spLocks noGrp="1"/>
          </p:cNvSpPr>
          <p:nvPr>
            <p:ph idx="1"/>
          </p:nvPr>
        </p:nvSpPr>
        <p:spPr>
          <a:xfrm>
            <a:off x="847078" y="1825625"/>
            <a:ext cx="10515600" cy="4351338"/>
          </a:xfrm>
        </p:spPr>
        <p:txBody>
          <a:bodyPr>
            <a:normAutofit/>
          </a:bodyPr>
          <a:lstStyle/>
          <a:p>
            <a:pPr marL="0" indent="0">
              <a:buNone/>
            </a:pPr>
            <a:r>
              <a:rPr lang="en-US" dirty="0">
                <a:solidFill>
                  <a:schemeClr val="tx1">
                    <a:lumMod val="85000"/>
                    <a:lumOff val="15000"/>
                  </a:schemeClr>
                </a:solidFill>
                <a:cs typeface="Courier New" panose="02070309020205020404" pitchFamily="49" charset="0"/>
              </a:rPr>
              <a:t>JavaScript can also be used to create animations</a:t>
            </a:r>
          </a:p>
          <a:p>
            <a:pPr marL="0" indent="0">
              <a:buNone/>
            </a:pPr>
            <a:r>
              <a:rPr lang="en-US" dirty="0">
                <a:solidFill>
                  <a:schemeClr val="tx1">
                    <a:lumMod val="85000"/>
                    <a:lumOff val="15000"/>
                  </a:schemeClr>
                </a:solidFill>
                <a:cs typeface="Courier New" panose="02070309020205020404" pitchFamily="49" charset="0"/>
              </a:rPr>
              <a:t>Generally speaking, though, CSS Animations are more lightweight and require less processing from the client computer</a:t>
            </a:r>
          </a:p>
          <a:p>
            <a:pPr marL="0" indent="0">
              <a:buNone/>
            </a:pPr>
            <a:r>
              <a:rPr lang="en-US" dirty="0">
                <a:solidFill>
                  <a:schemeClr val="tx1">
                    <a:lumMod val="85000"/>
                    <a:lumOff val="15000"/>
                  </a:schemeClr>
                </a:solidFill>
                <a:cs typeface="Courier New" panose="02070309020205020404" pitchFamily="49" charset="0"/>
              </a:rPr>
              <a:t>CSS Animations are best suited for relatively simple tasks that can easily be handled by a browser</a:t>
            </a:r>
          </a:p>
          <a:p>
            <a:pPr marL="0" indent="0">
              <a:buNone/>
            </a:pPr>
            <a:r>
              <a:rPr lang="en-US" dirty="0">
                <a:solidFill>
                  <a:schemeClr val="tx1">
                    <a:lumMod val="85000"/>
                    <a:lumOff val="15000"/>
                  </a:schemeClr>
                </a:solidFill>
                <a:cs typeface="Courier New" panose="02070309020205020404" pitchFamily="49" charset="0"/>
              </a:rPr>
              <a:t>We’ll see this Thursday   </a:t>
            </a:r>
          </a:p>
        </p:txBody>
      </p:sp>
      <p:pic>
        <p:nvPicPr>
          <p:cNvPr id="9" name="Picture 8" descr="Icon&#10;&#10;Description automatically generated">
            <a:extLst>
              <a:ext uri="{FF2B5EF4-FFF2-40B4-BE49-F238E27FC236}">
                <a16:creationId xmlns:a16="http://schemas.microsoft.com/office/drawing/2014/main" id="{02A9E5E7-3EA9-48ED-AD63-BED25AEBB1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5962" y="3947319"/>
            <a:ext cx="1585355" cy="1585355"/>
          </a:xfrm>
          <a:prstGeom prst="rect">
            <a:avLst/>
          </a:prstGeom>
        </p:spPr>
      </p:pic>
    </p:spTree>
    <p:extLst>
      <p:ext uri="{BB962C8B-B14F-4D97-AF65-F5344CB8AC3E}">
        <p14:creationId xmlns:p14="http://schemas.microsoft.com/office/powerpoint/2010/main" val="20332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9" name="Content Placeholder 8" descr="Icon&#10;&#10;Description automatically generated">
            <a:extLst>
              <a:ext uri="{FF2B5EF4-FFF2-40B4-BE49-F238E27FC236}">
                <a16:creationId xmlns:a16="http://schemas.microsoft.com/office/drawing/2014/main" id="{4A127A39-053F-4358-BEC7-9ECB0B8E411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63406" y="308981"/>
            <a:ext cx="4665187" cy="4351338"/>
          </a:xfrm>
        </p:spPr>
      </p:pic>
      <p:sp>
        <p:nvSpPr>
          <p:cNvPr id="11" name="TextBox 10">
            <a:extLst>
              <a:ext uri="{FF2B5EF4-FFF2-40B4-BE49-F238E27FC236}">
                <a16:creationId xmlns:a16="http://schemas.microsoft.com/office/drawing/2014/main" id="{E74A55BE-26C1-4172-BD78-4DFCC6313A49}"/>
              </a:ext>
            </a:extLst>
          </p:cNvPr>
          <p:cNvSpPr txBox="1"/>
          <p:nvPr/>
        </p:nvSpPr>
        <p:spPr>
          <a:xfrm>
            <a:off x="3595686" y="4869076"/>
            <a:ext cx="5000625" cy="646331"/>
          </a:xfrm>
          <a:prstGeom prst="rect">
            <a:avLst/>
          </a:prstGeom>
          <a:noFill/>
        </p:spPr>
        <p:txBody>
          <a:bodyPr wrap="square" rtlCol="0">
            <a:spAutoFit/>
          </a:bodyPr>
          <a:lstStyle/>
          <a:p>
            <a:pPr algn="ctr"/>
            <a:r>
              <a:rPr lang="en-US" sz="3600" dirty="0">
                <a:solidFill>
                  <a:srgbClr val="002060"/>
                </a:solidFill>
              </a:rPr>
              <a:t>QUESTIONS?</a:t>
            </a:r>
          </a:p>
        </p:txBody>
      </p:sp>
    </p:spTree>
    <p:extLst>
      <p:ext uri="{BB962C8B-B14F-4D97-AF65-F5344CB8AC3E}">
        <p14:creationId xmlns:p14="http://schemas.microsoft.com/office/powerpoint/2010/main" val="43062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Styles</a:t>
            </a:r>
          </a:p>
        </p:txBody>
      </p:sp>
      <p:pic>
        <p:nvPicPr>
          <p:cNvPr id="19" name="Picture 18">
            <a:extLst>
              <a:ext uri="{FF2B5EF4-FFF2-40B4-BE49-F238E27FC236}">
                <a16:creationId xmlns:a16="http://schemas.microsoft.com/office/drawing/2014/main" id="{A206C462-3A82-42FD-A2A7-365FE0226AA4}"/>
              </a:ext>
            </a:extLst>
          </p:cNvPr>
          <p:cNvPicPr>
            <a:picLocks noChangeAspect="1"/>
          </p:cNvPicPr>
          <p:nvPr/>
        </p:nvPicPr>
        <p:blipFill>
          <a:blip r:embed="rId3"/>
          <a:stretch>
            <a:fillRect/>
          </a:stretch>
        </p:blipFill>
        <p:spPr>
          <a:xfrm>
            <a:off x="239004" y="1489691"/>
            <a:ext cx="3094608" cy="218144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907A44B-7DAC-4CBC-8086-B8BC5B8119A1}"/>
              </a:ext>
            </a:extLst>
          </p:cNvPr>
          <p:cNvPicPr>
            <a:picLocks noChangeAspect="1"/>
          </p:cNvPicPr>
          <p:nvPr/>
        </p:nvPicPr>
        <p:blipFill>
          <a:blip r:embed="rId4"/>
          <a:stretch>
            <a:fillRect/>
          </a:stretch>
        </p:blipFill>
        <p:spPr>
          <a:xfrm>
            <a:off x="3790071" y="1489691"/>
            <a:ext cx="8162925" cy="29908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831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CSS 3 Outline Styles</a:t>
            </a:r>
          </a:p>
        </p:txBody>
      </p:sp>
      <p:pic>
        <p:nvPicPr>
          <p:cNvPr id="17" name="Picture 16">
            <a:extLst>
              <a:ext uri="{FF2B5EF4-FFF2-40B4-BE49-F238E27FC236}">
                <a16:creationId xmlns:a16="http://schemas.microsoft.com/office/drawing/2014/main" id="{883FE244-6598-423F-8DD9-02B624DCF7BD}"/>
              </a:ext>
            </a:extLst>
          </p:cNvPr>
          <p:cNvPicPr>
            <a:picLocks noChangeAspect="1"/>
          </p:cNvPicPr>
          <p:nvPr/>
        </p:nvPicPr>
        <p:blipFill>
          <a:blip r:embed="rId3"/>
          <a:stretch>
            <a:fillRect/>
          </a:stretch>
        </p:blipFill>
        <p:spPr>
          <a:xfrm>
            <a:off x="3124200" y="1533525"/>
            <a:ext cx="5943600" cy="3790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79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6711</TotalTime>
  <Words>3644</Words>
  <Application>Microsoft Office PowerPoint</Application>
  <PresentationFormat>Widescreen</PresentationFormat>
  <Paragraphs>368</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Corbel</vt:lpstr>
      <vt:lpstr>Corbel Light</vt:lpstr>
      <vt:lpstr>Courier New</vt:lpstr>
      <vt:lpstr>Office Theme</vt:lpstr>
      <vt:lpstr>CSCI 1720 Intermediate Web Design</vt:lpstr>
      <vt:lpstr>CSS 3</vt:lpstr>
      <vt:lpstr>CSS 3 Outline</vt:lpstr>
      <vt:lpstr>CSS 3 Outline vs. Border</vt:lpstr>
      <vt:lpstr>CSS 3 Outline vs. Border</vt:lpstr>
      <vt:lpstr>CSS 3 Outline Styles</vt:lpstr>
      <vt:lpstr>CSS 3 Outline Styles</vt:lpstr>
      <vt:lpstr>CSS 3 Outline Styles</vt:lpstr>
      <vt:lpstr>CSS 3 Outline Styles</vt:lpstr>
      <vt:lpstr>CSS 3 Outline Width</vt:lpstr>
      <vt:lpstr>CSS 3 Outline Width</vt:lpstr>
      <vt:lpstr>CSS 3 Outline Color</vt:lpstr>
      <vt:lpstr>CSS 3 Outline Color</vt:lpstr>
      <vt:lpstr>CSS 3 Outline Shorthand</vt:lpstr>
      <vt:lpstr>CSS 3 Removing the Outline</vt:lpstr>
      <vt:lpstr>CSS 3 Cursors</vt:lpstr>
      <vt:lpstr>CSS 3 Cursors</vt:lpstr>
      <vt:lpstr>CSS 3 Overflow</vt:lpstr>
      <vt:lpstr>CSS 3 Overflow</vt:lpstr>
      <vt:lpstr>CSS 3 Overflow</vt:lpstr>
      <vt:lpstr>CSS 3 Display</vt:lpstr>
      <vt:lpstr>CSS 3 Display</vt:lpstr>
      <vt:lpstr>CSS 3 Display</vt:lpstr>
      <vt:lpstr>CSS 3 Visibility</vt:lpstr>
      <vt:lpstr>CSS 3 Visibility</vt:lpstr>
      <vt:lpstr>CSS 3 Visibility</vt:lpstr>
      <vt:lpstr>CSS Visibility vs Display</vt:lpstr>
      <vt:lpstr>CSS Position</vt:lpstr>
      <vt:lpstr>CSS Position</vt:lpstr>
      <vt:lpstr>CSS Position</vt:lpstr>
      <vt:lpstr>CSS Position</vt:lpstr>
      <vt:lpstr>CSS Position</vt:lpstr>
      <vt:lpstr>CSS Position</vt:lpstr>
      <vt:lpstr>CSS Position</vt:lpstr>
      <vt:lpstr>CSS Position</vt:lpstr>
      <vt:lpstr>CSS Position</vt:lpstr>
      <vt:lpstr>CSS Position</vt:lpstr>
      <vt:lpstr>CSS Position</vt:lpstr>
      <vt:lpstr>CSS Layers</vt:lpstr>
      <vt:lpstr>CSS Layers</vt:lpstr>
      <vt:lpstr>CSS Layers</vt:lpstr>
      <vt:lpstr>CSS Layers</vt:lpstr>
      <vt:lpstr>CSS Pseudo-elements</vt:lpstr>
      <vt:lpstr>CSS Pseudo-elements</vt:lpstr>
      <vt:lpstr>CSS Pseudo-elements</vt:lpstr>
      <vt:lpstr>CSS Pseudo-elements</vt:lpstr>
      <vt:lpstr>CSS Pseudo-elements</vt:lpstr>
      <vt:lpstr>CSS Pseudo-elements</vt:lpstr>
      <vt:lpstr>CSS Opacity</vt:lpstr>
      <vt:lpstr>CSS Opacity</vt:lpstr>
      <vt:lpstr>CSS Transforms</vt:lpstr>
      <vt:lpstr>CSS Transforms</vt:lpstr>
      <vt:lpstr>CSS Transforms - scale</vt:lpstr>
      <vt:lpstr>CSS Transforms - scale</vt:lpstr>
      <vt:lpstr>PowerPoint Presentation</vt:lpstr>
      <vt:lpstr>CSS Transforms - translate</vt:lpstr>
      <vt:lpstr>PowerPoint Presentation</vt:lpstr>
      <vt:lpstr>CSS Transforms - rotate</vt:lpstr>
      <vt:lpstr>PowerPoint Presentation</vt:lpstr>
      <vt:lpstr>PowerPoint Presentation</vt:lpstr>
      <vt:lpstr>CSS Transforms - skew</vt:lpstr>
      <vt:lpstr>PowerPoint Presentation</vt:lpstr>
      <vt:lpstr>PowerPoint Presentation</vt:lpstr>
      <vt:lpstr>CSS Animation</vt:lpstr>
      <vt:lpstr>CSS Animation</vt:lpstr>
      <vt:lpstr>CSS Animation</vt:lpstr>
      <vt:lpstr>CSS Animation</vt:lpstr>
      <vt:lpstr>CSS Animation</vt:lpstr>
      <vt:lpstr>CSS Animation</vt:lpstr>
      <vt:lpstr>CSS Animation</vt:lpstr>
      <vt:lpstr>CSS Animation</vt:lpstr>
      <vt:lpstr>CSS Animation</vt:lpstr>
      <vt:lpstr>PowerPoint Presentation</vt:lpstr>
      <vt:lpstr>CSS Animation</vt:lpstr>
      <vt:lpstr>CSS Animation</vt:lpstr>
      <vt:lpstr>CSS Animation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60</cp:revision>
  <dcterms:created xsi:type="dcterms:W3CDTF">2017-08-08T17:07:24Z</dcterms:created>
  <dcterms:modified xsi:type="dcterms:W3CDTF">2024-02-09T14:31:36Z</dcterms:modified>
</cp:coreProperties>
</file>