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4"/>
  </p:notesMasterIdLst>
  <p:sldIdLst>
    <p:sldId id="318" r:id="rId2"/>
    <p:sldId id="256" r:id="rId3"/>
    <p:sldId id="278" r:id="rId4"/>
    <p:sldId id="293" r:id="rId5"/>
    <p:sldId id="294" r:id="rId6"/>
    <p:sldId id="295" r:id="rId7"/>
    <p:sldId id="296" r:id="rId8"/>
    <p:sldId id="297" r:id="rId9"/>
    <p:sldId id="306" r:id="rId10"/>
    <p:sldId id="270" r:id="rId11"/>
    <p:sldId id="271" r:id="rId12"/>
    <p:sldId id="272" r:id="rId13"/>
    <p:sldId id="307" r:id="rId14"/>
    <p:sldId id="273" r:id="rId15"/>
    <p:sldId id="274" r:id="rId16"/>
    <p:sldId id="304" r:id="rId17"/>
    <p:sldId id="275" r:id="rId18"/>
    <p:sldId id="319" r:id="rId19"/>
    <p:sldId id="320" r:id="rId20"/>
    <p:sldId id="277" r:id="rId21"/>
    <p:sldId id="321" r:id="rId22"/>
    <p:sldId id="276" r:id="rId23"/>
    <p:sldId id="280" r:id="rId24"/>
    <p:sldId id="322" r:id="rId25"/>
    <p:sldId id="281" r:id="rId26"/>
    <p:sldId id="282" r:id="rId27"/>
    <p:sldId id="263" r:id="rId28"/>
    <p:sldId id="264" r:id="rId29"/>
    <p:sldId id="284" r:id="rId30"/>
    <p:sldId id="285" r:id="rId31"/>
    <p:sldId id="286" r:id="rId32"/>
    <p:sldId id="298" r:id="rId33"/>
    <p:sldId id="287" r:id="rId34"/>
    <p:sldId id="308" r:id="rId35"/>
    <p:sldId id="316" r:id="rId36"/>
    <p:sldId id="310" r:id="rId37"/>
    <p:sldId id="325" r:id="rId38"/>
    <p:sldId id="311" r:id="rId39"/>
    <p:sldId id="312" r:id="rId40"/>
    <p:sldId id="314" r:id="rId41"/>
    <p:sldId id="315" r:id="rId42"/>
    <p:sldId id="313" r:id="rId43"/>
    <p:sldId id="323" r:id="rId44"/>
    <p:sldId id="324" r:id="rId45"/>
    <p:sldId id="283" r:id="rId46"/>
    <p:sldId id="289" r:id="rId47"/>
    <p:sldId id="290" r:id="rId48"/>
    <p:sldId id="291" r:id="rId49"/>
    <p:sldId id="292" r:id="rId50"/>
    <p:sldId id="288" r:id="rId51"/>
    <p:sldId id="265" r:id="rId52"/>
    <p:sldId id="266" r:id="rId53"/>
    <p:sldId id="299" r:id="rId54"/>
    <p:sldId id="300" r:id="rId55"/>
    <p:sldId id="267" r:id="rId56"/>
    <p:sldId id="301" r:id="rId57"/>
    <p:sldId id="302" r:id="rId58"/>
    <p:sldId id="268" r:id="rId59"/>
    <p:sldId id="269" r:id="rId60"/>
    <p:sldId id="303" r:id="rId61"/>
    <p:sldId id="261" r:id="rId62"/>
    <p:sldId id="305"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4530"/>
    <a:srgbClr val="1D1F21"/>
    <a:srgbClr val="0E2045"/>
    <a:srgbClr val="FEC422"/>
    <a:srgbClr val="002C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5906" autoAdjust="0"/>
  </p:normalViewPr>
  <p:slideViewPr>
    <p:cSldViewPr snapToGrid="0">
      <p:cViewPr varScale="1">
        <p:scale>
          <a:sx n="106" d="100"/>
          <a:sy n="106" d="100"/>
        </p:scale>
        <p:origin x="654" y="108"/>
      </p:cViewPr>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812CBF-2585-4A8B-8B12-84A6EE4A2174}" type="datetimeFigureOut">
              <a:rPr lang="en-US" smtClean="0"/>
              <a:t>2/21/2022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4C61D7-4BA4-4AB2-BE48-D3F7B38B6AA8}" type="slidenum">
              <a:rPr lang="en-US" smtClean="0"/>
              <a:t>‹#›</a:t>
            </a:fld>
            <a:endParaRPr lang="en-US"/>
          </a:p>
        </p:txBody>
      </p:sp>
    </p:spTree>
    <p:extLst>
      <p:ext uri="{BB962C8B-B14F-4D97-AF65-F5344CB8AC3E}">
        <p14:creationId xmlns:p14="http://schemas.microsoft.com/office/powerpoint/2010/main" val="3001377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4C61D7-4BA4-4AB2-BE48-D3F7B38B6AA8}" type="slidenum">
              <a:rPr lang="en-US" smtClean="0"/>
              <a:t>5</a:t>
            </a:fld>
            <a:endParaRPr lang="en-US"/>
          </a:p>
        </p:txBody>
      </p:sp>
    </p:spTree>
    <p:extLst>
      <p:ext uri="{BB962C8B-B14F-4D97-AF65-F5344CB8AC3E}">
        <p14:creationId xmlns:p14="http://schemas.microsoft.com/office/powerpoint/2010/main" val="1456405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FA44A25E-F4EE-425F-B27D-263A63C7C4E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882056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4877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05939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A44A25E-F4EE-425F-B27D-263A63C7C4E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810136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44A25E-F4EE-425F-B27D-263A63C7C4E5}" type="datetimeFigureOut">
              <a:rPr lang="en-US" smtClean="0"/>
              <a:t>2/21/2022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19863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A44A25E-F4EE-425F-B27D-263A63C7C4E5}"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1827665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A44A25E-F4EE-425F-B27D-263A63C7C4E5}" type="datetimeFigureOut">
              <a:rPr lang="en-US" smtClean="0"/>
              <a:t>2/21/2022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2111503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A44A25E-F4EE-425F-B27D-263A63C7C4E5}" type="datetimeFigureOut">
              <a:rPr lang="en-US" smtClean="0"/>
              <a:t>2/21/2022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72340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44A25E-F4EE-425F-B27D-263A63C7C4E5}" type="datetimeFigureOut">
              <a:rPr lang="en-US" smtClean="0"/>
              <a:t>2/21/2022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3340536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A44A25E-F4EE-425F-B27D-263A63C7C4E5}"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4249017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A44A25E-F4EE-425F-B27D-263A63C7C4E5}" type="datetimeFigureOut">
              <a:rPr lang="en-US" smtClean="0"/>
              <a:t>2/21/2022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7DCB1-EB23-4CA0-9A4A-3CA879EC8727}" type="slidenum">
              <a:rPr lang="en-US" smtClean="0"/>
              <a:t>‹#›</a:t>
            </a:fld>
            <a:endParaRPr lang="en-US"/>
          </a:p>
        </p:txBody>
      </p:sp>
    </p:spTree>
    <p:extLst>
      <p:ext uri="{BB962C8B-B14F-4D97-AF65-F5344CB8AC3E}">
        <p14:creationId xmlns:p14="http://schemas.microsoft.com/office/powerpoint/2010/main" val="2429194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A44A25E-F4EE-425F-B27D-263A63C7C4E5}" type="datetimeFigureOut">
              <a:rPr lang="en-US" smtClean="0"/>
              <a:t>2/21/2022</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F7DCB1-EB23-4CA0-9A4A-3CA879EC8727}" type="slidenum">
              <a:rPr lang="en-US" smtClean="0"/>
              <a:t>‹#›</a:t>
            </a:fld>
            <a:endParaRPr lang="en-US"/>
          </a:p>
        </p:txBody>
      </p:sp>
    </p:spTree>
    <p:extLst>
      <p:ext uri="{BB962C8B-B14F-4D97-AF65-F5344CB8AC3E}">
        <p14:creationId xmlns:p14="http://schemas.microsoft.com/office/powerpoint/2010/main" val="1644225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Corbel Light" panose="020B0303020204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Corbel Light" panose="020B0303020204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Corbel Light" panose="020B0303020204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Corbel Light" panose="020B0303020204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Corbel Light" panose="020B0303020204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600" kern="1200">
          <a:solidFill>
            <a:schemeClr val="tx1"/>
          </a:solidFill>
          <a:latin typeface="Corbel Light" panose="020B0303020204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odejs.org/en/download/"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mailto:pittares@etsu.edu" TargetMode="Externa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23.jp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ASS- A Revolution In CSS World - Loginworks Softwares">
            <a:extLst>
              <a:ext uri="{FF2B5EF4-FFF2-40B4-BE49-F238E27FC236}">
                <a16:creationId xmlns:a16="http://schemas.microsoft.com/office/drawing/2014/main" id="{2D73635F-5B0F-4B4F-91EA-3756B8035C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8870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81898" y="3635359"/>
            <a:ext cx="9324975" cy="1790700"/>
          </a:xfrm>
        </p:spPr>
        <p:txBody>
          <a:bodyPr>
            <a:normAutofit/>
          </a:bodyPr>
          <a:lstStyle/>
          <a:p>
            <a:pPr marL="0" indent="0">
              <a:spcBef>
                <a:spcPts val="0"/>
              </a:spcBef>
              <a:spcAft>
                <a:spcPts val="1200"/>
              </a:spcAft>
              <a:buNone/>
            </a:pPr>
            <a:r>
              <a:rPr lang="en-US" sz="2400" dirty="0"/>
              <a:t>SASS is now a Nodejs package</a:t>
            </a:r>
          </a:p>
          <a:p>
            <a:pPr marL="0" indent="0">
              <a:spcBef>
                <a:spcPts val="0"/>
              </a:spcBef>
              <a:spcAft>
                <a:spcPts val="1200"/>
              </a:spcAft>
              <a:buNone/>
            </a:pPr>
            <a:r>
              <a:rPr lang="en-US" sz="2400" dirty="0"/>
              <a:t>If you don’t have Nodejs installed on your PC, you’ll need to do that first</a:t>
            </a:r>
          </a:p>
          <a:p>
            <a:pPr marL="0" indent="0">
              <a:spcBef>
                <a:spcPts val="0"/>
              </a:spcBef>
              <a:spcAft>
                <a:spcPts val="1200"/>
              </a:spcAft>
              <a:buNone/>
            </a:pPr>
            <a:r>
              <a:rPr lang="en-US" sz="2400" dirty="0"/>
              <a:t>The download is at </a:t>
            </a:r>
            <a:r>
              <a:rPr lang="en-US" sz="2400" dirty="0">
                <a:hlinkClick r:id="rId2"/>
              </a:rPr>
              <a:t>https://nodejs.org/en/download/</a:t>
            </a:r>
            <a:endParaRPr lang="en-US" sz="2400" dirty="0"/>
          </a:p>
        </p:txBody>
      </p:sp>
      <p:grpSp>
        <p:nvGrpSpPr>
          <p:cNvPr id="13" name="Group 12">
            <a:extLst>
              <a:ext uri="{FF2B5EF4-FFF2-40B4-BE49-F238E27FC236}">
                <a16:creationId xmlns:a16="http://schemas.microsoft.com/office/drawing/2014/main" id="{3E741D38-5B3F-4852-BD44-D9174202A090}"/>
              </a:ext>
            </a:extLst>
          </p:cNvPr>
          <p:cNvGrpSpPr/>
          <p:nvPr/>
        </p:nvGrpSpPr>
        <p:grpSpPr>
          <a:xfrm>
            <a:off x="0" y="5841587"/>
            <a:ext cx="12192000" cy="1008205"/>
            <a:chOff x="0" y="5841587"/>
            <a:chExt cx="12192000" cy="1008205"/>
          </a:xfrm>
        </p:grpSpPr>
        <p:sp>
          <p:nvSpPr>
            <p:cNvPr id="14" name="Rectangle 13">
              <a:extLst>
                <a:ext uri="{FF2B5EF4-FFF2-40B4-BE49-F238E27FC236}">
                  <a16:creationId xmlns:a16="http://schemas.microsoft.com/office/drawing/2014/main" id="{830DB046-B80D-46E4-95B5-4F084F87EEE2}"/>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extBox 14">
              <a:extLst>
                <a:ext uri="{FF2B5EF4-FFF2-40B4-BE49-F238E27FC236}">
                  <a16:creationId xmlns:a16="http://schemas.microsoft.com/office/drawing/2014/main" id="{7F1C628F-F60F-427B-BD40-EFE2AD1192E1}"/>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6" name="TextBox 15">
              <a:extLst>
                <a:ext uri="{FF2B5EF4-FFF2-40B4-BE49-F238E27FC236}">
                  <a16:creationId xmlns:a16="http://schemas.microsoft.com/office/drawing/2014/main" id="{A511A44F-FC6F-4A0C-8FC8-8F88BDFF0B2B}"/>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7" name="Picture 16">
              <a:extLst>
                <a:ext uri="{FF2B5EF4-FFF2-40B4-BE49-F238E27FC236}">
                  <a16:creationId xmlns:a16="http://schemas.microsoft.com/office/drawing/2014/main" id="{C59BB305-C1B9-4799-A989-3909AEF034D5}"/>
                </a:ext>
              </a:extLst>
            </p:cNvPr>
            <p:cNvPicPr>
              <a:picLocks noChangeAspect="1"/>
            </p:cNvPicPr>
            <p:nvPr/>
          </p:nvPicPr>
          <p:blipFill>
            <a:blip r:embed="rId3"/>
            <a:stretch>
              <a:fillRect/>
            </a:stretch>
          </p:blipFill>
          <p:spPr>
            <a:xfrm>
              <a:off x="5792390" y="5968372"/>
              <a:ext cx="607219" cy="678656"/>
            </a:xfrm>
            <a:prstGeom prst="rect">
              <a:avLst/>
            </a:prstGeom>
          </p:spPr>
        </p:pic>
      </p:grpSp>
      <p:pic>
        <p:nvPicPr>
          <p:cNvPr id="19" name="Picture 18">
            <a:extLst>
              <a:ext uri="{FF2B5EF4-FFF2-40B4-BE49-F238E27FC236}">
                <a16:creationId xmlns:a16="http://schemas.microsoft.com/office/drawing/2014/main" id="{D3908AF2-0CFD-4225-A521-E41CDE1D4522}"/>
              </a:ext>
            </a:extLst>
          </p:cNvPr>
          <p:cNvPicPr>
            <a:picLocks noChangeAspect="1"/>
          </p:cNvPicPr>
          <p:nvPr/>
        </p:nvPicPr>
        <p:blipFill>
          <a:blip r:embed="rId4"/>
          <a:stretch>
            <a:fillRect/>
          </a:stretch>
        </p:blipFill>
        <p:spPr>
          <a:xfrm>
            <a:off x="1129902" y="1513939"/>
            <a:ext cx="9324975" cy="192405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988625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731"/>
            <a:ext cx="9227179" cy="4006908"/>
          </a:xfrm>
        </p:spPr>
        <p:txBody>
          <a:bodyPr>
            <a:normAutofit/>
          </a:bodyPr>
          <a:lstStyle/>
          <a:p>
            <a:pPr marL="0" indent="0">
              <a:buNone/>
            </a:pPr>
            <a:r>
              <a:rPr lang="en-US" sz="2400" dirty="0"/>
              <a:t>Once Nodejs is installed, open a command prompt</a:t>
            </a:r>
          </a:p>
          <a:p>
            <a:pPr marL="0" indent="0">
              <a:buNone/>
            </a:pPr>
            <a:r>
              <a:rPr lang="en-US" sz="2400" dirty="0"/>
              <a:t>Enter </a:t>
            </a:r>
            <a:r>
              <a:rPr lang="en-US" sz="2400" b="1" dirty="0">
                <a:latin typeface="Courier New" panose="02070309020205020404" pitchFamily="49" charset="0"/>
                <a:cs typeface="Courier New" panose="02070309020205020404" pitchFamily="49" charset="0"/>
              </a:rPr>
              <a:t>node -v</a:t>
            </a:r>
            <a:r>
              <a:rPr lang="en-US" sz="2400" dirty="0"/>
              <a:t> to ensure that Nodejs has been successfully installed</a:t>
            </a:r>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p>
          <a:p>
            <a:pPr marL="0" indent="0">
              <a:buNone/>
            </a:pPr>
            <a:r>
              <a:rPr lang="en-US" sz="2400" dirty="0"/>
              <a:t>Enter </a:t>
            </a:r>
            <a:r>
              <a:rPr lang="en-US" sz="2400" b="1" dirty="0">
                <a:latin typeface="Courier New" panose="02070309020205020404" pitchFamily="49" charset="0"/>
                <a:cs typeface="Courier New" panose="02070309020205020404" pitchFamily="49" charset="0"/>
              </a:rPr>
              <a:t>npm install –g sass</a:t>
            </a:r>
          </a:p>
        </p:txBody>
      </p:sp>
      <p:grpSp>
        <p:nvGrpSpPr>
          <p:cNvPr id="12" name="Group 11">
            <a:extLst>
              <a:ext uri="{FF2B5EF4-FFF2-40B4-BE49-F238E27FC236}">
                <a16:creationId xmlns:a16="http://schemas.microsoft.com/office/drawing/2014/main" id="{BCC8A5F3-DD65-4E44-8DDB-E5DF1202F724}"/>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B5A404E2-2717-49BC-9C29-6DB5973B17E4}"/>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A3160433-B2B4-426A-9466-E088D75DEEF9}"/>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FF403F2C-63F5-4D0C-B4AA-03C2D40477C8}"/>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3B3CA43A-9FAE-462C-ABDA-6E2C0A86234B}"/>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20" name="Picture 19">
            <a:extLst>
              <a:ext uri="{FF2B5EF4-FFF2-40B4-BE49-F238E27FC236}">
                <a16:creationId xmlns:a16="http://schemas.microsoft.com/office/drawing/2014/main" id="{958F51EC-8398-40FA-92C7-9E677177F2C3}"/>
              </a:ext>
            </a:extLst>
          </p:cNvPr>
          <p:cNvPicPr>
            <a:picLocks noChangeAspect="1"/>
          </p:cNvPicPr>
          <p:nvPr/>
        </p:nvPicPr>
        <p:blipFill>
          <a:blip r:embed="rId3"/>
          <a:stretch>
            <a:fillRect/>
          </a:stretch>
        </p:blipFill>
        <p:spPr>
          <a:xfrm>
            <a:off x="2481207" y="2748881"/>
            <a:ext cx="7229584" cy="1040622"/>
          </a:xfrm>
          <a:prstGeom prst="rect">
            <a:avLst/>
          </a:prstGeom>
          <a:effectLst>
            <a:outerShdw blurRad="50800" dist="38100" dir="2700000" algn="tl" rotWithShape="0">
              <a:prstClr val="black">
                <a:alpha val="40000"/>
              </a:prstClr>
            </a:outerShdw>
          </a:effectLst>
        </p:spPr>
      </p:pic>
      <p:pic>
        <p:nvPicPr>
          <p:cNvPr id="21" name="Picture 20">
            <a:extLst>
              <a:ext uri="{FF2B5EF4-FFF2-40B4-BE49-F238E27FC236}">
                <a16:creationId xmlns:a16="http://schemas.microsoft.com/office/drawing/2014/main" id="{B024F308-929F-44B8-AF4E-9185716D1B09}"/>
              </a:ext>
            </a:extLst>
          </p:cNvPr>
          <p:cNvPicPr>
            <a:picLocks noChangeAspect="1"/>
          </p:cNvPicPr>
          <p:nvPr/>
        </p:nvPicPr>
        <p:blipFill>
          <a:blip r:embed="rId4"/>
          <a:stretch>
            <a:fillRect/>
          </a:stretch>
        </p:blipFill>
        <p:spPr>
          <a:xfrm>
            <a:off x="1802195" y="4832653"/>
            <a:ext cx="8587608" cy="389126"/>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211435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2152650" y="1825625"/>
            <a:ext cx="7886700" cy="4006908"/>
          </a:xfrm>
        </p:spPr>
        <p:txBody>
          <a:bodyPr>
            <a:normAutofit/>
          </a:bodyPr>
          <a:lstStyle/>
          <a:p>
            <a:pPr marL="0" indent="0">
              <a:buNone/>
            </a:pPr>
            <a:r>
              <a:rPr lang="en-US" sz="2400" dirty="0"/>
              <a:t>Enter </a:t>
            </a:r>
            <a:r>
              <a:rPr lang="en-US" sz="2200" b="1">
                <a:latin typeface="Courier New" panose="02070309020205020404" pitchFamily="49" charset="0"/>
                <a:cs typeface="Courier New" panose="02070309020205020404" pitchFamily="49" charset="0"/>
              </a:rPr>
              <a:t>sass -–</a:t>
            </a:r>
            <a:r>
              <a:rPr lang="en-US" sz="2200" b="1" dirty="0">
                <a:latin typeface="Courier New" panose="02070309020205020404" pitchFamily="49" charset="0"/>
                <a:cs typeface="Courier New" panose="02070309020205020404" pitchFamily="49" charset="0"/>
              </a:rPr>
              <a:t>version </a:t>
            </a:r>
            <a:r>
              <a:rPr lang="en-US" sz="2400" dirty="0"/>
              <a:t> to confirm successful installation</a:t>
            </a:r>
            <a:endParaRPr lang="en-US" sz="2400" b="1" dirty="0">
              <a:latin typeface="Courier New" panose="02070309020205020404" pitchFamily="49" charset="0"/>
              <a:cs typeface="Courier New" panose="02070309020205020404" pitchFamily="49" charset="0"/>
            </a:endParaRPr>
          </a:p>
        </p:txBody>
      </p:sp>
      <p:grpSp>
        <p:nvGrpSpPr>
          <p:cNvPr id="13" name="Group 12">
            <a:extLst>
              <a:ext uri="{FF2B5EF4-FFF2-40B4-BE49-F238E27FC236}">
                <a16:creationId xmlns:a16="http://schemas.microsoft.com/office/drawing/2014/main" id="{124D03A3-EEBD-439F-B766-0A4AF4383167}"/>
              </a:ext>
            </a:extLst>
          </p:cNvPr>
          <p:cNvGrpSpPr/>
          <p:nvPr/>
        </p:nvGrpSpPr>
        <p:grpSpPr>
          <a:xfrm>
            <a:off x="0" y="5841587"/>
            <a:ext cx="12192000" cy="1008205"/>
            <a:chOff x="0" y="5841587"/>
            <a:chExt cx="12192000" cy="1008205"/>
          </a:xfrm>
        </p:grpSpPr>
        <p:sp>
          <p:nvSpPr>
            <p:cNvPr id="14" name="Rectangle 13">
              <a:extLst>
                <a:ext uri="{FF2B5EF4-FFF2-40B4-BE49-F238E27FC236}">
                  <a16:creationId xmlns:a16="http://schemas.microsoft.com/office/drawing/2014/main" id="{63000FDA-69AF-4E3B-9121-19A6D9823454}"/>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extBox 14">
              <a:extLst>
                <a:ext uri="{FF2B5EF4-FFF2-40B4-BE49-F238E27FC236}">
                  <a16:creationId xmlns:a16="http://schemas.microsoft.com/office/drawing/2014/main" id="{81B4E1ED-C502-46F3-B226-C59D1D96DFA6}"/>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6" name="TextBox 15">
              <a:extLst>
                <a:ext uri="{FF2B5EF4-FFF2-40B4-BE49-F238E27FC236}">
                  <a16:creationId xmlns:a16="http://schemas.microsoft.com/office/drawing/2014/main" id="{4033175C-99F6-47AA-8DB0-3E43255B2C45}"/>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7" name="Picture 16">
              <a:extLst>
                <a:ext uri="{FF2B5EF4-FFF2-40B4-BE49-F238E27FC236}">
                  <a16:creationId xmlns:a16="http://schemas.microsoft.com/office/drawing/2014/main" id="{CD30F32B-E5F5-41DE-8680-481915180780}"/>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19" name="Picture 18">
            <a:extLst>
              <a:ext uri="{FF2B5EF4-FFF2-40B4-BE49-F238E27FC236}">
                <a16:creationId xmlns:a16="http://schemas.microsoft.com/office/drawing/2014/main" id="{B56646D9-61C6-416B-A62D-252A51CE6FD7}"/>
              </a:ext>
            </a:extLst>
          </p:cNvPr>
          <p:cNvPicPr>
            <a:picLocks noChangeAspect="1"/>
          </p:cNvPicPr>
          <p:nvPr/>
        </p:nvPicPr>
        <p:blipFill>
          <a:blip r:embed="rId3"/>
          <a:stretch>
            <a:fillRect/>
          </a:stretch>
        </p:blipFill>
        <p:spPr>
          <a:xfrm>
            <a:off x="1873931" y="2966927"/>
            <a:ext cx="8444135" cy="1095911"/>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451581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NOTE: The CLI</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553"/>
            <a:ext cx="9201150" cy="4006908"/>
          </a:xfrm>
        </p:spPr>
        <p:txBody>
          <a:bodyPr>
            <a:normAutofit/>
          </a:bodyPr>
          <a:lstStyle/>
          <a:p>
            <a:pPr marL="0" indent="0">
              <a:buNone/>
            </a:pPr>
            <a:r>
              <a:rPr lang="en-US" sz="2400" b="1" dirty="0">
                <a:latin typeface="Courier New" panose="02070309020205020404" pitchFamily="49" charset="0"/>
                <a:cs typeface="Courier New" panose="02070309020205020404" pitchFamily="49" charset="0"/>
              </a:rPr>
              <a:t>One thing I’ve learned over the years is this:</a:t>
            </a:r>
          </a:p>
          <a:p>
            <a:pPr marL="0" indent="0">
              <a:buNone/>
            </a:pPr>
            <a:endParaRPr lang="en-US" sz="2400" b="1" dirty="0">
              <a:latin typeface="Courier New" panose="02070309020205020404" pitchFamily="49" charset="0"/>
              <a:cs typeface="Courier New" panose="02070309020205020404" pitchFamily="49" charset="0"/>
            </a:endParaRPr>
          </a:p>
          <a:p>
            <a:pPr marL="0" indent="0">
              <a:buNone/>
            </a:pPr>
            <a:r>
              <a:rPr lang="en-US" sz="2400" b="1" dirty="0">
                <a:latin typeface="Courier New" panose="02070309020205020404" pitchFamily="49" charset="0"/>
                <a:cs typeface="Courier New" panose="02070309020205020404" pitchFamily="49" charset="0"/>
              </a:rPr>
              <a:t>You </a:t>
            </a:r>
          </a:p>
          <a:p>
            <a:pPr marL="0" indent="0">
              <a:buNone/>
            </a:pPr>
            <a:endParaRPr lang="en-US" sz="2400" b="1" dirty="0">
              <a:latin typeface="Courier New" panose="02070309020205020404" pitchFamily="49" charset="0"/>
              <a:cs typeface="Courier New" panose="02070309020205020404" pitchFamily="49" charset="0"/>
            </a:endParaRPr>
          </a:p>
          <a:p>
            <a:pPr marL="0" indent="0" algn="ctr">
              <a:buNone/>
            </a:pPr>
            <a:r>
              <a:rPr lang="en-US" sz="5400" b="1" dirty="0">
                <a:solidFill>
                  <a:srgbClr val="FF0000"/>
                </a:solidFill>
                <a:latin typeface="Courier New" panose="02070309020205020404" pitchFamily="49" charset="0"/>
                <a:cs typeface="Courier New" panose="02070309020205020404" pitchFamily="49" charset="0"/>
              </a:rPr>
              <a:t>CAN NOT!</a:t>
            </a:r>
          </a:p>
          <a:p>
            <a:pPr marL="0" indent="0">
              <a:buNone/>
            </a:pPr>
            <a:endParaRPr lang="en-US" sz="2400" b="1" dirty="0">
              <a:latin typeface="Courier New" panose="02070309020205020404" pitchFamily="49" charset="0"/>
              <a:cs typeface="Courier New" panose="02070309020205020404" pitchFamily="49" charset="0"/>
            </a:endParaRPr>
          </a:p>
          <a:p>
            <a:pPr marL="0" indent="0">
              <a:buNone/>
            </a:pPr>
            <a:r>
              <a:rPr lang="en-US" sz="2400" b="1" dirty="0">
                <a:latin typeface="Courier New" panose="02070309020205020404" pitchFamily="49" charset="0"/>
                <a:cs typeface="Courier New" panose="02070309020205020404" pitchFamily="49" charset="0"/>
              </a:rPr>
              <a:t>make it as an IT Pro, if you’re not comfortable working from a Command Line Interface. Period.</a:t>
            </a:r>
            <a:endParaRPr lang="en-US" sz="2400" dirty="0"/>
          </a:p>
        </p:txBody>
      </p:sp>
      <p:grpSp>
        <p:nvGrpSpPr>
          <p:cNvPr id="12" name="Group 11">
            <a:extLst>
              <a:ext uri="{FF2B5EF4-FFF2-40B4-BE49-F238E27FC236}">
                <a16:creationId xmlns:a16="http://schemas.microsoft.com/office/drawing/2014/main" id="{D7609E40-F389-479D-ADDA-FD6914D92A8C}"/>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9A15184F-72AF-43F4-A428-D00DE087D414}"/>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C434ECF3-46FB-44E8-9389-AEA060F1B0BF}"/>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2EB2FFC4-B0A4-40F2-8C23-E973961C936D}"/>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FA1C18F5-7E50-4651-B32F-6F4982BD660D}"/>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15960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spcBef>
                <a:spcPts val="0"/>
              </a:spcBef>
              <a:spcAft>
                <a:spcPts val="1200"/>
              </a:spcAft>
              <a:buNone/>
            </a:pPr>
            <a:r>
              <a:rPr lang="en-US" sz="2400" dirty="0">
                <a:cs typeface="Courier New" panose="02070309020205020404" pitchFamily="49" charset="0"/>
              </a:rPr>
              <a:t>It isn’t required that you install SASS on your own machine</a:t>
            </a:r>
          </a:p>
          <a:p>
            <a:pPr marL="0" indent="0">
              <a:spcBef>
                <a:spcPts val="0"/>
              </a:spcBef>
              <a:spcAft>
                <a:spcPts val="1200"/>
              </a:spcAft>
              <a:buNone/>
            </a:pPr>
            <a:r>
              <a:rPr lang="en-US" sz="2400" dirty="0">
                <a:cs typeface="Courier New" panose="02070309020205020404" pitchFamily="49" charset="0"/>
              </a:rPr>
              <a:t>I’ve confirmed that it does work on the lab computers, but is a little more convoluted</a:t>
            </a:r>
          </a:p>
          <a:p>
            <a:pPr marL="0" indent="0">
              <a:spcBef>
                <a:spcPts val="0"/>
              </a:spcBef>
              <a:spcAft>
                <a:spcPts val="1200"/>
              </a:spcAft>
              <a:buNone/>
            </a:pPr>
            <a:r>
              <a:rPr lang="en-US" sz="2400" dirty="0">
                <a:cs typeface="Courier New" panose="02070309020205020404" pitchFamily="49" charset="0"/>
              </a:rPr>
              <a:t>If you install to your laptop, the </a:t>
            </a:r>
            <a:r>
              <a:rPr lang="en-US" sz="2400" b="1" dirty="0">
                <a:latin typeface="Courier New" panose="02070309020205020404" pitchFamily="49" charset="0"/>
                <a:cs typeface="Courier New" panose="02070309020205020404" pitchFamily="49" charset="0"/>
              </a:rPr>
              <a:t>sass</a:t>
            </a:r>
            <a:r>
              <a:rPr lang="en-US" sz="2400" dirty="0">
                <a:cs typeface="Courier New" panose="02070309020205020404" pitchFamily="49" charset="0"/>
              </a:rPr>
              <a:t> command will be installed on the system’s PATH and can be run from anywhere</a:t>
            </a:r>
          </a:p>
          <a:p>
            <a:pPr marL="0" indent="0">
              <a:spcBef>
                <a:spcPts val="0"/>
              </a:spcBef>
              <a:spcAft>
                <a:spcPts val="1200"/>
              </a:spcAft>
              <a:buNone/>
            </a:pPr>
            <a:endParaRPr lang="en-US" sz="2400" dirty="0">
              <a:cs typeface="Courier New" panose="02070309020205020404" pitchFamily="49" charset="0"/>
            </a:endParaRP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8DB098B1-526B-4EEB-AE70-58E86C1CEF1E}"/>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6CD4AFFD-2CCF-494C-AB12-ECD9A4812FC1}"/>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78ED9810-9049-4F75-A42A-DE2DDBC8C054}"/>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C1977988-A797-4BAF-B756-C25876A4202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83D8463D-9422-4160-9EBB-8EF4BBE4E480}"/>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009295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829801" cy="4006908"/>
          </a:xfrm>
        </p:spPr>
        <p:txBody>
          <a:bodyPr>
            <a:normAutofit/>
          </a:bodyPr>
          <a:lstStyle/>
          <a:p>
            <a:pPr marL="0" indent="0">
              <a:spcBef>
                <a:spcPts val="0"/>
              </a:spcBef>
              <a:spcAft>
                <a:spcPts val="1800"/>
              </a:spcAft>
              <a:buNone/>
            </a:pPr>
            <a:r>
              <a:rPr lang="en-US" sz="2400" dirty="0">
                <a:cs typeface="Courier New" panose="02070309020205020404" pitchFamily="49" charset="0"/>
              </a:rPr>
              <a:t>So, if your project files are on your E:\ drive, for example, let’s say</a:t>
            </a:r>
          </a:p>
          <a:p>
            <a:pPr marL="0" indent="0" algn="ctr">
              <a:spcBef>
                <a:spcPts val="0"/>
              </a:spcBef>
              <a:spcAft>
                <a:spcPts val="1800"/>
              </a:spcAft>
              <a:buNone/>
            </a:pPr>
            <a:r>
              <a:rPr lang="en-US" sz="2400" b="1" dirty="0">
                <a:latin typeface="Courier New" panose="02070309020205020404" pitchFamily="49" charset="0"/>
                <a:cs typeface="Courier New" panose="02070309020205020404" pitchFamily="49" charset="0"/>
              </a:rPr>
              <a:t>E:\csci1720\labs\sass</a:t>
            </a:r>
          </a:p>
          <a:p>
            <a:pPr marL="0" indent="0">
              <a:spcBef>
                <a:spcPts val="0"/>
              </a:spcBef>
              <a:spcAft>
                <a:spcPts val="1800"/>
              </a:spcAft>
              <a:buNone/>
            </a:pPr>
            <a:r>
              <a:rPr lang="en-US" sz="2400" dirty="0">
                <a:cs typeface="Courier New" panose="02070309020205020404" pitchFamily="49" charset="0"/>
              </a:rPr>
              <a:t>On a lab machine, you’d have to navigate to </a:t>
            </a:r>
          </a:p>
          <a:p>
            <a:pPr marL="0" indent="0" algn="ctr">
              <a:spcBef>
                <a:spcPts val="0"/>
              </a:spcBef>
              <a:spcAft>
                <a:spcPts val="1800"/>
              </a:spcAft>
              <a:buNone/>
            </a:pPr>
            <a:r>
              <a:rPr lang="en-US" sz="2400" b="1" dirty="0">
                <a:latin typeface="Courier New" panose="02070309020205020404" pitchFamily="49" charset="0"/>
                <a:cs typeface="Courier New" panose="02070309020205020404" pitchFamily="49" charset="0"/>
              </a:rPr>
              <a:t>C:\ruby24-x64\bin</a:t>
            </a:r>
          </a:p>
          <a:p>
            <a:pPr marL="0" indent="0">
              <a:spcBef>
                <a:spcPts val="0"/>
              </a:spcBef>
              <a:spcAft>
                <a:spcPts val="1800"/>
              </a:spcAft>
              <a:buNone/>
            </a:pPr>
            <a:r>
              <a:rPr lang="en-US" sz="2400" dirty="0">
                <a:cs typeface="Courier New" panose="02070309020205020404" pitchFamily="49" charset="0"/>
              </a:rPr>
              <a:t>and run</a:t>
            </a:r>
          </a:p>
          <a:p>
            <a:pPr marL="0" indent="0">
              <a:spcBef>
                <a:spcPts val="0"/>
              </a:spcBef>
              <a:spcAft>
                <a:spcPts val="1800"/>
              </a:spcAft>
              <a:buNone/>
            </a:pPr>
            <a:r>
              <a:rPr lang="en-US" sz="2400" b="1" dirty="0">
                <a:latin typeface="Courier New" panose="02070309020205020404" pitchFamily="49" charset="0"/>
                <a:cs typeface="Courier New" panose="02070309020205020404" pitchFamily="49" charset="0"/>
              </a:rPr>
              <a:t>sass --watch E:\csci1720\labs\sass\scss:E:\csci1720\labs\sass\css</a:t>
            </a:r>
          </a:p>
          <a:p>
            <a:pPr marL="0" indent="0">
              <a:spcBef>
                <a:spcPts val="0"/>
              </a:spcBef>
              <a:spcAft>
                <a:spcPts val="1200"/>
              </a:spcAft>
              <a:buNone/>
            </a:pPr>
            <a:endParaRPr lang="en-US" sz="2400" dirty="0">
              <a:cs typeface="Courier New" panose="02070309020205020404" pitchFamily="49" charset="0"/>
            </a:endParaRP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972B0A62-BE89-43C1-990D-2CAA0005B211}"/>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52A599A1-5FBF-49CA-87F5-64109077F6C6}"/>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FF299C46-FAE2-42DF-A40B-00F3E30CB48F}"/>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292658DB-E0EB-403E-9773-491B3D6B2F38}"/>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360C5265-239D-49EF-81BB-ACE2CBC6F156}"/>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509358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1763917" y="2647798"/>
            <a:ext cx="8664167" cy="903428"/>
          </a:xfrm>
        </p:spPr>
        <p:txBody>
          <a:bodyPr>
            <a:noAutofit/>
          </a:bodyPr>
          <a:lstStyle/>
          <a:p>
            <a:pPr marL="0" indent="0">
              <a:spcBef>
                <a:spcPts val="0"/>
              </a:spcBef>
              <a:spcAft>
                <a:spcPts val="1800"/>
              </a:spcAft>
              <a:buNone/>
            </a:pPr>
            <a:r>
              <a:rPr lang="en-US" sz="2000" b="1" dirty="0">
                <a:latin typeface="Courier New" panose="02070309020205020404" pitchFamily="49" charset="0"/>
                <a:cs typeface="Courier New" panose="02070309020205020404" pitchFamily="49" charset="0"/>
              </a:rPr>
              <a:t>sass --watch E:\csci1720\labs\sass\scss:E:\csci1720\labs\sass\css</a:t>
            </a:r>
          </a:p>
          <a:p>
            <a:pPr marL="0" indent="0">
              <a:spcBef>
                <a:spcPts val="0"/>
              </a:spcBef>
              <a:spcAft>
                <a:spcPts val="1200"/>
              </a:spcAft>
              <a:buNone/>
            </a:pPr>
            <a:endParaRPr lang="en-US" sz="2000" dirty="0">
              <a:cs typeface="Courier New" panose="02070309020205020404" pitchFamily="49" charset="0"/>
            </a:endParaRPr>
          </a:p>
          <a:p>
            <a:pPr marL="0" indent="0">
              <a:buNone/>
            </a:pPr>
            <a:endParaRPr lang="en-US" sz="2000" dirty="0">
              <a:cs typeface="Courier New" panose="02070309020205020404" pitchFamily="49" charset="0"/>
            </a:endParaRPr>
          </a:p>
        </p:txBody>
      </p:sp>
      <p:sp>
        <p:nvSpPr>
          <p:cNvPr id="10" name="TextBox 9">
            <a:extLst>
              <a:ext uri="{FF2B5EF4-FFF2-40B4-BE49-F238E27FC236}">
                <a16:creationId xmlns:a16="http://schemas.microsoft.com/office/drawing/2014/main" id="{C8C950AB-371E-4CE9-967C-24EBD5771BEA}"/>
              </a:ext>
            </a:extLst>
          </p:cNvPr>
          <p:cNvSpPr txBox="1"/>
          <p:nvPr/>
        </p:nvSpPr>
        <p:spPr>
          <a:xfrm>
            <a:off x="1643185" y="1536429"/>
            <a:ext cx="1125308" cy="369332"/>
          </a:xfrm>
          <a:prstGeom prst="rect">
            <a:avLst/>
          </a:prstGeom>
          <a:noFill/>
        </p:spPr>
        <p:txBody>
          <a:bodyPr wrap="none" rtlCol="0">
            <a:spAutoFit/>
          </a:bodyPr>
          <a:lstStyle/>
          <a:p>
            <a:r>
              <a:rPr lang="en-US" dirty="0">
                <a:solidFill>
                  <a:srgbClr val="FF0000"/>
                </a:solidFill>
              </a:rPr>
              <a:t>command</a:t>
            </a:r>
          </a:p>
        </p:txBody>
      </p:sp>
      <p:cxnSp>
        <p:nvCxnSpPr>
          <p:cNvPr id="13" name="Straight Arrow Connector 12">
            <a:extLst>
              <a:ext uri="{FF2B5EF4-FFF2-40B4-BE49-F238E27FC236}">
                <a16:creationId xmlns:a16="http://schemas.microsoft.com/office/drawing/2014/main" id="{FC314687-D6DE-4A4F-B240-C3C1C1B73095}"/>
              </a:ext>
            </a:extLst>
          </p:cNvPr>
          <p:cNvCxnSpPr>
            <a:cxnSpLocks/>
            <a:stCxn id="10" idx="2"/>
          </p:cNvCxnSpPr>
          <p:nvPr/>
        </p:nvCxnSpPr>
        <p:spPr>
          <a:xfrm flipH="1">
            <a:off x="2152651" y="1905761"/>
            <a:ext cx="53188" cy="84485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C2BD844-2704-49CD-A503-D8FF744D3A2E}"/>
              </a:ext>
            </a:extLst>
          </p:cNvPr>
          <p:cNvSpPr txBox="1"/>
          <p:nvPr/>
        </p:nvSpPr>
        <p:spPr>
          <a:xfrm>
            <a:off x="2886186" y="1565531"/>
            <a:ext cx="1125308" cy="369332"/>
          </a:xfrm>
          <a:prstGeom prst="rect">
            <a:avLst/>
          </a:prstGeom>
          <a:noFill/>
        </p:spPr>
        <p:txBody>
          <a:bodyPr wrap="square" rtlCol="0">
            <a:spAutoFit/>
          </a:bodyPr>
          <a:lstStyle/>
          <a:p>
            <a:r>
              <a:rPr lang="en-US" dirty="0">
                <a:solidFill>
                  <a:srgbClr val="FF0000"/>
                </a:solidFill>
              </a:rPr>
              <a:t>switch</a:t>
            </a:r>
          </a:p>
        </p:txBody>
      </p:sp>
      <p:cxnSp>
        <p:nvCxnSpPr>
          <p:cNvPr id="15" name="Straight Arrow Connector 14">
            <a:extLst>
              <a:ext uri="{FF2B5EF4-FFF2-40B4-BE49-F238E27FC236}">
                <a16:creationId xmlns:a16="http://schemas.microsoft.com/office/drawing/2014/main" id="{6176639A-26F2-4C12-A432-280AA04107B1}"/>
              </a:ext>
            </a:extLst>
          </p:cNvPr>
          <p:cNvCxnSpPr>
            <a:cxnSpLocks/>
            <a:stCxn id="14" idx="2"/>
          </p:cNvCxnSpPr>
          <p:nvPr/>
        </p:nvCxnSpPr>
        <p:spPr>
          <a:xfrm flipH="1">
            <a:off x="3343748" y="1934863"/>
            <a:ext cx="105092" cy="815748"/>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1E08EC52-1123-4B01-8750-128BC77FA60B}"/>
              </a:ext>
            </a:extLst>
          </p:cNvPr>
          <p:cNvSpPr txBox="1"/>
          <p:nvPr/>
        </p:nvSpPr>
        <p:spPr>
          <a:xfrm>
            <a:off x="3899312" y="4508335"/>
            <a:ext cx="1922656" cy="369332"/>
          </a:xfrm>
          <a:prstGeom prst="rect">
            <a:avLst/>
          </a:prstGeom>
          <a:noFill/>
        </p:spPr>
        <p:txBody>
          <a:bodyPr wrap="square" rtlCol="0">
            <a:spAutoFit/>
          </a:bodyPr>
          <a:lstStyle/>
          <a:p>
            <a:r>
              <a:rPr lang="en-US" dirty="0">
                <a:solidFill>
                  <a:srgbClr val="FF0000"/>
                </a:solidFill>
              </a:rPr>
              <a:t>source directory</a:t>
            </a:r>
          </a:p>
        </p:txBody>
      </p:sp>
      <p:cxnSp>
        <p:nvCxnSpPr>
          <p:cNvPr id="18" name="Straight Arrow Connector 17">
            <a:extLst>
              <a:ext uri="{FF2B5EF4-FFF2-40B4-BE49-F238E27FC236}">
                <a16:creationId xmlns:a16="http://schemas.microsoft.com/office/drawing/2014/main" id="{31336DBD-6A15-4AE2-80F2-CD733270CD38}"/>
              </a:ext>
            </a:extLst>
          </p:cNvPr>
          <p:cNvCxnSpPr>
            <a:cxnSpLocks/>
            <a:stCxn id="17" idx="0"/>
          </p:cNvCxnSpPr>
          <p:nvPr/>
        </p:nvCxnSpPr>
        <p:spPr>
          <a:xfrm flipH="1" flipV="1">
            <a:off x="4115208" y="3429243"/>
            <a:ext cx="745433" cy="1079093"/>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A21A0227-FF15-40BD-A407-9B85B1FB4B31}"/>
              </a:ext>
            </a:extLst>
          </p:cNvPr>
          <p:cNvSpPr/>
          <p:nvPr/>
        </p:nvSpPr>
        <p:spPr>
          <a:xfrm>
            <a:off x="1735452" y="2921865"/>
            <a:ext cx="4086517" cy="3924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92413100-51E2-4255-8715-01A0209D66D3}"/>
              </a:ext>
            </a:extLst>
          </p:cNvPr>
          <p:cNvSpPr txBox="1"/>
          <p:nvPr/>
        </p:nvSpPr>
        <p:spPr>
          <a:xfrm>
            <a:off x="6727820" y="4212205"/>
            <a:ext cx="2379175" cy="369332"/>
          </a:xfrm>
          <a:prstGeom prst="rect">
            <a:avLst/>
          </a:prstGeom>
          <a:noFill/>
        </p:spPr>
        <p:txBody>
          <a:bodyPr wrap="square" rtlCol="0">
            <a:spAutoFit/>
          </a:bodyPr>
          <a:lstStyle/>
          <a:p>
            <a:r>
              <a:rPr lang="en-US" dirty="0">
                <a:solidFill>
                  <a:srgbClr val="FF0000"/>
                </a:solidFill>
              </a:rPr>
              <a:t>destination directory</a:t>
            </a:r>
          </a:p>
        </p:txBody>
      </p:sp>
      <p:cxnSp>
        <p:nvCxnSpPr>
          <p:cNvPr id="24" name="Straight Arrow Connector 23">
            <a:extLst>
              <a:ext uri="{FF2B5EF4-FFF2-40B4-BE49-F238E27FC236}">
                <a16:creationId xmlns:a16="http://schemas.microsoft.com/office/drawing/2014/main" id="{462DDCDD-0214-47C5-A365-255A7D6311C0}"/>
              </a:ext>
            </a:extLst>
          </p:cNvPr>
          <p:cNvCxnSpPr>
            <a:cxnSpLocks/>
          </p:cNvCxnSpPr>
          <p:nvPr/>
        </p:nvCxnSpPr>
        <p:spPr>
          <a:xfrm flipH="1" flipV="1">
            <a:off x="7819707" y="3340717"/>
            <a:ext cx="97701" cy="80243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1E00F9A0-69D5-4DC8-ABD1-1277EDC75917}"/>
              </a:ext>
            </a:extLst>
          </p:cNvPr>
          <p:cNvSpPr/>
          <p:nvPr/>
        </p:nvSpPr>
        <p:spPr>
          <a:xfrm>
            <a:off x="5971568" y="2895093"/>
            <a:ext cx="3873279" cy="3924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58FB1F9B-AAAE-4F0A-80F8-BE60BFDA0044}"/>
              </a:ext>
            </a:extLst>
          </p:cNvPr>
          <p:cNvSpPr txBox="1"/>
          <p:nvPr/>
        </p:nvSpPr>
        <p:spPr>
          <a:xfrm>
            <a:off x="5601603" y="1464979"/>
            <a:ext cx="2379175" cy="369332"/>
          </a:xfrm>
          <a:prstGeom prst="rect">
            <a:avLst/>
          </a:prstGeom>
          <a:noFill/>
        </p:spPr>
        <p:txBody>
          <a:bodyPr wrap="square" rtlCol="0">
            <a:spAutoFit/>
          </a:bodyPr>
          <a:lstStyle/>
          <a:p>
            <a:r>
              <a:rPr lang="en-US" dirty="0">
                <a:solidFill>
                  <a:srgbClr val="FF0000"/>
                </a:solidFill>
              </a:rPr>
              <a:t>Colon</a:t>
            </a:r>
          </a:p>
        </p:txBody>
      </p:sp>
      <p:cxnSp>
        <p:nvCxnSpPr>
          <p:cNvPr id="25" name="Straight Arrow Connector 24">
            <a:extLst>
              <a:ext uri="{FF2B5EF4-FFF2-40B4-BE49-F238E27FC236}">
                <a16:creationId xmlns:a16="http://schemas.microsoft.com/office/drawing/2014/main" id="{077AB3C5-DFF3-44D1-ABFD-60B64767D13D}"/>
              </a:ext>
            </a:extLst>
          </p:cNvPr>
          <p:cNvCxnSpPr>
            <a:cxnSpLocks/>
          </p:cNvCxnSpPr>
          <p:nvPr/>
        </p:nvCxnSpPr>
        <p:spPr>
          <a:xfrm>
            <a:off x="5885340" y="1853810"/>
            <a:ext cx="1" cy="1015861"/>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16797376-3FCE-4AEA-A7FB-4F056BB1DA82}"/>
              </a:ext>
            </a:extLst>
          </p:cNvPr>
          <p:cNvGrpSpPr/>
          <p:nvPr/>
        </p:nvGrpSpPr>
        <p:grpSpPr>
          <a:xfrm>
            <a:off x="0" y="5841587"/>
            <a:ext cx="12192000" cy="1008205"/>
            <a:chOff x="0" y="5841587"/>
            <a:chExt cx="12192000" cy="1008205"/>
          </a:xfrm>
        </p:grpSpPr>
        <p:sp>
          <p:nvSpPr>
            <p:cNvPr id="28" name="Rectangle 27">
              <a:extLst>
                <a:ext uri="{FF2B5EF4-FFF2-40B4-BE49-F238E27FC236}">
                  <a16:creationId xmlns:a16="http://schemas.microsoft.com/office/drawing/2014/main" id="{52971E50-644C-4474-AAEF-8BC0323AC802}"/>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9" name="TextBox 28">
              <a:extLst>
                <a:ext uri="{FF2B5EF4-FFF2-40B4-BE49-F238E27FC236}">
                  <a16:creationId xmlns:a16="http://schemas.microsoft.com/office/drawing/2014/main" id="{51620A83-4C49-4DAF-9EF5-8B532D4E7A1F}"/>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30" name="TextBox 29">
              <a:extLst>
                <a:ext uri="{FF2B5EF4-FFF2-40B4-BE49-F238E27FC236}">
                  <a16:creationId xmlns:a16="http://schemas.microsoft.com/office/drawing/2014/main" id="{5603BD16-EE73-44CD-850B-26929384E6F3}"/>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31" name="Picture 30">
              <a:extLst>
                <a:ext uri="{FF2B5EF4-FFF2-40B4-BE49-F238E27FC236}">
                  <a16:creationId xmlns:a16="http://schemas.microsoft.com/office/drawing/2014/main" id="{EC25F9B5-7788-4970-8E31-223795F3798E}"/>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697730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down)">
                                      <p:cBhvr>
                                        <p:cTn id="11" dur="500"/>
                                        <p:tgtEl>
                                          <p:spTgt spid="13"/>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fade">
                                      <p:cBhvr>
                                        <p:cTn id="23" dur="500"/>
                                        <p:tgtEl>
                                          <p:spTgt spid="17"/>
                                        </p:tgtEl>
                                      </p:cBhvr>
                                    </p:animEffect>
                                  </p:childTnLst>
                                </p:cTn>
                              </p:par>
                            </p:childTnLst>
                          </p:cTn>
                        </p:par>
                        <p:par>
                          <p:cTn id="24" fill="hold">
                            <p:stCondLst>
                              <p:cond delay="2500"/>
                            </p:stCondLst>
                            <p:childTnLst>
                              <p:par>
                                <p:cTn id="25" presetID="22" presetClass="entr" presetSubtype="4" fill="hold" nodeType="after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500"/>
                                        <p:tgtEl>
                                          <p:spTgt spid="18"/>
                                        </p:tgtEl>
                                      </p:cBhvr>
                                    </p:animEffect>
                                  </p:childTnLst>
                                </p:cTn>
                              </p:par>
                            </p:childTnLst>
                          </p:cTn>
                        </p:par>
                        <p:par>
                          <p:cTn id="28" fill="hold">
                            <p:stCondLst>
                              <p:cond delay="3000"/>
                            </p:stCondLst>
                            <p:childTnLst>
                              <p:par>
                                <p:cTn id="29" presetID="21" presetClass="entr" presetSubtype="1" fill="hold" grpId="0" nodeType="after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wheel(1)">
                                      <p:cBhvr>
                                        <p:cTn id="31" dur="2000"/>
                                        <p:tgtEl>
                                          <p:spTgt spid="22"/>
                                        </p:tgtEl>
                                      </p:cBhvr>
                                    </p:animEffect>
                                  </p:childTnLst>
                                </p:cTn>
                              </p:par>
                            </p:childTnLst>
                          </p:cTn>
                        </p:par>
                        <p:par>
                          <p:cTn id="32" fill="hold">
                            <p:stCondLst>
                              <p:cond delay="5000"/>
                            </p:stCondLst>
                            <p:childTnLst>
                              <p:par>
                                <p:cTn id="33" presetID="10" presetClass="entr" presetSubtype="0" fill="hold" grpId="0" nodeType="after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fade">
                                      <p:cBhvr>
                                        <p:cTn id="35" dur="500"/>
                                        <p:tgtEl>
                                          <p:spTgt spid="21"/>
                                        </p:tgtEl>
                                      </p:cBhvr>
                                    </p:animEffect>
                                  </p:childTnLst>
                                </p:cTn>
                              </p:par>
                            </p:childTnLst>
                          </p:cTn>
                        </p:par>
                        <p:par>
                          <p:cTn id="36" fill="hold">
                            <p:stCondLst>
                              <p:cond delay="5500"/>
                            </p:stCondLst>
                            <p:childTnLst>
                              <p:par>
                                <p:cTn id="37" presetID="10" presetClass="entr" presetSubtype="0" fill="hold" nodeType="afterEffect">
                                  <p:stCondLst>
                                    <p:cond delay="0"/>
                                  </p:stCondLst>
                                  <p:childTnLst>
                                    <p:set>
                                      <p:cBhvr>
                                        <p:cTn id="38" dur="1" fill="hold">
                                          <p:stCondLst>
                                            <p:cond delay="0"/>
                                          </p:stCondLst>
                                        </p:cTn>
                                        <p:tgtEl>
                                          <p:spTgt spid="25"/>
                                        </p:tgtEl>
                                        <p:attrNameLst>
                                          <p:attrName>style.visibility</p:attrName>
                                        </p:attrNameLst>
                                      </p:cBhvr>
                                      <p:to>
                                        <p:strVal val="visible"/>
                                      </p:to>
                                    </p:set>
                                    <p:animEffect transition="in" filter="fade">
                                      <p:cBhvr>
                                        <p:cTn id="39" dur="500"/>
                                        <p:tgtEl>
                                          <p:spTgt spid="25"/>
                                        </p:tgtEl>
                                      </p:cBhvr>
                                    </p:animEffect>
                                  </p:childTnLst>
                                </p:cTn>
                              </p:par>
                            </p:childTnLst>
                          </p:cTn>
                        </p:par>
                        <p:par>
                          <p:cTn id="40" fill="hold">
                            <p:stCondLst>
                              <p:cond delay="6000"/>
                            </p:stCondLst>
                            <p:childTnLst>
                              <p:par>
                                <p:cTn id="41" presetID="10" presetClass="entr" presetSubtype="0" fill="hold" grpId="0" nodeType="after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fade">
                                      <p:cBhvr>
                                        <p:cTn id="43" dur="500"/>
                                        <p:tgtEl>
                                          <p:spTgt spid="23"/>
                                        </p:tgtEl>
                                      </p:cBhvr>
                                    </p:animEffect>
                                  </p:childTnLst>
                                </p:cTn>
                              </p:par>
                            </p:childTnLst>
                          </p:cTn>
                        </p:par>
                        <p:par>
                          <p:cTn id="44" fill="hold">
                            <p:stCondLst>
                              <p:cond delay="6500"/>
                            </p:stCondLst>
                            <p:childTnLst>
                              <p:par>
                                <p:cTn id="45" presetID="10" presetClass="entr" presetSubtype="0" fill="hold" nodeType="after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500"/>
                                        <p:tgtEl>
                                          <p:spTgt spid="24"/>
                                        </p:tgtEl>
                                      </p:cBhvr>
                                    </p:animEffect>
                                  </p:childTnLst>
                                </p:cTn>
                              </p:par>
                            </p:childTnLst>
                          </p:cTn>
                        </p:par>
                        <p:par>
                          <p:cTn id="48" fill="hold">
                            <p:stCondLst>
                              <p:cond delay="7000"/>
                            </p:stCondLst>
                            <p:childTnLst>
                              <p:par>
                                <p:cTn id="49" presetID="21" presetClass="entr" presetSubtype="1" fill="hold" grpId="0" nodeType="after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wheel(1)">
                                      <p:cBhvr>
                                        <p:cTn id="51" dur="2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7" grpId="0"/>
      <p:bldP spid="22" grpId="0" animBg="1"/>
      <p:bldP spid="23" grpId="0"/>
      <p:bldP spid="27" grpId="0" animBg="1"/>
      <p:bldP spid="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E4242813-C85B-43E0-82A9-CA3AABE9BDBA}"/>
              </a:ext>
            </a:extLst>
          </p:cNvPr>
          <p:cNvGrpSpPr/>
          <p:nvPr/>
        </p:nvGrpSpPr>
        <p:grpSpPr>
          <a:xfrm>
            <a:off x="1524000" y="5832534"/>
            <a:ext cx="9144000" cy="1008205"/>
            <a:chOff x="0" y="5832533"/>
            <a:chExt cx="9144000" cy="1008205"/>
          </a:xfrm>
        </p:grpSpPr>
        <p:sp>
          <p:nvSpPr>
            <p:cNvPr id="2" name="Rectangle 1"/>
            <p:cNvSpPr/>
            <p:nvPr/>
          </p:nvSpPr>
          <p:spPr>
            <a:xfrm>
              <a:off x="0" y="5832533"/>
              <a:ext cx="9144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Box 3"/>
            <p:cNvSpPr txBox="1"/>
            <p:nvPr/>
          </p:nvSpPr>
          <p:spPr>
            <a:xfrm>
              <a:off x="0" y="5936046"/>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5535988" y="5936046"/>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4224689" y="5936046"/>
              <a:ext cx="607219" cy="678656"/>
            </a:xfrm>
            <a:prstGeom prst="rect">
              <a:avLst/>
            </a:prstGeom>
          </p:spPr>
        </p:pic>
      </p:grpSp>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spcBef>
                <a:spcPts val="0"/>
              </a:spcBef>
              <a:spcAft>
                <a:spcPts val="1800"/>
              </a:spcAft>
              <a:buNone/>
            </a:pPr>
            <a:r>
              <a:rPr lang="en-US" sz="2400" dirty="0">
                <a:cs typeface="Courier New" panose="02070309020205020404" pitchFamily="49" charset="0"/>
              </a:rPr>
              <a:t>If you’re working from your own machine, however, all you’d have to do (from the command prompt) is</a:t>
            </a:r>
          </a:p>
          <a:p>
            <a:pPr marL="0" indent="0" algn="ctr">
              <a:spcBef>
                <a:spcPts val="0"/>
              </a:spcBef>
              <a:spcAft>
                <a:spcPts val="1800"/>
              </a:spcAft>
              <a:buNone/>
            </a:pPr>
            <a:r>
              <a:rPr lang="en-US" sz="2400" b="1" dirty="0">
                <a:latin typeface="Courier New" panose="02070309020205020404" pitchFamily="49" charset="0"/>
                <a:cs typeface="Courier New" panose="02070309020205020404" pitchFamily="49" charset="0"/>
              </a:rPr>
              <a:t>cd E:\csci1720\sass</a:t>
            </a:r>
          </a:p>
          <a:p>
            <a:pPr marL="0" indent="0" algn="ctr">
              <a:spcBef>
                <a:spcPts val="0"/>
              </a:spcBef>
              <a:spcAft>
                <a:spcPts val="1800"/>
              </a:spcAft>
              <a:buNone/>
            </a:pPr>
            <a:r>
              <a:rPr lang="en-US" sz="2400" b="1" dirty="0">
                <a:latin typeface="Courier New" panose="02070309020205020404" pitchFamily="49" charset="0"/>
                <a:cs typeface="Courier New" panose="02070309020205020404" pitchFamily="49" charset="0"/>
              </a:rPr>
              <a:t>sass --watch </a:t>
            </a:r>
            <a:r>
              <a:rPr lang="en-US" sz="2400" b="1" dirty="0" err="1">
                <a:latin typeface="Courier New" panose="02070309020205020404" pitchFamily="49" charset="0"/>
                <a:cs typeface="Courier New" panose="02070309020205020404" pitchFamily="49" charset="0"/>
              </a:rPr>
              <a:t>scss:css</a:t>
            </a:r>
            <a:endParaRPr lang="en-US" sz="2400" b="1" dirty="0">
              <a:latin typeface="Courier New" panose="02070309020205020404" pitchFamily="49" charset="0"/>
              <a:cs typeface="Courier New" panose="02070309020205020404" pitchFamily="49" charset="0"/>
            </a:endParaRPr>
          </a:p>
          <a:p>
            <a:pPr marL="0" indent="0">
              <a:spcBef>
                <a:spcPts val="0"/>
              </a:spcBef>
              <a:spcAft>
                <a:spcPts val="1200"/>
              </a:spcAft>
              <a:buNone/>
            </a:pPr>
            <a:r>
              <a:rPr lang="en-US" sz="2400" dirty="0">
                <a:cs typeface="Courier New" panose="02070309020205020404" pitchFamily="49" charset="0"/>
              </a:rPr>
              <a:t>Then minimize the command prompt</a:t>
            </a:r>
          </a:p>
          <a:p>
            <a:pPr marL="0" indent="0">
              <a:spcBef>
                <a:spcPts val="0"/>
              </a:spcBef>
              <a:spcAft>
                <a:spcPts val="1200"/>
              </a:spcAft>
              <a:buNone/>
            </a:pPr>
            <a:r>
              <a:rPr lang="en-US" sz="2400" dirty="0">
                <a:cs typeface="Courier New" panose="02070309020205020404" pitchFamily="49" charset="0"/>
              </a:rPr>
              <a:t>While SASS is running, anytime you change your source code, SASS will detect it and recompile your CSS</a:t>
            </a: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77A72E0D-4B76-4499-AC76-4D230ACC9117}"/>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6E120BE9-C4F6-4138-8AE8-51B52AB9FA21}"/>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CCE9CC7B-C545-46A7-9740-1F90FAACEF2A}"/>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F7008F7E-847D-4CC0-AD1B-357F17106771}"/>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944102EB-5224-4911-A37A-FD312774445B}"/>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488549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E4242813-C85B-43E0-82A9-CA3AABE9BDBA}"/>
              </a:ext>
            </a:extLst>
          </p:cNvPr>
          <p:cNvGrpSpPr/>
          <p:nvPr/>
        </p:nvGrpSpPr>
        <p:grpSpPr>
          <a:xfrm>
            <a:off x="1524000" y="5832534"/>
            <a:ext cx="9144000" cy="1008205"/>
            <a:chOff x="0" y="5832533"/>
            <a:chExt cx="9144000" cy="1008205"/>
          </a:xfrm>
        </p:grpSpPr>
        <p:sp>
          <p:nvSpPr>
            <p:cNvPr id="2" name="Rectangle 1"/>
            <p:cNvSpPr/>
            <p:nvPr/>
          </p:nvSpPr>
          <p:spPr>
            <a:xfrm>
              <a:off x="0" y="5832533"/>
              <a:ext cx="9144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Box 3"/>
            <p:cNvSpPr txBox="1"/>
            <p:nvPr/>
          </p:nvSpPr>
          <p:spPr>
            <a:xfrm>
              <a:off x="0" y="5936046"/>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5535988" y="5936046"/>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4224689" y="5936046"/>
              <a:ext cx="607219" cy="678656"/>
            </a:xfrm>
            <a:prstGeom prst="rect">
              <a:avLst/>
            </a:prstGeom>
          </p:spPr>
        </p:pic>
      </p:grpSp>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spcBef>
                <a:spcPts val="0"/>
              </a:spcBef>
              <a:spcAft>
                <a:spcPts val="1800"/>
              </a:spcAft>
              <a:buNone/>
            </a:pPr>
            <a:r>
              <a:rPr lang="en-US" sz="2400" dirty="0">
                <a:cs typeface="Courier New" panose="02070309020205020404" pitchFamily="49" charset="0"/>
              </a:rPr>
              <a:t>Actually, even easier! </a:t>
            </a:r>
          </a:p>
          <a:p>
            <a:pPr marL="0" indent="0">
              <a:spcBef>
                <a:spcPts val="0"/>
              </a:spcBef>
              <a:spcAft>
                <a:spcPts val="1800"/>
              </a:spcAft>
              <a:buNone/>
            </a:pPr>
            <a:r>
              <a:rPr lang="en-US" sz="2400" dirty="0">
                <a:cs typeface="Courier New" panose="02070309020205020404" pitchFamily="49" charset="0"/>
              </a:rPr>
              <a:t>In VSC, you can click ‘Terminal’ and ‘New Terminal,’ which will open a terminal display at the bottom of the editor</a:t>
            </a:r>
          </a:p>
          <a:p>
            <a:pPr marL="0" indent="0">
              <a:spcBef>
                <a:spcPts val="0"/>
              </a:spcBef>
              <a:spcAft>
                <a:spcPts val="1800"/>
              </a:spcAft>
              <a:buNone/>
            </a:pPr>
            <a:r>
              <a:rPr lang="en-US" sz="2400" dirty="0">
                <a:cs typeface="Courier New" panose="02070309020205020404" pitchFamily="49" charset="0"/>
              </a:rPr>
              <a:t>Then, all you have to do it enter</a:t>
            </a:r>
          </a:p>
          <a:p>
            <a:pPr marL="0" indent="0" algn="ctr">
              <a:spcBef>
                <a:spcPts val="0"/>
              </a:spcBef>
              <a:spcAft>
                <a:spcPts val="1800"/>
              </a:spcAft>
              <a:buNone/>
            </a:pPr>
            <a:r>
              <a:rPr lang="en-US" sz="2400" b="1" dirty="0">
                <a:latin typeface="Courier New" panose="02070309020205020404" pitchFamily="49" charset="0"/>
                <a:cs typeface="Courier New" panose="02070309020205020404" pitchFamily="49" charset="0"/>
              </a:rPr>
              <a:t>sass --watch </a:t>
            </a:r>
            <a:r>
              <a:rPr lang="en-US" sz="2400" b="1" dirty="0" err="1">
                <a:latin typeface="Courier New" panose="02070309020205020404" pitchFamily="49" charset="0"/>
                <a:cs typeface="Courier New" panose="02070309020205020404" pitchFamily="49" charset="0"/>
              </a:rPr>
              <a:t>scss:css</a:t>
            </a:r>
            <a:endParaRPr lang="en-US" sz="2400" b="1" dirty="0">
              <a:latin typeface="Courier New" panose="02070309020205020404" pitchFamily="49" charset="0"/>
              <a:cs typeface="Courier New" panose="02070309020205020404" pitchFamily="49" charset="0"/>
            </a:endParaRPr>
          </a:p>
          <a:p>
            <a:pPr marL="0" indent="0">
              <a:spcBef>
                <a:spcPts val="0"/>
              </a:spcBef>
              <a:spcAft>
                <a:spcPts val="1800"/>
              </a:spcAft>
              <a:buNone/>
            </a:pPr>
            <a:r>
              <a:rPr lang="en-US" sz="2400" dirty="0">
                <a:cs typeface="Courier New" panose="02070309020205020404" pitchFamily="49" charset="0"/>
              </a:rPr>
              <a:t>(Since you opened the terminal from VSC, you’ll already be in the correct directory. Ain’t life grand?)</a:t>
            </a: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77A72E0D-4B76-4499-AC76-4D230ACC9117}"/>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6E120BE9-C4F6-4138-8AE8-51B52AB9FA21}"/>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CCE9CC7B-C545-46A7-9740-1F90FAACEF2A}"/>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F7008F7E-847D-4CC0-AD1B-357F17106771}"/>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944102EB-5224-4911-A37A-FD312774445B}"/>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407412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E4242813-C85B-43E0-82A9-CA3AABE9BDBA}"/>
              </a:ext>
            </a:extLst>
          </p:cNvPr>
          <p:cNvGrpSpPr/>
          <p:nvPr/>
        </p:nvGrpSpPr>
        <p:grpSpPr>
          <a:xfrm>
            <a:off x="1524000" y="5832534"/>
            <a:ext cx="9144000" cy="1008205"/>
            <a:chOff x="0" y="5832533"/>
            <a:chExt cx="9144000" cy="1008205"/>
          </a:xfrm>
        </p:grpSpPr>
        <p:sp>
          <p:nvSpPr>
            <p:cNvPr id="2" name="Rectangle 1"/>
            <p:cNvSpPr/>
            <p:nvPr/>
          </p:nvSpPr>
          <p:spPr>
            <a:xfrm>
              <a:off x="0" y="5832533"/>
              <a:ext cx="9144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Box 3"/>
            <p:cNvSpPr txBox="1"/>
            <p:nvPr/>
          </p:nvSpPr>
          <p:spPr>
            <a:xfrm>
              <a:off x="0" y="5936046"/>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5535988" y="5936046"/>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4224689" y="5936046"/>
              <a:ext cx="607219" cy="678656"/>
            </a:xfrm>
            <a:prstGeom prst="rect">
              <a:avLst/>
            </a:prstGeom>
          </p:spPr>
        </p:pic>
      </p:grpSp>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grpSp>
        <p:nvGrpSpPr>
          <p:cNvPr id="12" name="Group 11">
            <a:extLst>
              <a:ext uri="{FF2B5EF4-FFF2-40B4-BE49-F238E27FC236}">
                <a16:creationId xmlns:a16="http://schemas.microsoft.com/office/drawing/2014/main" id="{77A72E0D-4B76-4499-AC76-4D230ACC9117}"/>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6E120BE9-C4F6-4138-8AE8-51B52AB9FA21}"/>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CCE9CC7B-C545-46A7-9740-1F90FAACEF2A}"/>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F7008F7E-847D-4CC0-AD1B-357F17106771}"/>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944102EB-5224-4911-A37A-FD312774445B}"/>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10" name="Picture 9">
            <a:extLst>
              <a:ext uri="{FF2B5EF4-FFF2-40B4-BE49-F238E27FC236}">
                <a16:creationId xmlns:a16="http://schemas.microsoft.com/office/drawing/2014/main" id="{054F4A1B-5EFE-4A83-8278-218AFB71C68D}"/>
              </a:ext>
            </a:extLst>
          </p:cNvPr>
          <p:cNvPicPr>
            <a:picLocks noChangeAspect="1"/>
          </p:cNvPicPr>
          <p:nvPr/>
        </p:nvPicPr>
        <p:blipFill>
          <a:blip r:embed="rId3"/>
          <a:stretch>
            <a:fillRect/>
          </a:stretch>
        </p:blipFill>
        <p:spPr>
          <a:xfrm>
            <a:off x="802286" y="2073497"/>
            <a:ext cx="9237064" cy="1905044"/>
          </a:xfrm>
          <a:prstGeom prst="rect">
            <a:avLst/>
          </a:prstGeom>
        </p:spPr>
      </p:pic>
    </p:spTree>
    <p:extLst>
      <p:ext uri="{BB962C8B-B14F-4D97-AF65-F5344CB8AC3E}">
        <p14:creationId xmlns:p14="http://schemas.microsoft.com/office/powerpoint/2010/main" val="2183577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3099C025-B1D5-45A6-9966-A4423B671656}"/>
              </a:ext>
            </a:extLst>
          </p:cNvPr>
          <p:cNvGrpSpPr/>
          <p:nvPr/>
        </p:nvGrpSpPr>
        <p:grpSpPr>
          <a:xfrm>
            <a:off x="0" y="5841587"/>
            <a:ext cx="12192000" cy="1008205"/>
            <a:chOff x="0" y="5841587"/>
            <a:chExt cx="12192000" cy="1008205"/>
          </a:xfrm>
        </p:grpSpPr>
        <p:sp>
          <p:nvSpPr>
            <p:cNvPr id="2" name="Rectangle 1"/>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Box 3"/>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5" name="TextBox 4"/>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7" name="Picture 6"/>
            <p:cNvPicPr>
              <a:picLocks noChangeAspect="1"/>
            </p:cNvPicPr>
            <p:nvPr/>
          </p:nvPicPr>
          <p:blipFill>
            <a:blip r:embed="rId2"/>
            <a:stretch>
              <a:fillRect/>
            </a:stretch>
          </p:blipFill>
          <p:spPr>
            <a:xfrm>
              <a:off x="5792390" y="5968372"/>
              <a:ext cx="607219" cy="678656"/>
            </a:xfrm>
            <a:prstGeom prst="rect">
              <a:avLst/>
            </a:prstGeom>
          </p:spPr>
        </p:pic>
      </p:grpSp>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ctrTitle"/>
          </p:nvPr>
        </p:nvSpPr>
        <p:spPr>
          <a:xfrm>
            <a:off x="2667000" y="588475"/>
            <a:ext cx="6858000" cy="2921488"/>
          </a:xfrm>
        </p:spPr>
        <p:txBody>
          <a:bodyPr>
            <a:normAutofit/>
          </a:bodyPr>
          <a:lstStyle/>
          <a:p>
            <a:r>
              <a:rPr lang="en-US" dirty="0"/>
              <a:t>SASS</a:t>
            </a:r>
            <a:br>
              <a:rPr lang="en-US" dirty="0"/>
            </a:br>
            <a:br>
              <a:rPr lang="en-US" dirty="0"/>
            </a:br>
            <a:r>
              <a:rPr lang="en-US" sz="4000" dirty="0"/>
              <a:t>Syntactically Awesome</a:t>
            </a:r>
            <a:br>
              <a:rPr lang="en-US" sz="4000" dirty="0"/>
            </a:br>
            <a:r>
              <a:rPr lang="en-US" sz="4000" dirty="0"/>
              <a:t>Stylesheets</a:t>
            </a:r>
            <a:endParaRPr lang="en-US" dirty="0"/>
          </a:p>
        </p:txBody>
      </p:sp>
      <p:sp>
        <p:nvSpPr>
          <p:cNvPr id="6" name="Subtitle 5">
            <a:extLst>
              <a:ext uri="{FF2B5EF4-FFF2-40B4-BE49-F238E27FC236}">
                <a16:creationId xmlns:a16="http://schemas.microsoft.com/office/drawing/2014/main" id="{8BDB9F1F-0DD8-42AC-99FF-BE341B908BB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100431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Installing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spcBef>
                <a:spcPts val="0"/>
              </a:spcBef>
              <a:spcAft>
                <a:spcPts val="1800"/>
              </a:spcAft>
              <a:buNone/>
            </a:pPr>
            <a:r>
              <a:rPr lang="en-US" sz="2400" dirty="0">
                <a:cs typeface="Courier New" panose="02070309020205020404" pitchFamily="49" charset="0"/>
              </a:rPr>
              <a:t>IMPORTANT POINT:</a:t>
            </a:r>
          </a:p>
          <a:p>
            <a:pPr marL="0" indent="0">
              <a:spcBef>
                <a:spcPts val="0"/>
              </a:spcBef>
              <a:spcAft>
                <a:spcPts val="1800"/>
              </a:spcAft>
              <a:buNone/>
            </a:pPr>
            <a:r>
              <a:rPr lang="en-US" sz="2400" dirty="0">
                <a:cs typeface="Courier New" panose="02070309020205020404" pitchFamily="49" charset="0"/>
              </a:rPr>
              <a:t>In a SASS environment, you </a:t>
            </a:r>
            <a:r>
              <a:rPr lang="en-US" sz="2400" dirty="0">
                <a:solidFill>
                  <a:srgbClr val="FF0000"/>
                </a:solidFill>
                <a:cs typeface="Courier New" panose="02070309020205020404" pitchFamily="49" charset="0"/>
              </a:rPr>
              <a:t>never</a:t>
            </a:r>
            <a:r>
              <a:rPr lang="en-US" sz="2400" dirty="0">
                <a:cs typeface="Courier New" panose="02070309020205020404" pitchFamily="49" charset="0"/>
              </a:rPr>
              <a:t> touch the CSS file!</a:t>
            </a: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C3882826-0635-42FC-B23D-58A511583FA8}"/>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1744F04D-18DE-44C0-B300-75CECC30BEC9}"/>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DD56E0FB-D5AD-427A-8656-4EEBB25C50F6}"/>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67DC42FF-1AC9-43B9-9943-2312021945FD}"/>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FE5B7B23-CE79-4D20-B1F9-D5EE927573DF}"/>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522885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80314F-E6F9-488E-A123-8F4107AEB38E}"/>
              </a:ext>
            </a:extLst>
          </p:cNvPr>
          <p:cNvSpPr>
            <a:spLocks noGrp="1"/>
          </p:cNvSpPr>
          <p:nvPr>
            <p:ph type="title"/>
          </p:nvPr>
        </p:nvSpPr>
        <p:spPr/>
        <p:txBody>
          <a:bodyPr/>
          <a:lstStyle/>
          <a:p>
            <a:r>
              <a:rPr lang="en-US" dirty="0"/>
              <a:t>SCSS</a:t>
            </a:r>
          </a:p>
        </p:txBody>
      </p:sp>
      <p:sp>
        <p:nvSpPr>
          <p:cNvPr id="5" name="Text Placeholder 4">
            <a:extLst>
              <a:ext uri="{FF2B5EF4-FFF2-40B4-BE49-F238E27FC236}">
                <a16:creationId xmlns:a16="http://schemas.microsoft.com/office/drawing/2014/main" id="{BDAFA2BB-ACE1-43B3-9E42-BE482223A596}"/>
              </a:ext>
            </a:extLst>
          </p:cNvPr>
          <p:cNvSpPr>
            <a:spLocks noGrp="1"/>
          </p:cNvSpPr>
          <p:nvPr>
            <p:ph type="body" idx="1"/>
          </p:nvPr>
        </p:nvSpPr>
        <p:spPr/>
        <p:txBody>
          <a:bodyPr/>
          <a:lstStyle/>
          <a:p>
            <a:r>
              <a:rPr lang="en-US" dirty="0"/>
              <a:t>Sassy CSS</a:t>
            </a:r>
          </a:p>
        </p:txBody>
      </p:sp>
    </p:spTree>
    <p:extLst>
      <p:ext uri="{BB962C8B-B14F-4D97-AF65-F5344CB8AC3E}">
        <p14:creationId xmlns:p14="http://schemas.microsoft.com/office/powerpoint/2010/main" val="3465306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Source Code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spcBef>
                <a:spcPts val="0"/>
              </a:spcBef>
              <a:spcAft>
                <a:spcPts val="1200"/>
              </a:spcAft>
              <a:buNone/>
            </a:pPr>
            <a:r>
              <a:rPr lang="en-US" sz="2400" dirty="0">
                <a:cs typeface="Courier New" panose="02070309020205020404" pitchFamily="49" charset="0"/>
              </a:rPr>
              <a:t>There are two ways (languages, if you will) to create SASS source code</a:t>
            </a:r>
          </a:p>
          <a:p>
            <a:pPr marL="0" indent="0">
              <a:spcBef>
                <a:spcPts val="0"/>
              </a:spcBef>
              <a:spcAft>
                <a:spcPts val="1200"/>
              </a:spcAft>
              <a:buNone/>
            </a:pPr>
            <a:r>
              <a:rPr lang="en-US" sz="2400" dirty="0">
                <a:cs typeface="Courier New" panose="02070309020205020404" pitchFamily="49" charset="0"/>
              </a:rPr>
              <a:t>SASS (e.g., </a:t>
            </a:r>
            <a:r>
              <a:rPr lang="en-US" sz="2400" dirty="0" err="1">
                <a:cs typeface="Courier New" panose="02070309020205020404" pitchFamily="49" charset="0"/>
              </a:rPr>
              <a:t>main.sass</a:t>
            </a:r>
            <a:r>
              <a:rPr lang="en-US" sz="2400" dirty="0">
                <a:cs typeface="Courier New" panose="02070309020205020404" pitchFamily="49" charset="0"/>
              </a:rPr>
              <a:t>)</a:t>
            </a:r>
          </a:p>
          <a:p>
            <a:pPr marL="0" indent="0">
              <a:spcBef>
                <a:spcPts val="0"/>
              </a:spcBef>
              <a:spcAft>
                <a:spcPts val="1200"/>
              </a:spcAft>
              <a:buNone/>
            </a:pPr>
            <a:r>
              <a:rPr lang="en-US" sz="2400" dirty="0">
                <a:cs typeface="Courier New" panose="02070309020205020404" pitchFamily="49" charset="0"/>
              </a:rPr>
              <a:t>	Uses indentation as delimiters</a:t>
            </a:r>
          </a:p>
          <a:p>
            <a:pPr marL="0" indent="0">
              <a:spcBef>
                <a:spcPts val="0"/>
              </a:spcBef>
              <a:spcAft>
                <a:spcPts val="1200"/>
              </a:spcAft>
              <a:buNone/>
            </a:pPr>
            <a:r>
              <a:rPr lang="en-US" sz="2400" dirty="0">
                <a:cs typeface="Courier New" panose="02070309020205020404" pitchFamily="49" charset="0"/>
              </a:rPr>
              <a:t>	Instead of braces {}</a:t>
            </a:r>
          </a:p>
          <a:p>
            <a:pPr marL="0" indent="0">
              <a:spcBef>
                <a:spcPts val="0"/>
              </a:spcBef>
              <a:spcAft>
                <a:spcPts val="1200"/>
              </a:spcAft>
              <a:buNone/>
            </a:pPr>
            <a:r>
              <a:rPr lang="en-US" sz="2400" dirty="0">
                <a:cs typeface="Courier New" panose="02070309020205020404" pitchFamily="49" charset="0"/>
              </a:rPr>
              <a:t>	I don’t like it</a:t>
            </a:r>
          </a:p>
          <a:p>
            <a:pPr marL="0" indent="0">
              <a:spcBef>
                <a:spcPts val="0"/>
              </a:spcBef>
              <a:spcAft>
                <a:spcPts val="1200"/>
              </a:spcAft>
              <a:buNone/>
            </a:pPr>
            <a:r>
              <a:rPr lang="en-US" sz="2400" dirty="0">
                <a:cs typeface="Courier New" panose="02070309020205020404" pitchFamily="49" charset="0"/>
              </a:rPr>
              <a:t>SCSS (e.g., </a:t>
            </a:r>
            <a:r>
              <a:rPr lang="en-US" sz="2400" dirty="0" err="1">
                <a:cs typeface="Courier New" panose="02070309020205020404" pitchFamily="49" charset="0"/>
              </a:rPr>
              <a:t>main.scss</a:t>
            </a:r>
            <a:r>
              <a:rPr lang="en-US" sz="2400" dirty="0">
                <a:cs typeface="Courier New" panose="02070309020205020404" pitchFamily="49" charset="0"/>
              </a:rPr>
              <a:t>)</a:t>
            </a:r>
          </a:p>
          <a:p>
            <a:pPr marL="0" indent="0">
              <a:spcBef>
                <a:spcPts val="0"/>
              </a:spcBef>
              <a:spcAft>
                <a:spcPts val="1200"/>
              </a:spcAft>
              <a:buNone/>
            </a:pPr>
            <a:r>
              <a:rPr lang="en-US" sz="2400" dirty="0">
                <a:cs typeface="Courier New" panose="02070309020205020404" pitchFamily="49" charset="0"/>
              </a:rPr>
              <a:t>	Superset of CSS</a:t>
            </a:r>
          </a:p>
          <a:p>
            <a:pPr marL="0" indent="0">
              <a:spcBef>
                <a:spcPts val="0"/>
              </a:spcBef>
              <a:spcAft>
                <a:spcPts val="1200"/>
              </a:spcAft>
              <a:buNone/>
            </a:pPr>
            <a:r>
              <a:rPr lang="en-US" sz="2400" dirty="0">
                <a:cs typeface="Courier New" panose="02070309020205020404" pitchFamily="49" charset="0"/>
              </a:rPr>
              <a:t>	Uses CSS syntax we’re familiar with</a:t>
            </a: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C704185E-49A7-413D-AA46-26BCF4475470}"/>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2997FF5D-25CD-457E-AD9F-2BF3C952E5B4}"/>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5D7018F2-CFC4-4653-BC61-67D9B91B4F66}"/>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B30721FB-184F-4F26-90A1-CFD41258333A}"/>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A1D7E82E-2D5B-4EE8-B9C0-FA0E270B1186}"/>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269640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1" y="1825625"/>
            <a:ext cx="9201150" cy="4006908"/>
          </a:xfrm>
        </p:spPr>
        <p:txBody>
          <a:bodyPr>
            <a:normAutofit/>
          </a:bodyPr>
          <a:lstStyle/>
          <a:p>
            <a:pPr marL="0" indent="0">
              <a:spcBef>
                <a:spcPts val="0"/>
              </a:spcBef>
              <a:spcAft>
                <a:spcPts val="1200"/>
              </a:spcAft>
              <a:buNone/>
            </a:pPr>
            <a:r>
              <a:rPr lang="en-US" sz="2400" dirty="0">
                <a:cs typeface="Courier New" panose="02070309020205020404" pitchFamily="49" charset="0"/>
              </a:rPr>
              <a:t>There are two ways (languages, if you will) to create SASS source code</a:t>
            </a:r>
          </a:p>
          <a:p>
            <a:pPr marL="0" indent="0">
              <a:spcBef>
                <a:spcPts val="0"/>
              </a:spcBef>
              <a:spcAft>
                <a:spcPts val="1200"/>
              </a:spcAft>
              <a:buNone/>
            </a:pPr>
            <a:r>
              <a:rPr lang="en-US" sz="2400" dirty="0">
                <a:cs typeface="Courier New" panose="02070309020205020404" pitchFamily="49" charset="0"/>
              </a:rPr>
              <a:t>SCSS seems to be more popular</a:t>
            </a:r>
          </a:p>
          <a:p>
            <a:pPr marL="0" indent="0">
              <a:spcBef>
                <a:spcPts val="0"/>
              </a:spcBef>
              <a:spcAft>
                <a:spcPts val="1200"/>
              </a:spcAft>
              <a:buNone/>
            </a:pPr>
            <a:r>
              <a:rPr lang="en-US" sz="2400" dirty="0">
                <a:cs typeface="Courier New" panose="02070309020205020404" pitchFamily="49" charset="0"/>
              </a:rPr>
              <a:t>Makes sense, since any valid CSS is also valid SCSS</a:t>
            </a:r>
          </a:p>
          <a:p>
            <a:pPr marL="0" indent="0">
              <a:spcBef>
                <a:spcPts val="0"/>
              </a:spcBef>
              <a:spcAft>
                <a:spcPts val="1200"/>
              </a:spcAft>
              <a:buNone/>
            </a:pPr>
            <a:r>
              <a:rPr lang="en-US" sz="2400" dirty="0">
                <a:cs typeface="Courier New" panose="02070309020205020404" pitchFamily="49" charset="0"/>
              </a:rPr>
              <a:t>Syntax is much the same</a:t>
            </a: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6E1243AD-6F73-4408-8B20-2817BC649372}"/>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7F87356C-884D-46AF-9D8A-CBDEFD8149C7}"/>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0C535249-0894-4820-9A4D-9066C25CF50E}"/>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8E1A1518-4ECB-4434-B37D-D4F7CC1AA930}"/>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AE1F2C9A-43F5-4F98-8E40-8CE2BD2E4708}"/>
                </a:ext>
              </a:extLst>
            </p:cNvPr>
            <p:cNvPicPr>
              <a:picLocks noChangeAspect="1"/>
            </p:cNvPicPr>
            <p:nvPr/>
          </p:nvPicPr>
          <p:blipFill>
            <a:blip r:embed="rId2"/>
            <a:stretch>
              <a:fillRect/>
            </a:stretch>
          </p:blipFill>
          <p:spPr>
            <a:xfrm>
              <a:off x="5792390" y="5968372"/>
              <a:ext cx="607219" cy="678656"/>
            </a:xfrm>
            <a:prstGeom prst="rect">
              <a:avLst/>
            </a:prstGeom>
          </p:spPr>
        </p:pic>
      </p:grpSp>
      <p:sp>
        <p:nvSpPr>
          <p:cNvPr id="19" name="Title 2">
            <a:extLst>
              <a:ext uri="{FF2B5EF4-FFF2-40B4-BE49-F238E27FC236}">
                <a16:creationId xmlns:a16="http://schemas.microsoft.com/office/drawing/2014/main" id="{CF93B128-31C0-433C-85C3-230F9BFC74E4}"/>
              </a:ext>
            </a:extLst>
          </p:cNvPr>
          <p:cNvSpPr>
            <a:spLocks noGrp="1"/>
          </p:cNvSpPr>
          <p:nvPr>
            <p:ph type="title"/>
          </p:nvPr>
        </p:nvSpPr>
        <p:spPr>
          <a:xfrm>
            <a:off x="838200" y="365127"/>
            <a:ext cx="10515600" cy="1325563"/>
          </a:xfrm>
        </p:spPr>
        <p:txBody>
          <a:bodyPr>
            <a:normAutofit/>
          </a:bodyPr>
          <a:lstStyle/>
          <a:p>
            <a:r>
              <a:rPr lang="en-US" dirty="0"/>
              <a:t>SASS Source Code</a:t>
            </a:r>
          </a:p>
        </p:txBody>
      </p:sp>
    </p:spTree>
    <p:extLst>
      <p:ext uri="{BB962C8B-B14F-4D97-AF65-F5344CB8AC3E}">
        <p14:creationId xmlns:p14="http://schemas.microsoft.com/office/powerpoint/2010/main" val="1035604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grpSp>
        <p:nvGrpSpPr>
          <p:cNvPr id="12" name="Group 11">
            <a:extLst>
              <a:ext uri="{FF2B5EF4-FFF2-40B4-BE49-F238E27FC236}">
                <a16:creationId xmlns:a16="http://schemas.microsoft.com/office/drawing/2014/main" id="{6E1243AD-6F73-4408-8B20-2817BC649372}"/>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7F87356C-884D-46AF-9D8A-CBDEFD8149C7}"/>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0C535249-0894-4820-9A4D-9066C25CF50E}"/>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8E1A1518-4ECB-4434-B37D-D4F7CC1AA930}"/>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AE1F2C9A-43F5-4F98-8E40-8CE2BD2E4708}"/>
                </a:ext>
              </a:extLst>
            </p:cNvPr>
            <p:cNvPicPr>
              <a:picLocks noChangeAspect="1"/>
            </p:cNvPicPr>
            <p:nvPr/>
          </p:nvPicPr>
          <p:blipFill>
            <a:blip r:embed="rId2"/>
            <a:stretch>
              <a:fillRect/>
            </a:stretch>
          </p:blipFill>
          <p:spPr>
            <a:xfrm>
              <a:off x="5792390" y="5968372"/>
              <a:ext cx="607219" cy="678656"/>
            </a:xfrm>
            <a:prstGeom prst="rect">
              <a:avLst/>
            </a:prstGeom>
          </p:spPr>
        </p:pic>
      </p:grpSp>
      <p:sp>
        <p:nvSpPr>
          <p:cNvPr id="19" name="Title 2">
            <a:extLst>
              <a:ext uri="{FF2B5EF4-FFF2-40B4-BE49-F238E27FC236}">
                <a16:creationId xmlns:a16="http://schemas.microsoft.com/office/drawing/2014/main" id="{CF93B128-31C0-433C-85C3-230F9BFC74E4}"/>
              </a:ext>
            </a:extLst>
          </p:cNvPr>
          <p:cNvSpPr>
            <a:spLocks noGrp="1"/>
          </p:cNvSpPr>
          <p:nvPr>
            <p:ph type="title"/>
          </p:nvPr>
        </p:nvSpPr>
        <p:spPr>
          <a:xfrm>
            <a:off x="838200" y="365127"/>
            <a:ext cx="10515600" cy="1325563"/>
          </a:xfrm>
        </p:spPr>
        <p:txBody>
          <a:bodyPr>
            <a:normAutofit/>
          </a:bodyPr>
          <a:lstStyle/>
          <a:p>
            <a:r>
              <a:rPr lang="en-US" dirty="0"/>
              <a:t>SASS Source Code</a:t>
            </a:r>
          </a:p>
        </p:txBody>
      </p:sp>
      <p:pic>
        <p:nvPicPr>
          <p:cNvPr id="11" name="Picture 10">
            <a:extLst>
              <a:ext uri="{FF2B5EF4-FFF2-40B4-BE49-F238E27FC236}">
                <a16:creationId xmlns:a16="http://schemas.microsoft.com/office/drawing/2014/main" id="{F3C94BA8-A5B4-49EE-A038-C8E55D0DF067}"/>
              </a:ext>
            </a:extLst>
          </p:cNvPr>
          <p:cNvPicPr>
            <a:picLocks noChangeAspect="1"/>
          </p:cNvPicPr>
          <p:nvPr/>
        </p:nvPicPr>
        <p:blipFill>
          <a:blip r:embed="rId3"/>
          <a:stretch>
            <a:fillRect/>
          </a:stretch>
        </p:blipFill>
        <p:spPr>
          <a:xfrm>
            <a:off x="5744978" y="83528"/>
            <a:ext cx="3569247" cy="6701699"/>
          </a:xfrm>
          <a:prstGeom prst="rect">
            <a:avLst/>
          </a:prstGeom>
        </p:spPr>
      </p:pic>
    </p:spTree>
    <p:extLst>
      <p:ext uri="{BB962C8B-B14F-4D97-AF65-F5344CB8AC3E}">
        <p14:creationId xmlns:p14="http://schemas.microsoft.com/office/powerpoint/2010/main" val="95887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title"/>
          </p:nvPr>
        </p:nvSpPr>
        <p:spPr/>
        <p:txBody>
          <a:bodyPr>
            <a:normAutofit/>
          </a:bodyPr>
          <a:lstStyle/>
          <a:p>
            <a:r>
              <a:rPr lang="en-US" dirty="0"/>
              <a:t>SASS Variables</a:t>
            </a:r>
          </a:p>
        </p:txBody>
      </p:sp>
      <p:sp>
        <p:nvSpPr>
          <p:cNvPr id="10" name="Text Placeholder 9">
            <a:extLst>
              <a:ext uri="{FF2B5EF4-FFF2-40B4-BE49-F238E27FC236}">
                <a16:creationId xmlns:a16="http://schemas.microsoft.com/office/drawing/2014/main" id="{03756C48-76AA-4F01-91F1-CD01A57D5D3B}"/>
              </a:ext>
            </a:extLst>
          </p:cNvPr>
          <p:cNvSpPr>
            <a:spLocks noGrp="1"/>
          </p:cNvSpPr>
          <p:nvPr>
            <p:ph type="body" idx="1"/>
          </p:nvPr>
        </p:nvSpPr>
        <p:spPr/>
        <p:txBody>
          <a:bodyPr/>
          <a:lstStyle/>
          <a:p>
            <a:endParaRPr lang="en-US"/>
          </a:p>
        </p:txBody>
      </p:sp>
      <p:grpSp>
        <p:nvGrpSpPr>
          <p:cNvPr id="12" name="Group 11">
            <a:extLst>
              <a:ext uri="{FF2B5EF4-FFF2-40B4-BE49-F238E27FC236}">
                <a16:creationId xmlns:a16="http://schemas.microsoft.com/office/drawing/2014/main" id="{E66F811E-BAA3-494C-97C8-17196D789DDF}"/>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BF427B35-8469-4B5E-A7B3-BB638CBBDB4B}"/>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0A9F06A7-8877-4B2D-96A0-1F4464C648D3}"/>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6ECCBD4E-011F-4727-8927-3213D88FBBC1}"/>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B2ABD9B7-6D2F-40CA-B29D-404B9DD8E6B0}"/>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247109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Variables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785259" cy="4006908"/>
          </a:xfrm>
        </p:spPr>
        <p:txBody>
          <a:bodyPr>
            <a:normAutofit/>
          </a:bodyPr>
          <a:lstStyle/>
          <a:p>
            <a:pPr marL="0" indent="0">
              <a:spcBef>
                <a:spcPts val="0"/>
              </a:spcBef>
              <a:spcAft>
                <a:spcPts val="1200"/>
              </a:spcAft>
              <a:buNone/>
            </a:pPr>
            <a:r>
              <a:rPr lang="en-US" sz="2400" dirty="0">
                <a:cs typeface="Courier New" panose="02070309020205020404" pitchFamily="49" charset="0"/>
              </a:rPr>
              <a:t>One of the (many) neat things about SASS is variables</a:t>
            </a:r>
          </a:p>
          <a:p>
            <a:pPr marL="0" indent="0">
              <a:spcBef>
                <a:spcPts val="0"/>
              </a:spcBef>
              <a:spcAft>
                <a:spcPts val="1200"/>
              </a:spcAft>
              <a:buNone/>
            </a:pPr>
            <a:r>
              <a:rPr lang="en-US" sz="2400" dirty="0">
                <a:cs typeface="Courier New" panose="02070309020205020404" pitchFamily="49" charset="0"/>
              </a:rPr>
              <a:t>Like variables in other languages, they allow easy global changes</a:t>
            </a:r>
          </a:p>
          <a:p>
            <a:pPr marL="0" indent="0">
              <a:spcBef>
                <a:spcPts val="0"/>
              </a:spcBef>
              <a:spcAft>
                <a:spcPts val="1200"/>
              </a:spcAft>
              <a:buNone/>
            </a:pPr>
            <a:r>
              <a:rPr lang="en-US" sz="2400" dirty="0">
                <a:cs typeface="Courier New" panose="02070309020205020404" pitchFamily="49" charset="0"/>
              </a:rPr>
              <a:t>Instead of having to find each instance, for example, of </a:t>
            </a:r>
          </a:p>
          <a:p>
            <a:pPr marL="0" indent="0" algn="ctr">
              <a:spcBef>
                <a:spcPts val="0"/>
              </a:spcBef>
              <a:spcAft>
                <a:spcPts val="1200"/>
              </a:spcAft>
              <a:buNone/>
            </a:pPr>
            <a:r>
              <a:rPr lang="en-US" sz="2400" b="1" dirty="0">
                <a:latin typeface="Courier New" panose="02070309020205020404" pitchFamily="49" charset="0"/>
                <a:cs typeface="Courier New" panose="02070309020205020404" pitchFamily="49" charset="0"/>
              </a:rPr>
              <a:t>color: #333;</a:t>
            </a:r>
          </a:p>
          <a:p>
            <a:pPr marL="0" indent="0">
              <a:spcBef>
                <a:spcPts val="0"/>
              </a:spcBef>
              <a:spcAft>
                <a:spcPts val="1200"/>
              </a:spcAft>
              <a:buNone/>
            </a:pPr>
            <a:r>
              <a:rPr lang="en-US" sz="2400" dirty="0">
                <a:cs typeface="Courier New" panose="02070309020205020404" pitchFamily="49" charset="0"/>
              </a:rPr>
              <a:t>In a long CSS file, you can change</a:t>
            </a:r>
          </a:p>
          <a:p>
            <a:pPr marL="0" indent="0" algn="ctr">
              <a:spcBef>
                <a:spcPts val="0"/>
              </a:spcBef>
              <a:spcAft>
                <a:spcPts val="1200"/>
              </a:spcAft>
              <a:buNone/>
            </a:pPr>
            <a:r>
              <a:rPr lang="en-US" sz="2400" b="1" dirty="0">
                <a:latin typeface="Courier New" panose="02070309020205020404" pitchFamily="49" charset="0"/>
                <a:cs typeface="Courier New" panose="02070309020205020404" pitchFamily="49" charset="0"/>
              </a:rPr>
              <a:t>$</a:t>
            </a:r>
            <a:r>
              <a:rPr lang="en-US" sz="2400" b="1" dirty="0" err="1">
                <a:latin typeface="Courier New" panose="02070309020205020404" pitchFamily="49" charset="0"/>
                <a:cs typeface="Courier New" panose="02070309020205020404" pitchFamily="49" charset="0"/>
              </a:rPr>
              <a:t>fontColor</a:t>
            </a:r>
            <a:r>
              <a:rPr lang="en-US" sz="2400" b="1" dirty="0">
                <a:latin typeface="Courier New" panose="02070309020205020404" pitchFamily="49" charset="0"/>
                <a:cs typeface="Courier New" panose="02070309020205020404" pitchFamily="49" charset="0"/>
              </a:rPr>
              <a:t>: #333;</a:t>
            </a:r>
            <a:r>
              <a:rPr lang="en-US" sz="2400" dirty="0">
                <a:cs typeface="Courier New" panose="02070309020205020404" pitchFamily="49" charset="0"/>
              </a:rPr>
              <a:t> 	to 	</a:t>
            </a:r>
            <a:r>
              <a:rPr lang="en-US" sz="2400" b="1" dirty="0">
                <a:latin typeface="Courier New" panose="02070309020205020404" pitchFamily="49" charset="0"/>
                <a:cs typeface="Courier New" panose="02070309020205020404" pitchFamily="49" charset="0"/>
              </a:rPr>
              <a:t>$</a:t>
            </a:r>
            <a:r>
              <a:rPr lang="en-US" sz="2400" b="1" dirty="0" err="1">
                <a:latin typeface="Courier New" panose="02070309020205020404" pitchFamily="49" charset="0"/>
                <a:cs typeface="Courier New" panose="02070309020205020404" pitchFamily="49" charset="0"/>
              </a:rPr>
              <a:t>fontColor</a:t>
            </a:r>
            <a:r>
              <a:rPr lang="en-US" sz="2400" b="1" dirty="0">
                <a:latin typeface="Courier New" panose="02070309020205020404" pitchFamily="49" charset="0"/>
                <a:cs typeface="Courier New" panose="02070309020205020404" pitchFamily="49" charset="0"/>
              </a:rPr>
              <a:t>: #444;</a:t>
            </a:r>
          </a:p>
          <a:p>
            <a:pPr marL="0" indent="0">
              <a:spcBef>
                <a:spcPts val="0"/>
              </a:spcBef>
              <a:spcAft>
                <a:spcPts val="1200"/>
              </a:spcAft>
              <a:buNone/>
            </a:pPr>
            <a:r>
              <a:rPr lang="en-US" sz="2400" dirty="0">
                <a:cs typeface="Courier New" panose="02070309020205020404" pitchFamily="49" charset="0"/>
              </a:rPr>
              <a:t>in one place, and it’ll propagate throughout the entire resulting CSS file</a:t>
            </a:r>
          </a:p>
          <a:p>
            <a:pPr marL="0" indent="0">
              <a:buNone/>
            </a:pPr>
            <a:endParaRPr lang="en-US" sz="2400" dirty="0">
              <a:cs typeface="Courier New" panose="02070309020205020404" pitchFamily="49" charset="0"/>
            </a:endParaRPr>
          </a:p>
        </p:txBody>
      </p:sp>
      <p:grpSp>
        <p:nvGrpSpPr>
          <p:cNvPr id="12" name="Group 11">
            <a:extLst>
              <a:ext uri="{FF2B5EF4-FFF2-40B4-BE49-F238E27FC236}">
                <a16:creationId xmlns:a16="http://schemas.microsoft.com/office/drawing/2014/main" id="{C99DE2BE-2525-4608-B522-2641CC548FEC}"/>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4C3333FE-226C-496D-B0D2-9D8E76FE4985}"/>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8232860A-01CB-4650-BAEA-524152189A8A}"/>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3AA5AD7E-CB90-44D6-A9E7-20A605784A62}"/>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AF62D02D-0154-4ED7-9F3C-F4C8813B2475}"/>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945152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Variables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366809"/>
            <a:ext cx="9157448" cy="4006908"/>
          </a:xfrm>
        </p:spPr>
        <p:txBody>
          <a:bodyPr>
            <a:normAutofit/>
          </a:bodyPr>
          <a:lstStyle/>
          <a:p>
            <a:pPr marL="0" indent="0">
              <a:spcBef>
                <a:spcPts val="0"/>
              </a:spcBef>
              <a:spcAft>
                <a:spcPts val="1200"/>
              </a:spcAft>
              <a:buNone/>
            </a:pPr>
            <a:r>
              <a:rPr lang="en-US" sz="2400" dirty="0"/>
              <a:t>Using the $ (dollar) symbol</a:t>
            </a:r>
          </a:p>
          <a:p>
            <a:pPr marL="0" indent="0">
              <a:spcBef>
                <a:spcPts val="0"/>
              </a:spcBef>
              <a:spcAft>
                <a:spcPts val="1200"/>
              </a:spcAft>
              <a:buNone/>
            </a:pPr>
            <a:r>
              <a:rPr lang="en-US" sz="2400" dirty="0"/>
              <a:t>Can be used to store colors, size, etc…</a:t>
            </a:r>
          </a:p>
          <a:p>
            <a:pPr marL="0" indent="0">
              <a:spcBef>
                <a:spcPts val="0"/>
              </a:spcBef>
              <a:spcAft>
                <a:spcPts val="1200"/>
              </a:spcAft>
              <a:buNone/>
            </a:pPr>
            <a:r>
              <a:rPr lang="en-US" sz="2400" dirty="0"/>
              <a:t>Usable to set default background-color, font-color, font-size, etc…</a:t>
            </a:r>
          </a:p>
          <a:p>
            <a:pPr marL="0" indent="0">
              <a:spcBef>
                <a:spcPts val="0"/>
              </a:spcBef>
              <a:spcAft>
                <a:spcPts val="1200"/>
              </a:spcAft>
              <a:buNone/>
            </a:pPr>
            <a:endParaRPr lang="en-US" sz="2400" dirty="0"/>
          </a:p>
        </p:txBody>
      </p:sp>
      <p:sp>
        <p:nvSpPr>
          <p:cNvPr id="10" name="Rectangle 9">
            <a:extLst>
              <a:ext uri="{FF2B5EF4-FFF2-40B4-BE49-F238E27FC236}">
                <a16:creationId xmlns:a16="http://schemas.microsoft.com/office/drawing/2014/main" id="{10F66923-340E-4DB2-8C15-ACDAE9746ABD}"/>
              </a:ext>
            </a:extLst>
          </p:cNvPr>
          <p:cNvSpPr/>
          <p:nvPr/>
        </p:nvSpPr>
        <p:spPr>
          <a:xfrm>
            <a:off x="1781946" y="3117789"/>
            <a:ext cx="4572000" cy="2708434"/>
          </a:xfrm>
          <a:prstGeom prst="rect">
            <a:avLst/>
          </a:prstGeom>
        </p:spPr>
        <p:txBody>
          <a:bodyPr>
            <a:spAutoFit/>
          </a:bodyPr>
          <a:lstStyle/>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$link-color: #</a:t>
            </a:r>
            <a:r>
              <a:rPr lang="en-US" sz="2000" b="1" dirty="0" err="1">
                <a:latin typeface="Courier New" panose="02070309020205020404" pitchFamily="49" charset="0"/>
                <a:cs typeface="Courier New" panose="02070309020205020404" pitchFamily="49" charset="0"/>
              </a:rPr>
              <a:t>ffffff</a:t>
            </a:r>
            <a:r>
              <a:rPr lang="en-US" sz="2000" b="1" dirty="0">
                <a:latin typeface="Courier New" panose="02070309020205020404" pitchFamily="49" charset="0"/>
                <a:cs typeface="Courier New" panose="02070309020205020404" pitchFamily="49" charset="0"/>
              </a:rPr>
              <a:t>;</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$v-link-color: #646363;</a:t>
            </a:r>
          </a:p>
          <a:p>
            <a:pPr fontAlgn="base">
              <a:spcBef>
                <a:spcPts val="1200"/>
              </a:spcBef>
              <a:spcAft>
                <a:spcPct val="0"/>
              </a:spcAft>
              <a:buClr>
                <a:schemeClr val="accent5">
                  <a:lumMod val="40000"/>
                  <a:lumOff val="60000"/>
                </a:schemeClr>
              </a:buClr>
              <a:buSzPct val="70000"/>
            </a:pPr>
            <a:r>
              <a:rPr lang="en-US" sz="2000" b="1" dirty="0">
                <a:latin typeface="Courier New" panose="02070309020205020404" pitchFamily="49" charset="0"/>
                <a:cs typeface="Courier New" panose="02070309020205020404" pitchFamily="49" charset="0"/>
              </a:rPr>
              <a:t>a {</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  color: $link-color;</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a:t>
            </a:r>
            <a:br>
              <a:rPr lang="en-US" sz="2000" b="1" dirty="0">
                <a:latin typeface="Courier New" panose="02070309020205020404" pitchFamily="49" charset="0"/>
                <a:cs typeface="Courier New" panose="02070309020205020404" pitchFamily="49" charset="0"/>
              </a:rPr>
            </a:br>
            <a:r>
              <a:rPr lang="en-US" sz="2000" b="1" dirty="0">
                <a:latin typeface="Courier New" panose="02070309020205020404" pitchFamily="49" charset="0"/>
                <a:cs typeface="Courier New" panose="02070309020205020404" pitchFamily="49" charset="0"/>
              </a:rPr>
              <a:t>a:visited {</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    color: $v-link-color;</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a:t>
            </a:r>
          </a:p>
        </p:txBody>
      </p:sp>
      <p:sp>
        <p:nvSpPr>
          <p:cNvPr id="14" name="Rectangle 13">
            <a:extLst>
              <a:ext uri="{FF2B5EF4-FFF2-40B4-BE49-F238E27FC236}">
                <a16:creationId xmlns:a16="http://schemas.microsoft.com/office/drawing/2014/main" id="{DE4E122A-B91B-4B6F-9A81-D72357ED11EE}"/>
              </a:ext>
            </a:extLst>
          </p:cNvPr>
          <p:cNvSpPr/>
          <p:nvPr/>
        </p:nvSpPr>
        <p:spPr>
          <a:xfrm>
            <a:off x="7200783" y="3502510"/>
            <a:ext cx="3281881" cy="1938992"/>
          </a:xfrm>
          <a:prstGeom prst="rect">
            <a:avLst/>
          </a:prstGeom>
        </p:spPr>
        <p:txBody>
          <a:bodyPr wrap="square">
            <a:spAutoFit/>
          </a:bodyPr>
          <a:lstStyle/>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body a {</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  color: white; </a:t>
            </a:r>
            <a:br>
              <a:rPr lang="en-US" sz="2000" b="1" dirty="0">
                <a:latin typeface="Courier New" panose="02070309020205020404" pitchFamily="49" charset="0"/>
                <a:cs typeface="Courier New" panose="02070309020205020404" pitchFamily="49" charset="0"/>
              </a:rPr>
            </a:br>
            <a:r>
              <a:rPr lang="en-US" sz="2000" b="1" dirty="0">
                <a:latin typeface="Courier New" panose="02070309020205020404" pitchFamily="49" charset="0"/>
                <a:cs typeface="Courier New" panose="02070309020205020404" pitchFamily="49" charset="0"/>
              </a:rPr>
              <a:t>}</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a:visited {</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    color: #646363; </a:t>
            </a:r>
            <a:br>
              <a:rPr lang="en-US" sz="2000" b="1" dirty="0">
                <a:latin typeface="Courier New" panose="02070309020205020404" pitchFamily="49" charset="0"/>
                <a:cs typeface="Courier New" panose="02070309020205020404" pitchFamily="49" charset="0"/>
              </a:rPr>
            </a:br>
            <a:r>
              <a:rPr lang="en-US" sz="2000" b="1" dirty="0">
                <a:latin typeface="Courier New" panose="02070309020205020404" pitchFamily="49" charset="0"/>
                <a:cs typeface="Courier New" panose="02070309020205020404" pitchFamily="49" charset="0"/>
              </a:rPr>
              <a:t>}</a:t>
            </a:r>
          </a:p>
        </p:txBody>
      </p:sp>
      <p:sp>
        <p:nvSpPr>
          <p:cNvPr id="15" name="Arrow: Right 14">
            <a:extLst>
              <a:ext uri="{FF2B5EF4-FFF2-40B4-BE49-F238E27FC236}">
                <a16:creationId xmlns:a16="http://schemas.microsoft.com/office/drawing/2014/main" id="{D8DB1B63-FBDF-4550-BDBE-2549CAAA7EBB}"/>
              </a:ext>
            </a:extLst>
          </p:cNvPr>
          <p:cNvSpPr/>
          <p:nvPr/>
        </p:nvSpPr>
        <p:spPr>
          <a:xfrm>
            <a:off x="5435098" y="4182701"/>
            <a:ext cx="1624891" cy="57861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FA15AA7D-F108-48BB-80E8-6D63AD7FAE01}"/>
              </a:ext>
            </a:extLst>
          </p:cNvPr>
          <p:cNvGrpSpPr/>
          <p:nvPr/>
        </p:nvGrpSpPr>
        <p:grpSpPr>
          <a:xfrm>
            <a:off x="0" y="5841587"/>
            <a:ext cx="12192000" cy="1008205"/>
            <a:chOff x="0" y="5841587"/>
            <a:chExt cx="12192000" cy="1008205"/>
          </a:xfrm>
        </p:grpSpPr>
        <p:sp>
          <p:nvSpPr>
            <p:cNvPr id="17" name="Rectangle 16">
              <a:extLst>
                <a:ext uri="{FF2B5EF4-FFF2-40B4-BE49-F238E27FC236}">
                  <a16:creationId xmlns:a16="http://schemas.microsoft.com/office/drawing/2014/main" id="{DB61CFBF-3A32-40E3-B612-80E4D1B40369}"/>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extBox 17">
              <a:extLst>
                <a:ext uri="{FF2B5EF4-FFF2-40B4-BE49-F238E27FC236}">
                  <a16:creationId xmlns:a16="http://schemas.microsoft.com/office/drawing/2014/main" id="{3A098191-EDE1-40BC-A2DE-CD609C722E38}"/>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9" name="TextBox 18">
              <a:extLst>
                <a:ext uri="{FF2B5EF4-FFF2-40B4-BE49-F238E27FC236}">
                  <a16:creationId xmlns:a16="http://schemas.microsoft.com/office/drawing/2014/main" id="{0D508AAF-CE07-496A-95F8-734C413224A7}"/>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20" name="Picture 19">
              <a:extLst>
                <a:ext uri="{FF2B5EF4-FFF2-40B4-BE49-F238E27FC236}">
                  <a16:creationId xmlns:a16="http://schemas.microsoft.com/office/drawing/2014/main" id="{E3914532-A218-4BD8-A350-E8EFC7FEFB0C}"/>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861280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P spid="1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Variables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690689"/>
            <a:ext cx="9422349" cy="4006908"/>
          </a:xfrm>
        </p:spPr>
        <p:txBody>
          <a:bodyPr>
            <a:normAutofit/>
          </a:bodyPr>
          <a:lstStyle/>
          <a:p>
            <a:pPr marL="0" indent="0">
              <a:buNone/>
            </a:pPr>
            <a:r>
              <a:rPr lang="en-US" sz="2400" dirty="0"/>
              <a:t>SASS variables can be inserted as CSS properties using #{}</a:t>
            </a:r>
          </a:p>
          <a:p>
            <a:pPr marL="0" indent="0">
              <a:buNone/>
            </a:pPr>
            <a:endParaRPr lang="en-US" dirty="0"/>
          </a:p>
          <a:p>
            <a:pPr marL="0" indent="0">
              <a:buNone/>
            </a:pPr>
            <a:endParaRPr lang="en-US" dirty="0"/>
          </a:p>
        </p:txBody>
      </p:sp>
      <p:sp>
        <p:nvSpPr>
          <p:cNvPr id="10" name="Rectangle 9">
            <a:extLst>
              <a:ext uri="{FF2B5EF4-FFF2-40B4-BE49-F238E27FC236}">
                <a16:creationId xmlns:a16="http://schemas.microsoft.com/office/drawing/2014/main" id="{D7E0CD63-F352-4DF7-B933-A585A4058E96}"/>
              </a:ext>
            </a:extLst>
          </p:cNvPr>
          <p:cNvSpPr/>
          <p:nvPr/>
        </p:nvSpPr>
        <p:spPr>
          <a:xfrm>
            <a:off x="2073244" y="2268394"/>
            <a:ext cx="6784063" cy="2708434"/>
          </a:xfrm>
          <a:prstGeom prst="rect">
            <a:avLst/>
          </a:prstGeom>
        </p:spPr>
        <p:txBody>
          <a:bodyPr wrap="square">
            <a:spAutoFit/>
          </a:bodyPr>
          <a:lstStyle/>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a:t>
            </a:r>
            <a:r>
              <a:rPr lang="en-US" sz="2000" b="1" dirty="0" err="1">
                <a:latin typeface="Courier New" panose="02070309020205020404" pitchFamily="49" charset="0"/>
                <a:cs typeface="Courier New" panose="02070309020205020404" pitchFamily="49" charset="0"/>
              </a:rPr>
              <a:t>border-side:top</a:t>
            </a:r>
            <a:r>
              <a:rPr lang="en-US" sz="2000" b="1" dirty="0">
                <a:latin typeface="Courier New" panose="02070309020205020404" pitchFamily="49" charset="0"/>
                <a:cs typeface="Courier New" panose="02070309020205020404" pitchFamily="49" charset="0"/>
              </a:rPr>
              <a:t>;</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a:t>
            </a:r>
            <a:r>
              <a:rPr lang="en-US" sz="2000" b="1" dirty="0" err="1">
                <a:latin typeface="Courier New" panose="02070309020205020404" pitchFamily="49" charset="0"/>
                <a:cs typeface="Courier New" panose="02070309020205020404" pitchFamily="49" charset="0"/>
              </a:rPr>
              <a:t>border-color:blue</a:t>
            </a:r>
            <a:r>
              <a:rPr lang="en-US" sz="2000" b="1" dirty="0">
                <a:latin typeface="Courier New" panose="02070309020205020404" pitchFamily="49" charset="0"/>
                <a:cs typeface="Courier New" panose="02070309020205020404" pitchFamily="49" charset="0"/>
              </a:rPr>
              <a:t>;</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a:t>
            </a:r>
            <a:r>
              <a:rPr lang="en-US" sz="2000" b="1" dirty="0" err="1">
                <a:latin typeface="Courier New" panose="02070309020205020404" pitchFamily="49" charset="0"/>
                <a:cs typeface="Courier New" panose="02070309020205020404" pitchFamily="49" charset="0"/>
              </a:rPr>
              <a:t>border-style:ridge</a:t>
            </a:r>
            <a:r>
              <a:rPr lang="en-US" sz="2000" b="1" dirty="0">
                <a:latin typeface="Courier New" panose="02070309020205020404" pitchFamily="49" charset="0"/>
                <a:cs typeface="Courier New" panose="02070309020205020404" pitchFamily="49" charset="0"/>
              </a:rPr>
              <a:t>;</a:t>
            </a:r>
          </a:p>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$border-width:15px;</a:t>
            </a:r>
          </a:p>
          <a:p>
            <a:pPr fontAlgn="base">
              <a:spcBef>
                <a:spcPts val="600"/>
              </a:spcBef>
              <a:spcAft>
                <a:spcPct val="0"/>
              </a:spcAft>
              <a:buClr>
                <a:schemeClr val="accent5">
                  <a:lumMod val="40000"/>
                  <a:lumOff val="60000"/>
                </a:schemeClr>
              </a:buClr>
              <a:buSzPct val="70000"/>
            </a:pPr>
            <a:r>
              <a:rPr lang="en-US" sz="2000" b="1" dirty="0">
                <a:latin typeface="Courier New" panose="02070309020205020404" pitchFamily="49" charset="0"/>
                <a:cs typeface="Courier New" panose="02070309020205020404" pitchFamily="49" charset="0"/>
              </a:rPr>
              <a:t>…</a:t>
            </a:r>
          </a:p>
          <a:p>
            <a:pPr>
              <a:spcBef>
                <a:spcPts val="600"/>
              </a:spcBef>
            </a:pPr>
            <a:r>
              <a:rPr lang="en-US" sz="2000" b="1" dirty="0">
                <a:latin typeface="Courier New" panose="02070309020205020404" pitchFamily="49" charset="0"/>
                <a:cs typeface="Courier New" panose="02070309020205020404" pitchFamily="49" charset="0"/>
              </a:rPr>
              <a:t>border-#{$border-side} :</a:t>
            </a:r>
          </a:p>
          <a:p>
            <a:pPr defTabSz="288925"/>
            <a:r>
              <a:rPr lang="en-US" sz="2000" b="1" dirty="0">
                <a:latin typeface="Courier New" panose="02070309020205020404" pitchFamily="49" charset="0"/>
                <a:cs typeface="Courier New" panose="02070309020205020404" pitchFamily="49" charset="0"/>
              </a:rPr>
              <a:t>  $border-width $border-style $border-color;</a:t>
            </a:r>
          </a:p>
        </p:txBody>
      </p:sp>
      <p:sp>
        <p:nvSpPr>
          <p:cNvPr id="14" name="Rectangle 13">
            <a:extLst>
              <a:ext uri="{FF2B5EF4-FFF2-40B4-BE49-F238E27FC236}">
                <a16:creationId xmlns:a16="http://schemas.microsoft.com/office/drawing/2014/main" id="{25BC63F5-C99F-409A-87B5-B616823F93C0}"/>
              </a:ext>
            </a:extLst>
          </p:cNvPr>
          <p:cNvSpPr/>
          <p:nvPr/>
        </p:nvSpPr>
        <p:spPr>
          <a:xfrm>
            <a:off x="4070430" y="5281797"/>
            <a:ext cx="4493538" cy="400110"/>
          </a:xfrm>
          <a:prstGeom prst="rect">
            <a:avLst/>
          </a:prstGeom>
        </p:spPr>
        <p:txBody>
          <a:bodyPr wrap="none">
            <a:spAutoFit/>
          </a:bodyPr>
          <a:lstStyle/>
          <a:p>
            <a:pPr fontAlgn="base">
              <a:spcAft>
                <a:spcPct val="0"/>
              </a:spcAft>
              <a:buClr>
                <a:schemeClr val="accent5">
                  <a:lumMod val="40000"/>
                  <a:lumOff val="60000"/>
                </a:schemeClr>
              </a:buClr>
              <a:buSzPct val="70000"/>
              <a:buFont typeface="Wingdings 2" pitchFamily="18" charset="2"/>
              <a:buNone/>
            </a:pPr>
            <a:r>
              <a:rPr lang="en-US" sz="2000" b="1" dirty="0">
                <a:latin typeface="Courier New" panose="02070309020205020404" pitchFamily="49" charset="0"/>
                <a:cs typeface="Courier New" panose="02070309020205020404" pitchFamily="49" charset="0"/>
              </a:rPr>
              <a:t>border-top : 15px ridge blue</a:t>
            </a:r>
          </a:p>
        </p:txBody>
      </p:sp>
      <p:grpSp>
        <p:nvGrpSpPr>
          <p:cNvPr id="13" name="Group 12">
            <a:extLst>
              <a:ext uri="{FF2B5EF4-FFF2-40B4-BE49-F238E27FC236}">
                <a16:creationId xmlns:a16="http://schemas.microsoft.com/office/drawing/2014/main" id="{7D74C3B6-43F6-40A7-8867-198437BB2635}"/>
              </a:ext>
            </a:extLst>
          </p:cNvPr>
          <p:cNvGrpSpPr/>
          <p:nvPr/>
        </p:nvGrpSpPr>
        <p:grpSpPr>
          <a:xfrm>
            <a:off x="0" y="5841587"/>
            <a:ext cx="12192000" cy="1008205"/>
            <a:chOff x="0" y="5841587"/>
            <a:chExt cx="12192000" cy="1008205"/>
          </a:xfrm>
        </p:grpSpPr>
        <p:sp>
          <p:nvSpPr>
            <p:cNvPr id="15" name="Rectangle 14">
              <a:extLst>
                <a:ext uri="{FF2B5EF4-FFF2-40B4-BE49-F238E27FC236}">
                  <a16:creationId xmlns:a16="http://schemas.microsoft.com/office/drawing/2014/main" id="{8AF304EA-206B-41E6-A80A-13DEE5EC4A8B}"/>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F9383D08-64A6-4FDB-A69D-A5E207B7325F}"/>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3358D5C9-5BA5-41D9-BA1C-BF672B8CCA80}"/>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AC1FDF9F-BAC0-4A45-A8B7-A7E56DE95061}"/>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52410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Nesting</a:t>
            </a:r>
          </a:p>
        </p:txBody>
      </p:sp>
      <p:sp>
        <p:nvSpPr>
          <p:cNvPr id="12" name="Content Placeholder 11">
            <a:extLst>
              <a:ext uri="{FF2B5EF4-FFF2-40B4-BE49-F238E27FC236}">
                <a16:creationId xmlns:a16="http://schemas.microsoft.com/office/drawing/2014/main" id="{A1922CC3-4192-4B11-9A72-F1017D4B1E40}"/>
              </a:ext>
            </a:extLst>
          </p:cNvPr>
          <p:cNvSpPr>
            <a:spLocks noGrp="1"/>
          </p:cNvSpPr>
          <p:nvPr>
            <p:ph idx="1"/>
          </p:nvPr>
        </p:nvSpPr>
        <p:spPr>
          <a:xfrm>
            <a:off x="838200" y="1825626"/>
            <a:ext cx="9785350" cy="2880789"/>
          </a:xfrm>
          <a:prstGeom prst="rect">
            <a:avLst/>
          </a:prstGeom>
        </p:spPr>
        <p:txBody>
          <a:bodyPr wrap="square">
            <a:spAutoFit/>
          </a:bodyPr>
          <a:lstStyle/>
          <a:p>
            <a:pPr marL="0" indent="0">
              <a:spcBef>
                <a:spcPts val="0"/>
              </a:spcBef>
              <a:spcAft>
                <a:spcPts val="1200"/>
              </a:spcAft>
              <a:buNone/>
            </a:pPr>
            <a:r>
              <a:rPr lang="en-US" sz="2400" dirty="0"/>
              <a:t>When writing HTML you've probably noticed that it has a clear nested and visual hierarchy</a:t>
            </a:r>
          </a:p>
          <a:p>
            <a:pPr marL="0" indent="0">
              <a:spcBef>
                <a:spcPts val="0"/>
              </a:spcBef>
              <a:spcAft>
                <a:spcPts val="1200"/>
              </a:spcAft>
              <a:buNone/>
            </a:pPr>
            <a:r>
              <a:rPr lang="en-US" sz="2400" dirty="0"/>
              <a:t>CSS, on the other hand, doesn’t</a:t>
            </a:r>
          </a:p>
          <a:p>
            <a:pPr marL="0" indent="0">
              <a:spcBef>
                <a:spcPts val="0"/>
              </a:spcBef>
              <a:spcAft>
                <a:spcPts val="1200"/>
              </a:spcAft>
              <a:buNone/>
            </a:pPr>
            <a:r>
              <a:rPr lang="en-US" sz="2400" dirty="0"/>
              <a:t>SASS will let you nest your CSS selectors in a way that follows the same visual hierarchy of your HTML</a:t>
            </a:r>
          </a:p>
          <a:p>
            <a:pPr marL="0" indent="0">
              <a:spcBef>
                <a:spcPts val="0"/>
              </a:spcBef>
              <a:spcAft>
                <a:spcPts val="1200"/>
              </a:spcAft>
              <a:buNone/>
            </a:pPr>
            <a:r>
              <a:rPr lang="en-US" sz="2400" dirty="0"/>
              <a:t>Be aware that overly nested rules will result in over-qualified CSS that could prove hard to maintain and is generally considered bad practice</a:t>
            </a:r>
          </a:p>
        </p:txBody>
      </p:sp>
      <p:grpSp>
        <p:nvGrpSpPr>
          <p:cNvPr id="13" name="Group 12">
            <a:extLst>
              <a:ext uri="{FF2B5EF4-FFF2-40B4-BE49-F238E27FC236}">
                <a16:creationId xmlns:a16="http://schemas.microsoft.com/office/drawing/2014/main" id="{DC3D9AFB-A38A-48A0-A606-2972DDE82DD9}"/>
              </a:ext>
            </a:extLst>
          </p:cNvPr>
          <p:cNvGrpSpPr/>
          <p:nvPr/>
        </p:nvGrpSpPr>
        <p:grpSpPr>
          <a:xfrm>
            <a:off x="0" y="5841587"/>
            <a:ext cx="12192000" cy="1008205"/>
            <a:chOff x="0" y="5841587"/>
            <a:chExt cx="12192000" cy="1008205"/>
          </a:xfrm>
        </p:grpSpPr>
        <p:sp>
          <p:nvSpPr>
            <p:cNvPr id="14" name="Rectangle 13">
              <a:extLst>
                <a:ext uri="{FF2B5EF4-FFF2-40B4-BE49-F238E27FC236}">
                  <a16:creationId xmlns:a16="http://schemas.microsoft.com/office/drawing/2014/main" id="{67A2CED5-1990-4FB1-93D9-B78756321599}"/>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extBox 14">
              <a:extLst>
                <a:ext uri="{FF2B5EF4-FFF2-40B4-BE49-F238E27FC236}">
                  <a16:creationId xmlns:a16="http://schemas.microsoft.com/office/drawing/2014/main" id="{70EC8D6C-445E-4BCA-ABF7-33E5C3EE796E}"/>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6" name="TextBox 15">
              <a:extLst>
                <a:ext uri="{FF2B5EF4-FFF2-40B4-BE49-F238E27FC236}">
                  <a16:creationId xmlns:a16="http://schemas.microsoft.com/office/drawing/2014/main" id="{9C6F2513-B7C3-46CE-A69F-3881C09178DB}"/>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7" name="Picture 16">
              <a:extLst>
                <a:ext uri="{FF2B5EF4-FFF2-40B4-BE49-F238E27FC236}">
                  <a16:creationId xmlns:a16="http://schemas.microsoft.com/office/drawing/2014/main" id="{BDF1A4D2-5DBF-4340-BE4C-5927FE13E4E8}"/>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979328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What is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spcBef>
                <a:spcPts val="0"/>
              </a:spcBef>
              <a:spcAft>
                <a:spcPts val="1200"/>
              </a:spcAft>
              <a:buNone/>
            </a:pPr>
            <a:r>
              <a:rPr lang="en-US" sz="2400" dirty="0"/>
              <a:t>SASS is a CSS preprocessor</a:t>
            </a:r>
          </a:p>
          <a:p>
            <a:pPr marL="0" indent="0">
              <a:spcBef>
                <a:spcPts val="0"/>
              </a:spcBef>
              <a:spcAft>
                <a:spcPts val="1200"/>
              </a:spcAft>
              <a:buNone/>
            </a:pPr>
            <a:r>
              <a:rPr lang="en-US" sz="2400" dirty="0"/>
              <a:t>Runs on Node.js</a:t>
            </a:r>
          </a:p>
          <a:p>
            <a:pPr marL="0" indent="0">
              <a:spcBef>
                <a:spcPts val="0"/>
              </a:spcBef>
              <a:spcAft>
                <a:spcPts val="1200"/>
              </a:spcAft>
              <a:buNone/>
            </a:pPr>
            <a:r>
              <a:rPr lang="en-US" sz="2400" dirty="0"/>
              <a:t>Extends the functionality of CSS </a:t>
            </a:r>
          </a:p>
          <a:p>
            <a:pPr marL="0" indent="0">
              <a:spcBef>
                <a:spcPts val="0"/>
              </a:spcBef>
              <a:spcAft>
                <a:spcPts val="1200"/>
              </a:spcAft>
              <a:buNone/>
            </a:pPr>
            <a:r>
              <a:rPr lang="en-US" sz="2400" dirty="0"/>
              <a:t>Eliminates (or, at least mitigates) many of the traditional CSS pain points</a:t>
            </a:r>
          </a:p>
          <a:p>
            <a:pPr marL="0" indent="0">
              <a:spcBef>
                <a:spcPts val="0"/>
              </a:spcBef>
              <a:spcAft>
                <a:spcPts val="1200"/>
              </a:spcAft>
              <a:buNone/>
            </a:pPr>
            <a:r>
              <a:rPr lang="en-US" sz="2400" dirty="0"/>
              <a:t>Source files are created by the user (more, later) and ‘compiled’ by SASS into the output CSS file</a:t>
            </a:r>
          </a:p>
        </p:txBody>
      </p:sp>
      <p:grpSp>
        <p:nvGrpSpPr>
          <p:cNvPr id="12" name="Group 11">
            <a:extLst>
              <a:ext uri="{FF2B5EF4-FFF2-40B4-BE49-F238E27FC236}">
                <a16:creationId xmlns:a16="http://schemas.microsoft.com/office/drawing/2014/main" id="{F7FFEEAC-07F3-4084-9A01-8752AC49CC08}"/>
              </a:ext>
            </a:extLst>
          </p:cNvPr>
          <p:cNvGrpSpPr/>
          <p:nvPr/>
        </p:nvGrpSpPr>
        <p:grpSpPr>
          <a:xfrm>
            <a:off x="0" y="5849795"/>
            <a:ext cx="12192000" cy="1008205"/>
            <a:chOff x="0" y="5841587"/>
            <a:chExt cx="12192000" cy="1008205"/>
          </a:xfrm>
        </p:grpSpPr>
        <p:sp>
          <p:nvSpPr>
            <p:cNvPr id="13" name="Rectangle 12">
              <a:extLst>
                <a:ext uri="{FF2B5EF4-FFF2-40B4-BE49-F238E27FC236}">
                  <a16:creationId xmlns:a16="http://schemas.microsoft.com/office/drawing/2014/main" id="{793006B7-12CD-4165-BC23-0AAEA6F7746F}"/>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98B08A7C-E11F-4CEC-ADA9-9075EC2B3671}"/>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0B733166-43BB-40CC-8CD8-87B74C0B9618}"/>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8CC84B88-5A8A-4D6F-AE98-37F5824F911F}"/>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545727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Nesting</a:t>
            </a:r>
          </a:p>
        </p:txBody>
      </p:sp>
      <p:sp>
        <p:nvSpPr>
          <p:cNvPr id="12" name="Content Placeholder 11">
            <a:extLst>
              <a:ext uri="{FF2B5EF4-FFF2-40B4-BE49-F238E27FC236}">
                <a16:creationId xmlns:a16="http://schemas.microsoft.com/office/drawing/2014/main" id="{A1922CC3-4192-4B11-9A72-F1017D4B1E40}"/>
              </a:ext>
            </a:extLst>
          </p:cNvPr>
          <p:cNvSpPr>
            <a:spLocks noGrp="1"/>
          </p:cNvSpPr>
          <p:nvPr>
            <p:ph idx="1"/>
          </p:nvPr>
        </p:nvSpPr>
        <p:spPr>
          <a:xfrm>
            <a:off x="838200" y="1563076"/>
            <a:ext cx="4887300" cy="3970318"/>
          </a:xfrm>
          <a:prstGeom prst="rect">
            <a:avLst/>
          </a:prstGeom>
        </p:spPr>
        <p:txBody>
          <a:bodyPr wrap="square">
            <a:spAutoFit/>
          </a:bodyPr>
          <a:lstStyle/>
          <a:p>
            <a:pPr marL="0" indent="0">
              <a:spcBef>
                <a:spcPts val="0"/>
              </a:spcBef>
              <a:buNone/>
            </a:pPr>
            <a:r>
              <a:rPr lang="en-US" sz="2000" b="1" dirty="0">
                <a:latin typeface="Courier New" panose="02070309020205020404" pitchFamily="49" charset="0"/>
                <a:cs typeface="Courier New" panose="02070309020205020404" pitchFamily="49" charset="0"/>
              </a:rPr>
              <a:t>nav {</a:t>
            </a:r>
          </a:p>
          <a:p>
            <a:pPr marL="0" indent="0">
              <a:spcBef>
                <a:spcPts val="0"/>
              </a:spcBef>
              <a:buNone/>
            </a:pPr>
            <a:r>
              <a:rPr lang="en-US" sz="2000" b="1" dirty="0">
                <a:latin typeface="Courier New" panose="02070309020205020404" pitchFamily="49" charset="0"/>
                <a:cs typeface="Courier New" panose="02070309020205020404" pitchFamily="49" charset="0"/>
              </a:rPr>
              <a:t>  ul {</a:t>
            </a:r>
          </a:p>
          <a:p>
            <a:pPr marL="0" indent="0">
              <a:spcBef>
                <a:spcPts val="0"/>
              </a:spcBef>
              <a:buNone/>
            </a:pPr>
            <a:r>
              <a:rPr lang="en-US" sz="2000" b="1" dirty="0">
                <a:latin typeface="Courier New" panose="02070309020205020404" pitchFamily="49" charset="0"/>
                <a:cs typeface="Courier New" panose="02070309020205020404" pitchFamily="49" charset="0"/>
              </a:rPr>
              <a:t>    margin: 0;</a:t>
            </a:r>
          </a:p>
          <a:p>
            <a:pPr marL="0" indent="0">
              <a:spcBef>
                <a:spcPts val="0"/>
              </a:spcBef>
              <a:buNone/>
            </a:pPr>
            <a:r>
              <a:rPr lang="en-US" sz="2000" b="1" dirty="0">
                <a:latin typeface="Courier New" panose="02070309020205020404" pitchFamily="49" charset="0"/>
                <a:cs typeface="Courier New" panose="02070309020205020404" pitchFamily="49" charset="0"/>
              </a:rPr>
              <a:t>    padding: 0;</a:t>
            </a:r>
          </a:p>
          <a:p>
            <a:pPr marL="0" indent="0">
              <a:spcBef>
                <a:spcPts val="0"/>
              </a:spcBef>
              <a:buNone/>
            </a:pPr>
            <a:r>
              <a:rPr lang="en-US" sz="2000" b="1" dirty="0">
                <a:latin typeface="Courier New" panose="02070309020205020404" pitchFamily="49" charset="0"/>
                <a:cs typeface="Courier New" panose="02070309020205020404" pitchFamily="49" charset="0"/>
              </a:rPr>
              <a:t>    list-style: none;</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li { display: inline-block;</a:t>
            </a:r>
            <a:br>
              <a:rPr lang="en-US" sz="2000" b="1" dirty="0">
                <a:latin typeface="Courier New" panose="02070309020205020404" pitchFamily="49" charset="0"/>
                <a:cs typeface="Courier New" panose="02070309020205020404" pitchFamily="49" charset="0"/>
              </a:rPr>
            </a:b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 {</a:t>
            </a:r>
          </a:p>
          <a:p>
            <a:pPr marL="0" indent="0">
              <a:spcBef>
                <a:spcPts val="0"/>
              </a:spcBef>
              <a:buNone/>
            </a:pPr>
            <a:r>
              <a:rPr lang="en-US" sz="2000" b="1" dirty="0">
                <a:latin typeface="Courier New" panose="02070309020205020404" pitchFamily="49" charset="0"/>
                <a:cs typeface="Courier New" panose="02070309020205020404" pitchFamily="49" charset="0"/>
              </a:rPr>
              <a:t>    display: block;</a:t>
            </a:r>
          </a:p>
          <a:p>
            <a:pPr marL="0" indent="0">
              <a:spcBef>
                <a:spcPts val="0"/>
              </a:spcBef>
              <a:buNone/>
            </a:pPr>
            <a:r>
              <a:rPr lang="en-US" sz="2000" b="1" dirty="0">
                <a:latin typeface="Courier New" panose="02070309020205020404" pitchFamily="49" charset="0"/>
                <a:cs typeface="Courier New" panose="02070309020205020404" pitchFamily="49" charset="0"/>
              </a:rPr>
              <a:t>    padding: 6px 12px;</a:t>
            </a:r>
          </a:p>
          <a:p>
            <a:pPr marL="0" indent="0">
              <a:spcBef>
                <a:spcPts val="0"/>
              </a:spcBef>
              <a:buNone/>
            </a:pPr>
            <a:r>
              <a:rPr lang="en-US" sz="2000" b="1" dirty="0">
                <a:latin typeface="Courier New" panose="02070309020205020404" pitchFamily="49" charset="0"/>
                <a:cs typeface="Courier New" panose="02070309020205020404" pitchFamily="49" charset="0"/>
              </a:rPr>
              <a:t>    text-decoration: none;</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a:t>
            </a:r>
          </a:p>
        </p:txBody>
      </p:sp>
      <p:sp>
        <p:nvSpPr>
          <p:cNvPr id="14" name="Rectangle 13">
            <a:extLst>
              <a:ext uri="{FF2B5EF4-FFF2-40B4-BE49-F238E27FC236}">
                <a16:creationId xmlns:a16="http://schemas.microsoft.com/office/drawing/2014/main" id="{6E953DFF-A378-4673-AAD4-86BC63D8424F}"/>
              </a:ext>
            </a:extLst>
          </p:cNvPr>
          <p:cNvSpPr/>
          <p:nvPr/>
        </p:nvSpPr>
        <p:spPr>
          <a:xfrm>
            <a:off x="6702619" y="1563076"/>
            <a:ext cx="3920841" cy="335476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Aft>
                <a:spcPts val="1200"/>
              </a:spcAft>
            </a:pPr>
            <a:r>
              <a:rPr lang="en-US" sz="2400" dirty="0"/>
              <a:t>You'll notice that the </a:t>
            </a:r>
            <a:r>
              <a:rPr lang="en-US" sz="2400" dirty="0" err="1"/>
              <a:t>ul</a:t>
            </a:r>
            <a:r>
              <a:rPr lang="en-US" sz="2400" dirty="0"/>
              <a:t>, li, and a selectors are nested inside the </a:t>
            </a:r>
            <a:r>
              <a:rPr lang="en-US" sz="2400" dirty="0" err="1"/>
              <a:t>nav</a:t>
            </a:r>
            <a:r>
              <a:rPr lang="en-US" sz="2400" dirty="0"/>
              <a:t> selector</a:t>
            </a:r>
          </a:p>
          <a:p>
            <a:pPr>
              <a:spcAft>
                <a:spcPts val="1200"/>
              </a:spcAft>
            </a:pPr>
            <a:r>
              <a:rPr lang="en-US" sz="2400" dirty="0"/>
              <a:t>This is a great way to organize your CSS and make it more readable</a:t>
            </a:r>
          </a:p>
          <a:p>
            <a:pPr>
              <a:spcAft>
                <a:spcPts val="1200"/>
              </a:spcAft>
            </a:pPr>
            <a:r>
              <a:rPr lang="en-US" sz="2400" dirty="0"/>
              <a:t>When you generate the CSS you'll get something like this</a:t>
            </a:r>
          </a:p>
        </p:txBody>
      </p:sp>
      <p:grpSp>
        <p:nvGrpSpPr>
          <p:cNvPr id="13" name="Group 12">
            <a:extLst>
              <a:ext uri="{FF2B5EF4-FFF2-40B4-BE49-F238E27FC236}">
                <a16:creationId xmlns:a16="http://schemas.microsoft.com/office/drawing/2014/main" id="{5E00B45D-D818-47CD-BCF0-8D386EC40650}"/>
              </a:ext>
            </a:extLst>
          </p:cNvPr>
          <p:cNvGrpSpPr/>
          <p:nvPr/>
        </p:nvGrpSpPr>
        <p:grpSpPr>
          <a:xfrm>
            <a:off x="0" y="5841587"/>
            <a:ext cx="12192000" cy="1008205"/>
            <a:chOff x="0" y="5841587"/>
            <a:chExt cx="12192000" cy="1008205"/>
          </a:xfrm>
        </p:grpSpPr>
        <p:sp>
          <p:nvSpPr>
            <p:cNvPr id="15" name="Rectangle 14">
              <a:extLst>
                <a:ext uri="{FF2B5EF4-FFF2-40B4-BE49-F238E27FC236}">
                  <a16:creationId xmlns:a16="http://schemas.microsoft.com/office/drawing/2014/main" id="{5EC7D6E1-F595-4150-9C0B-5A8E7D7A9B0F}"/>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66AD219E-B386-4BCD-B09C-D40CF3BD06B6}"/>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CDCFCF9A-208F-4288-8CCB-D1F12860FFC5}"/>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253D376F-ECB6-4E12-B7E0-9AE846DBC39A}"/>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473516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Nesting</a:t>
            </a:r>
          </a:p>
        </p:txBody>
      </p:sp>
      <p:sp>
        <p:nvSpPr>
          <p:cNvPr id="12" name="Content Placeholder 11">
            <a:extLst>
              <a:ext uri="{FF2B5EF4-FFF2-40B4-BE49-F238E27FC236}">
                <a16:creationId xmlns:a16="http://schemas.microsoft.com/office/drawing/2014/main" id="{A1922CC3-4192-4B11-9A72-F1017D4B1E40}"/>
              </a:ext>
            </a:extLst>
          </p:cNvPr>
          <p:cNvSpPr>
            <a:spLocks noGrp="1"/>
          </p:cNvSpPr>
          <p:nvPr>
            <p:ph idx="1"/>
          </p:nvPr>
        </p:nvSpPr>
        <p:spPr>
          <a:xfrm>
            <a:off x="6594666" y="1480364"/>
            <a:ext cx="3972174" cy="4247317"/>
          </a:xfrm>
          <a:prstGeom prst="rect">
            <a:avLst/>
          </a:prstGeom>
        </p:spPr>
        <p:txBody>
          <a:bodyPr wrap="square">
            <a:spAutoFit/>
          </a:bodyPr>
          <a:lstStyle/>
          <a:p>
            <a:pPr marL="0" indent="0">
              <a:spcBef>
                <a:spcPts val="0"/>
              </a:spcBef>
              <a:buNone/>
            </a:pPr>
            <a:r>
              <a:rPr lang="en-US" sz="2000" b="1" dirty="0">
                <a:latin typeface="Courier New" panose="02070309020205020404" pitchFamily="49" charset="0"/>
                <a:cs typeface="Courier New" panose="02070309020205020404" pitchFamily="49" charset="0"/>
              </a:rPr>
              <a:t>nav ul {</a:t>
            </a:r>
          </a:p>
          <a:p>
            <a:pPr marL="0" indent="0">
              <a:spcBef>
                <a:spcPts val="0"/>
              </a:spcBef>
              <a:buNone/>
            </a:pPr>
            <a:r>
              <a:rPr lang="en-US" sz="2000" b="1" dirty="0">
                <a:latin typeface="Courier New" panose="02070309020205020404" pitchFamily="49" charset="0"/>
                <a:cs typeface="Courier New" panose="02070309020205020404" pitchFamily="49" charset="0"/>
              </a:rPr>
              <a:t>  margin: 0;</a:t>
            </a:r>
          </a:p>
          <a:p>
            <a:pPr marL="0" indent="0">
              <a:spcBef>
                <a:spcPts val="0"/>
              </a:spcBef>
              <a:buNone/>
            </a:pPr>
            <a:r>
              <a:rPr lang="en-US" sz="2000" b="1" dirty="0">
                <a:latin typeface="Courier New" panose="02070309020205020404" pitchFamily="49" charset="0"/>
                <a:cs typeface="Courier New" panose="02070309020205020404" pitchFamily="49" charset="0"/>
              </a:rPr>
              <a:t>  padding: 0;</a:t>
            </a:r>
          </a:p>
          <a:p>
            <a:pPr marL="0" indent="0">
              <a:spcBef>
                <a:spcPts val="0"/>
              </a:spcBef>
              <a:buNone/>
            </a:pPr>
            <a:r>
              <a:rPr lang="en-US" sz="2000" b="1" dirty="0">
                <a:latin typeface="Courier New" panose="02070309020205020404" pitchFamily="49" charset="0"/>
                <a:cs typeface="Courier New" panose="02070309020205020404" pitchFamily="49" charset="0"/>
              </a:rPr>
              <a:t>  list-style: none;</a:t>
            </a:r>
          </a:p>
          <a:p>
            <a:pPr marL="0" indent="0">
              <a:spcBef>
                <a:spcPts val="0"/>
              </a:spcBef>
              <a:buNone/>
            </a:pPr>
            <a:r>
              <a:rPr lang="en-US" sz="2000" b="1" dirty="0">
                <a:latin typeface="Courier New" panose="02070309020205020404" pitchFamily="49" charset="0"/>
                <a:cs typeface="Courier New" panose="02070309020205020404" pitchFamily="49" charset="0"/>
              </a:rPr>
              <a:t>}</a:t>
            </a:r>
          </a:p>
          <a:p>
            <a:pPr marL="0" indent="0">
              <a:spcBef>
                <a:spcPts val="0"/>
              </a:spcBef>
              <a:buNone/>
            </a:pPr>
            <a:endParaRPr lang="en-US" sz="2000" b="1" dirty="0">
              <a:latin typeface="Courier New" panose="02070309020205020404" pitchFamily="49" charset="0"/>
              <a:cs typeface="Courier New" panose="02070309020205020404" pitchFamily="49" charset="0"/>
            </a:endParaRPr>
          </a:p>
          <a:p>
            <a:pPr marL="0" indent="0">
              <a:spcBef>
                <a:spcPts val="0"/>
              </a:spcBef>
              <a:buNone/>
            </a:pPr>
            <a:r>
              <a:rPr lang="en-US" sz="2000" b="1" dirty="0">
                <a:latin typeface="Courier New" panose="02070309020205020404" pitchFamily="49" charset="0"/>
                <a:cs typeface="Courier New" panose="02070309020205020404" pitchFamily="49" charset="0"/>
              </a:rPr>
              <a:t>nav li {</a:t>
            </a:r>
          </a:p>
          <a:p>
            <a:pPr marL="0" indent="0">
              <a:spcBef>
                <a:spcPts val="0"/>
              </a:spcBef>
              <a:buNone/>
            </a:pPr>
            <a:r>
              <a:rPr lang="en-US" sz="2000" b="1" dirty="0">
                <a:latin typeface="Courier New" panose="02070309020205020404" pitchFamily="49" charset="0"/>
                <a:cs typeface="Courier New" panose="02070309020205020404" pitchFamily="49" charset="0"/>
              </a:rPr>
              <a:t>  display: inline-block;</a:t>
            </a:r>
          </a:p>
          <a:p>
            <a:pPr marL="0" indent="0">
              <a:spcBef>
                <a:spcPts val="0"/>
              </a:spcBef>
              <a:buNone/>
            </a:pPr>
            <a:r>
              <a:rPr lang="en-US" sz="2000" b="1" dirty="0">
                <a:latin typeface="Courier New" panose="02070309020205020404" pitchFamily="49" charset="0"/>
                <a:cs typeface="Courier New" panose="02070309020205020404" pitchFamily="49" charset="0"/>
              </a:rPr>
              <a:t>}</a:t>
            </a:r>
          </a:p>
          <a:p>
            <a:pPr marL="0" indent="0">
              <a:spcBef>
                <a:spcPts val="0"/>
              </a:spcBef>
              <a:buNone/>
            </a:pPr>
            <a:endParaRPr lang="en-US" sz="2000" b="1" dirty="0">
              <a:latin typeface="Courier New" panose="02070309020205020404" pitchFamily="49" charset="0"/>
              <a:cs typeface="Courier New" panose="02070309020205020404" pitchFamily="49" charset="0"/>
            </a:endParaRPr>
          </a:p>
          <a:p>
            <a:pPr marL="0" indent="0">
              <a:spcBef>
                <a:spcPts val="0"/>
              </a:spcBef>
              <a:buNone/>
            </a:pPr>
            <a:r>
              <a:rPr lang="en-US" sz="2000" b="1" dirty="0">
                <a:latin typeface="Courier New" panose="02070309020205020404" pitchFamily="49" charset="0"/>
                <a:cs typeface="Courier New" panose="02070309020205020404" pitchFamily="49" charset="0"/>
              </a:rPr>
              <a:t>nav a {</a:t>
            </a:r>
          </a:p>
          <a:p>
            <a:pPr marL="0" indent="0">
              <a:spcBef>
                <a:spcPts val="0"/>
              </a:spcBef>
              <a:buNone/>
            </a:pPr>
            <a:r>
              <a:rPr lang="en-US" sz="2000" b="1" dirty="0">
                <a:latin typeface="Courier New" panose="02070309020205020404" pitchFamily="49" charset="0"/>
                <a:cs typeface="Courier New" panose="02070309020205020404" pitchFamily="49" charset="0"/>
              </a:rPr>
              <a:t>  display: block;</a:t>
            </a:r>
          </a:p>
          <a:p>
            <a:pPr marL="0" indent="0">
              <a:spcBef>
                <a:spcPts val="0"/>
              </a:spcBef>
              <a:buNone/>
            </a:pPr>
            <a:r>
              <a:rPr lang="en-US" sz="2000" b="1" dirty="0">
                <a:latin typeface="Courier New" panose="02070309020205020404" pitchFamily="49" charset="0"/>
                <a:cs typeface="Courier New" panose="02070309020205020404" pitchFamily="49" charset="0"/>
              </a:rPr>
              <a:t>  padding: 6px 12px;</a:t>
            </a:r>
          </a:p>
          <a:p>
            <a:pPr marL="0" indent="0">
              <a:spcBef>
                <a:spcPts val="0"/>
              </a:spcBef>
              <a:buNone/>
            </a:pPr>
            <a:r>
              <a:rPr lang="en-US" sz="2000" b="1" dirty="0">
                <a:latin typeface="Courier New" panose="02070309020205020404" pitchFamily="49" charset="0"/>
                <a:cs typeface="Courier New" panose="02070309020205020404" pitchFamily="49" charset="0"/>
              </a:rPr>
              <a:t>  text-decoration: none;</a:t>
            </a:r>
          </a:p>
          <a:p>
            <a:pPr marL="0" indent="0">
              <a:spcBef>
                <a:spcPts val="0"/>
              </a:spcBef>
              <a:buNone/>
            </a:pPr>
            <a:r>
              <a:rPr lang="en-US" sz="2000" b="1" dirty="0">
                <a:latin typeface="Courier New" panose="02070309020205020404" pitchFamily="49" charset="0"/>
                <a:cs typeface="Courier New" panose="02070309020205020404" pitchFamily="49" charset="0"/>
              </a:rPr>
              <a:t>}</a:t>
            </a:r>
          </a:p>
        </p:txBody>
      </p:sp>
      <p:sp>
        <p:nvSpPr>
          <p:cNvPr id="13" name="Content Placeholder 11">
            <a:extLst>
              <a:ext uri="{FF2B5EF4-FFF2-40B4-BE49-F238E27FC236}">
                <a16:creationId xmlns:a16="http://schemas.microsoft.com/office/drawing/2014/main" id="{6E30113B-77BE-4F67-84D2-6584FFA65716}"/>
              </a:ext>
            </a:extLst>
          </p:cNvPr>
          <p:cNvSpPr txBox="1">
            <a:spLocks/>
          </p:cNvSpPr>
          <p:nvPr/>
        </p:nvSpPr>
        <p:spPr>
          <a:xfrm>
            <a:off x="842790" y="1480364"/>
            <a:ext cx="4887300" cy="3970318"/>
          </a:xfrm>
          <a:prstGeom prst="rect">
            <a:avLst/>
          </a:prstGeom>
        </p:spPr>
        <p:txBody>
          <a:bodyPr vert="horz" wrap="square" lIns="91440" tIns="45720" rIns="91440" bIns="4572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spcBef>
                <a:spcPts val="0"/>
              </a:spcBef>
              <a:buNone/>
            </a:pPr>
            <a:r>
              <a:rPr lang="en-US" sz="2000" b="1" dirty="0">
                <a:latin typeface="Courier New" panose="02070309020205020404" pitchFamily="49" charset="0"/>
                <a:cs typeface="Courier New" panose="02070309020205020404" pitchFamily="49" charset="0"/>
              </a:rPr>
              <a:t>nav {</a:t>
            </a:r>
          </a:p>
          <a:p>
            <a:pPr marL="0" indent="0">
              <a:spcBef>
                <a:spcPts val="0"/>
              </a:spcBef>
              <a:buNone/>
            </a:pPr>
            <a:r>
              <a:rPr lang="en-US" sz="2000" b="1" dirty="0">
                <a:latin typeface="Courier New" panose="02070309020205020404" pitchFamily="49" charset="0"/>
                <a:cs typeface="Courier New" panose="02070309020205020404" pitchFamily="49" charset="0"/>
              </a:rPr>
              <a:t>  ul {</a:t>
            </a:r>
          </a:p>
          <a:p>
            <a:pPr marL="0" indent="0">
              <a:spcBef>
                <a:spcPts val="0"/>
              </a:spcBef>
              <a:buNone/>
            </a:pPr>
            <a:r>
              <a:rPr lang="en-US" sz="2000" b="1" dirty="0">
                <a:latin typeface="Courier New" panose="02070309020205020404" pitchFamily="49" charset="0"/>
                <a:cs typeface="Courier New" panose="02070309020205020404" pitchFamily="49" charset="0"/>
              </a:rPr>
              <a:t>    margin: 0;</a:t>
            </a:r>
          </a:p>
          <a:p>
            <a:pPr marL="0" indent="0">
              <a:spcBef>
                <a:spcPts val="0"/>
              </a:spcBef>
              <a:buNone/>
            </a:pPr>
            <a:r>
              <a:rPr lang="en-US" sz="2000" b="1" dirty="0">
                <a:latin typeface="Courier New" panose="02070309020205020404" pitchFamily="49" charset="0"/>
                <a:cs typeface="Courier New" panose="02070309020205020404" pitchFamily="49" charset="0"/>
              </a:rPr>
              <a:t>    padding: 0;</a:t>
            </a:r>
          </a:p>
          <a:p>
            <a:pPr marL="0" indent="0">
              <a:spcBef>
                <a:spcPts val="0"/>
              </a:spcBef>
              <a:buNone/>
            </a:pPr>
            <a:r>
              <a:rPr lang="en-US" sz="2000" b="1" dirty="0">
                <a:latin typeface="Courier New" panose="02070309020205020404" pitchFamily="49" charset="0"/>
                <a:cs typeface="Courier New" panose="02070309020205020404" pitchFamily="49" charset="0"/>
              </a:rPr>
              <a:t>    list-style: none;</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li { display: inline-block;</a:t>
            </a:r>
            <a:br>
              <a:rPr lang="en-US" sz="2000" b="1" dirty="0">
                <a:latin typeface="Courier New" panose="02070309020205020404" pitchFamily="49" charset="0"/>
                <a:cs typeface="Courier New" panose="02070309020205020404" pitchFamily="49" charset="0"/>
              </a:rPr>
            </a:b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 {</a:t>
            </a:r>
          </a:p>
          <a:p>
            <a:pPr marL="0" indent="0">
              <a:spcBef>
                <a:spcPts val="0"/>
              </a:spcBef>
              <a:buNone/>
            </a:pPr>
            <a:r>
              <a:rPr lang="en-US" sz="2000" b="1" dirty="0">
                <a:latin typeface="Courier New" panose="02070309020205020404" pitchFamily="49" charset="0"/>
                <a:cs typeface="Courier New" panose="02070309020205020404" pitchFamily="49" charset="0"/>
              </a:rPr>
              <a:t>    display: block;</a:t>
            </a:r>
          </a:p>
          <a:p>
            <a:pPr marL="0" indent="0">
              <a:spcBef>
                <a:spcPts val="0"/>
              </a:spcBef>
              <a:buNone/>
            </a:pPr>
            <a:r>
              <a:rPr lang="en-US" sz="2000" b="1" dirty="0">
                <a:latin typeface="Courier New" panose="02070309020205020404" pitchFamily="49" charset="0"/>
                <a:cs typeface="Courier New" panose="02070309020205020404" pitchFamily="49" charset="0"/>
              </a:rPr>
              <a:t>    padding: 6px 12px;</a:t>
            </a:r>
          </a:p>
          <a:p>
            <a:pPr marL="0" indent="0">
              <a:spcBef>
                <a:spcPts val="0"/>
              </a:spcBef>
              <a:buNone/>
            </a:pPr>
            <a:r>
              <a:rPr lang="en-US" sz="2000" b="1" dirty="0">
                <a:latin typeface="Courier New" panose="02070309020205020404" pitchFamily="49" charset="0"/>
                <a:cs typeface="Courier New" panose="02070309020205020404" pitchFamily="49" charset="0"/>
              </a:rPr>
              <a:t>    text-decoration: none;</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a:t>
            </a:r>
          </a:p>
        </p:txBody>
      </p:sp>
      <p:sp>
        <p:nvSpPr>
          <p:cNvPr id="6" name="Arrow: Right 5">
            <a:extLst>
              <a:ext uri="{FF2B5EF4-FFF2-40B4-BE49-F238E27FC236}">
                <a16:creationId xmlns:a16="http://schemas.microsoft.com/office/drawing/2014/main" id="{FC790E41-FA4B-4B9A-A07C-24744CF44B23}"/>
              </a:ext>
            </a:extLst>
          </p:cNvPr>
          <p:cNvSpPr/>
          <p:nvPr/>
        </p:nvSpPr>
        <p:spPr>
          <a:xfrm>
            <a:off x="5299295" y="2136619"/>
            <a:ext cx="1149790" cy="61882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82385882-7F93-435B-A891-4E313D574D57}"/>
              </a:ext>
            </a:extLst>
          </p:cNvPr>
          <p:cNvGrpSpPr/>
          <p:nvPr/>
        </p:nvGrpSpPr>
        <p:grpSpPr>
          <a:xfrm>
            <a:off x="0" y="5841587"/>
            <a:ext cx="12192000" cy="1008205"/>
            <a:chOff x="0" y="5841587"/>
            <a:chExt cx="12192000" cy="1008205"/>
          </a:xfrm>
        </p:grpSpPr>
        <p:sp>
          <p:nvSpPr>
            <p:cNvPr id="15" name="Rectangle 14">
              <a:extLst>
                <a:ext uri="{FF2B5EF4-FFF2-40B4-BE49-F238E27FC236}">
                  <a16:creationId xmlns:a16="http://schemas.microsoft.com/office/drawing/2014/main" id="{0E14348C-CDED-4A05-AFA6-5480ABDA4955}"/>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364B1A4C-F39B-42B3-8CBF-0ADA098EFCA8}"/>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AB5C6F34-F9B6-4C69-B46C-13256E8D61AE}"/>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A9B0C421-12ED-4277-969C-41EBF5AC4EAF}"/>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961619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500"/>
                                        <p:tgtEl>
                                          <p:spTgt spid="12">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2">
                                            <p:txEl>
                                              <p:pRg st="1" end="1"/>
                                            </p:txEl>
                                          </p:spTgt>
                                        </p:tgtEl>
                                        <p:attrNameLst>
                                          <p:attrName>style.visibility</p:attrName>
                                        </p:attrNameLst>
                                      </p:cBhvr>
                                      <p:to>
                                        <p:strVal val="visible"/>
                                      </p:to>
                                    </p:set>
                                    <p:animEffect transition="in" filter="fade">
                                      <p:cBhvr>
                                        <p:cTn id="14" dur="500"/>
                                        <p:tgtEl>
                                          <p:spTgt spid="12">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500"/>
                                        <p:tgtEl>
                                          <p:spTgt spid="12">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2">
                                            <p:txEl>
                                              <p:pRg st="3" end="3"/>
                                            </p:txEl>
                                          </p:spTgt>
                                        </p:tgtEl>
                                        <p:attrNameLst>
                                          <p:attrName>style.visibility</p:attrName>
                                        </p:attrNameLst>
                                      </p:cBhvr>
                                      <p:to>
                                        <p:strVal val="visible"/>
                                      </p:to>
                                    </p:set>
                                    <p:animEffect transition="in" filter="fade">
                                      <p:cBhvr>
                                        <p:cTn id="20" dur="500"/>
                                        <p:tgtEl>
                                          <p:spTgt spid="12">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xEl>
                                              <p:pRg st="4" end="4"/>
                                            </p:txEl>
                                          </p:spTgt>
                                        </p:tgtEl>
                                        <p:attrNameLst>
                                          <p:attrName>style.visibility</p:attrName>
                                        </p:attrNameLst>
                                      </p:cBhvr>
                                      <p:to>
                                        <p:strVal val="visible"/>
                                      </p:to>
                                    </p:set>
                                    <p:animEffect transition="in" filter="fade">
                                      <p:cBhvr>
                                        <p:cTn id="23" dur="500"/>
                                        <p:tgtEl>
                                          <p:spTgt spid="12">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xEl>
                                              <p:pRg st="6" end="6"/>
                                            </p:txEl>
                                          </p:spTgt>
                                        </p:tgtEl>
                                        <p:attrNameLst>
                                          <p:attrName>style.visibility</p:attrName>
                                        </p:attrNameLst>
                                      </p:cBhvr>
                                      <p:to>
                                        <p:strVal val="visible"/>
                                      </p:to>
                                    </p:set>
                                    <p:animEffect transition="in" filter="fade">
                                      <p:cBhvr>
                                        <p:cTn id="26" dur="500"/>
                                        <p:tgtEl>
                                          <p:spTgt spid="12">
                                            <p:txEl>
                                              <p:pRg st="6" end="6"/>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2">
                                            <p:txEl>
                                              <p:pRg st="7" end="7"/>
                                            </p:txEl>
                                          </p:spTgt>
                                        </p:tgtEl>
                                        <p:attrNameLst>
                                          <p:attrName>style.visibility</p:attrName>
                                        </p:attrNameLst>
                                      </p:cBhvr>
                                      <p:to>
                                        <p:strVal val="visible"/>
                                      </p:to>
                                    </p:set>
                                    <p:animEffect transition="in" filter="fade">
                                      <p:cBhvr>
                                        <p:cTn id="29" dur="500"/>
                                        <p:tgtEl>
                                          <p:spTgt spid="12">
                                            <p:txEl>
                                              <p:pRg st="7" end="7"/>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2">
                                            <p:txEl>
                                              <p:pRg st="8" end="8"/>
                                            </p:txEl>
                                          </p:spTgt>
                                        </p:tgtEl>
                                        <p:attrNameLst>
                                          <p:attrName>style.visibility</p:attrName>
                                        </p:attrNameLst>
                                      </p:cBhvr>
                                      <p:to>
                                        <p:strVal val="visible"/>
                                      </p:to>
                                    </p:set>
                                    <p:animEffect transition="in" filter="fade">
                                      <p:cBhvr>
                                        <p:cTn id="32" dur="500"/>
                                        <p:tgtEl>
                                          <p:spTgt spid="12">
                                            <p:txEl>
                                              <p:pRg st="8" end="8"/>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2">
                                            <p:txEl>
                                              <p:pRg st="10" end="10"/>
                                            </p:txEl>
                                          </p:spTgt>
                                        </p:tgtEl>
                                        <p:attrNameLst>
                                          <p:attrName>style.visibility</p:attrName>
                                        </p:attrNameLst>
                                      </p:cBhvr>
                                      <p:to>
                                        <p:strVal val="visible"/>
                                      </p:to>
                                    </p:set>
                                    <p:animEffect transition="in" filter="fade">
                                      <p:cBhvr>
                                        <p:cTn id="35" dur="500"/>
                                        <p:tgtEl>
                                          <p:spTgt spid="12">
                                            <p:txEl>
                                              <p:pRg st="10" end="10"/>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2">
                                            <p:txEl>
                                              <p:pRg st="11" end="11"/>
                                            </p:txEl>
                                          </p:spTgt>
                                        </p:tgtEl>
                                        <p:attrNameLst>
                                          <p:attrName>style.visibility</p:attrName>
                                        </p:attrNameLst>
                                      </p:cBhvr>
                                      <p:to>
                                        <p:strVal val="visible"/>
                                      </p:to>
                                    </p:set>
                                    <p:animEffect transition="in" filter="fade">
                                      <p:cBhvr>
                                        <p:cTn id="38" dur="500"/>
                                        <p:tgtEl>
                                          <p:spTgt spid="12">
                                            <p:txEl>
                                              <p:pRg st="11" end="11"/>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2">
                                            <p:txEl>
                                              <p:pRg st="12" end="12"/>
                                            </p:txEl>
                                          </p:spTgt>
                                        </p:tgtEl>
                                        <p:attrNameLst>
                                          <p:attrName>style.visibility</p:attrName>
                                        </p:attrNameLst>
                                      </p:cBhvr>
                                      <p:to>
                                        <p:strVal val="visible"/>
                                      </p:to>
                                    </p:set>
                                    <p:animEffect transition="in" filter="fade">
                                      <p:cBhvr>
                                        <p:cTn id="41" dur="500"/>
                                        <p:tgtEl>
                                          <p:spTgt spid="12">
                                            <p:txEl>
                                              <p:pRg st="12" end="12"/>
                                            </p:txEl>
                                          </p:spTgt>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2">
                                            <p:txEl>
                                              <p:pRg st="13" end="13"/>
                                            </p:txEl>
                                          </p:spTgt>
                                        </p:tgtEl>
                                        <p:attrNameLst>
                                          <p:attrName>style.visibility</p:attrName>
                                        </p:attrNameLst>
                                      </p:cBhvr>
                                      <p:to>
                                        <p:strVal val="visible"/>
                                      </p:to>
                                    </p:set>
                                    <p:animEffect transition="in" filter="fade">
                                      <p:cBhvr>
                                        <p:cTn id="44" dur="500"/>
                                        <p:tgtEl>
                                          <p:spTgt spid="12">
                                            <p:txEl>
                                              <p:pRg st="13" end="13"/>
                                            </p:tx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2">
                                            <p:txEl>
                                              <p:pRg st="14" end="14"/>
                                            </p:txEl>
                                          </p:spTgt>
                                        </p:tgtEl>
                                        <p:attrNameLst>
                                          <p:attrName>style.visibility</p:attrName>
                                        </p:attrNameLst>
                                      </p:cBhvr>
                                      <p:to>
                                        <p:strVal val="visible"/>
                                      </p:to>
                                    </p:set>
                                    <p:animEffect transition="in" filter="fade">
                                      <p:cBhvr>
                                        <p:cTn id="47" dur="500"/>
                                        <p:tgtEl>
                                          <p:spTgt spid="12">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Nesting</a:t>
            </a:r>
          </a:p>
        </p:txBody>
      </p:sp>
      <p:sp>
        <p:nvSpPr>
          <p:cNvPr id="14" name="Rectangle 13">
            <a:extLst>
              <a:ext uri="{FF2B5EF4-FFF2-40B4-BE49-F238E27FC236}">
                <a16:creationId xmlns:a16="http://schemas.microsoft.com/office/drawing/2014/main" id="{6E953DFF-A378-4673-AAD4-86BC63D8424F}"/>
              </a:ext>
            </a:extLst>
          </p:cNvPr>
          <p:cNvSpPr/>
          <p:nvPr/>
        </p:nvSpPr>
        <p:spPr>
          <a:xfrm>
            <a:off x="6702619" y="1563076"/>
            <a:ext cx="3920841" cy="3354765"/>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Aft>
                <a:spcPts val="1200"/>
              </a:spcAft>
            </a:pPr>
            <a:r>
              <a:rPr lang="en-US" sz="2400" dirty="0">
                <a:latin typeface="Corbel Light" panose="020B0303020204020204" pitchFamily="34" charset="0"/>
              </a:rPr>
              <a:t>You can generate selector-</a:t>
            </a:r>
            <a:br>
              <a:rPr lang="en-US" sz="2400" dirty="0">
                <a:latin typeface="Corbel Light" panose="020B0303020204020204" pitchFamily="34" charset="0"/>
              </a:rPr>
            </a:br>
            <a:r>
              <a:rPr lang="en-US" sz="2400" dirty="0">
                <a:latin typeface="Corbel Light" panose="020B0303020204020204" pitchFamily="34" charset="0"/>
              </a:rPr>
              <a:t>specific classes by nesting</a:t>
            </a:r>
            <a:br>
              <a:rPr lang="en-US" sz="2400" dirty="0">
                <a:latin typeface="Corbel Light" panose="020B0303020204020204" pitchFamily="34" charset="0"/>
              </a:rPr>
            </a:br>
            <a:r>
              <a:rPr lang="en-US" sz="2400" dirty="0">
                <a:latin typeface="Corbel Light" panose="020B0303020204020204" pitchFamily="34" charset="0"/>
              </a:rPr>
              <a:t>the code inside the selector</a:t>
            </a:r>
          </a:p>
          <a:p>
            <a:pPr>
              <a:spcAft>
                <a:spcPts val="1200"/>
              </a:spcAft>
            </a:pPr>
            <a:r>
              <a:rPr lang="en-US" sz="2400" dirty="0">
                <a:latin typeface="Corbel Light" panose="020B0303020204020204" pitchFamily="34" charset="0"/>
              </a:rPr>
              <a:t>Using the ampersand is similar to the ‘this.’ directive in OO languages</a:t>
            </a:r>
          </a:p>
          <a:p>
            <a:pPr>
              <a:spcAft>
                <a:spcPts val="1200"/>
              </a:spcAft>
            </a:pPr>
            <a:r>
              <a:rPr lang="en-US" sz="2400" dirty="0">
                <a:latin typeface="Corbel Light" panose="020B0303020204020204" pitchFamily="34" charset="0"/>
              </a:rPr>
              <a:t>So this code, when processed, produces this:</a:t>
            </a:r>
          </a:p>
        </p:txBody>
      </p:sp>
      <p:sp>
        <p:nvSpPr>
          <p:cNvPr id="15" name="Content Placeholder 11">
            <a:extLst>
              <a:ext uri="{FF2B5EF4-FFF2-40B4-BE49-F238E27FC236}">
                <a16:creationId xmlns:a16="http://schemas.microsoft.com/office/drawing/2014/main" id="{6DB721A7-756C-44BF-A953-00D7EA11055C}"/>
              </a:ext>
            </a:extLst>
          </p:cNvPr>
          <p:cNvSpPr txBox="1">
            <a:spLocks/>
          </p:cNvSpPr>
          <p:nvPr/>
        </p:nvSpPr>
        <p:spPr>
          <a:xfrm>
            <a:off x="838200" y="1563076"/>
            <a:ext cx="5028145" cy="3701013"/>
          </a:xfrm>
          <a:prstGeom prst="rect">
            <a:avLst/>
          </a:prstGeom>
        </p:spPr>
        <p:txBody>
          <a:bodyPr vert="horz" wrap="square" lIns="91440" tIns="45720" rIns="91440" bIns="4572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spcBef>
                <a:spcPts val="0"/>
              </a:spcBef>
              <a:buNone/>
            </a:pPr>
            <a:r>
              <a:rPr lang="en-US" sz="2000" b="1" dirty="0">
                <a:latin typeface="Courier New" panose="02070309020205020404" pitchFamily="49" charset="0"/>
                <a:cs typeface="Courier New" panose="02070309020205020404" pitchFamily="49" charset="0"/>
              </a:rPr>
              <a:t>img {</a:t>
            </a:r>
          </a:p>
          <a:p>
            <a:pPr marL="0" indent="0">
              <a:spcBef>
                <a:spcPts val="0"/>
              </a:spcBef>
              <a:buNone/>
            </a:pPr>
            <a:r>
              <a:rPr lang="en-US" sz="2000" b="1" dirty="0">
                <a:latin typeface="Courier New" panose="02070309020205020404" pitchFamily="49" charset="0"/>
                <a:cs typeface="Courier New" panose="02070309020205020404" pitchFamily="49" charset="0"/>
              </a:rPr>
              <a:t>	width: $pic-width;</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&amp;.</a:t>
            </a:r>
            <a:r>
              <a:rPr lang="en-US" sz="2000" b="1" dirty="0" err="1">
                <a:latin typeface="Courier New" panose="02070309020205020404" pitchFamily="49" charset="0"/>
                <a:cs typeface="Courier New" panose="02070309020205020404" pitchFamily="49" charset="0"/>
              </a:rPr>
              <a:t>img</a:t>
            </a:r>
            <a:r>
              <a:rPr lang="en-US" sz="2000" b="1" dirty="0">
                <a:latin typeface="Courier New" panose="02070309020205020404" pitchFamily="49" charset="0"/>
                <a:cs typeface="Courier New" panose="02070309020205020404" pitchFamily="49" charset="0"/>
              </a:rPr>
              <a:t>-left {</a:t>
            </a:r>
          </a:p>
          <a:p>
            <a:pPr marL="0" indent="0">
              <a:spcBef>
                <a:spcPts val="0"/>
              </a:spcBef>
              <a:buNone/>
            </a:pPr>
            <a:r>
              <a:rPr lang="en-US" sz="2000" b="1" dirty="0">
                <a:latin typeface="Courier New" panose="02070309020205020404" pitchFamily="49" charset="0"/>
                <a:cs typeface="Courier New" panose="02070309020205020404" pitchFamily="49" charset="0"/>
              </a:rPr>
              <a:t>		float: left;</a:t>
            </a:r>
          </a:p>
          <a:p>
            <a:pPr marL="0" indent="0">
              <a:spcBef>
                <a:spcPts val="0"/>
              </a:spcBef>
              <a:buNone/>
            </a:pPr>
            <a:r>
              <a:rPr lang="en-US" sz="2000" b="1" dirty="0">
                <a:latin typeface="Courier New" panose="02070309020205020404" pitchFamily="49" charset="0"/>
                <a:cs typeface="Courier New" panose="02070309020205020404" pitchFamily="49" charset="0"/>
              </a:rPr>
              <a:t>		margin-right: 2em;</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&amp;.img-right {</a:t>
            </a:r>
          </a:p>
          <a:p>
            <a:pPr marL="0" indent="0">
              <a:spcBef>
                <a:spcPts val="0"/>
              </a:spcBef>
              <a:buNone/>
            </a:pPr>
            <a:r>
              <a:rPr lang="en-US" sz="2000" b="1" dirty="0">
                <a:latin typeface="Courier New" panose="02070309020205020404" pitchFamily="49" charset="0"/>
                <a:cs typeface="Courier New" panose="02070309020205020404" pitchFamily="49" charset="0"/>
              </a:rPr>
              <a:t>		float: right;</a:t>
            </a:r>
          </a:p>
          <a:p>
            <a:pPr marL="0" indent="0">
              <a:spcBef>
                <a:spcPts val="0"/>
              </a:spcBef>
              <a:buNone/>
            </a:pPr>
            <a:r>
              <a:rPr lang="en-US" sz="2000" b="1" dirty="0">
                <a:latin typeface="Courier New" panose="02070309020205020404" pitchFamily="49" charset="0"/>
                <a:cs typeface="Courier New" panose="02070309020205020404" pitchFamily="49" charset="0"/>
              </a:rPr>
              <a:t>		margin-left: 2em;</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a:t>
            </a:r>
          </a:p>
        </p:txBody>
      </p:sp>
      <p:grpSp>
        <p:nvGrpSpPr>
          <p:cNvPr id="12" name="Group 11">
            <a:extLst>
              <a:ext uri="{FF2B5EF4-FFF2-40B4-BE49-F238E27FC236}">
                <a16:creationId xmlns:a16="http://schemas.microsoft.com/office/drawing/2014/main" id="{979B170D-7DD2-4613-B608-7007F1C15ACD}"/>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4064FCC8-A146-4E04-8BDF-AED69E6FF645}"/>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95CE8235-6DDD-4A0E-9183-007F0CAAE7FE}"/>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19C59F62-BBF6-420C-95A2-79165FE7BC81}"/>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0B03AE68-6081-4A45-B664-67DBB992C09B}"/>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192296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Nesting - Classes</a:t>
            </a:r>
          </a:p>
        </p:txBody>
      </p:sp>
      <p:sp>
        <p:nvSpPr>
          <p:cNvPr id="12" name="Content Placeholder 11">
            <a:extLst>
              <a:ext uri="{FF2B5EF4-FFF2-40B4-BE49-F238E27FC236}">
                <a16:creationId xmlns:a16="http://schemas.microsoft.com/office/drawing/2014/main" id="{A1922CC3-4192-4B11-9A72-F1017D4B1E40}"/>
              </a:ext>
            </a:extLst>
          </p:cNvPr>
          <p:cNvSpPr>
            <a:spLocks noGrp="1"/>
          </p:cNvSpPr>
          <p:nvPr>
            <p:ph idx="1"/>
          </p:nvPr>
        </p:nvSpPr>
        <p:spPr>
          <a:xfrm>
            <a:off x="6594666" y="1480364"/>
            <a:ext cx="3972174" cy="2316019"/>
          </a:xfrm>
          <a:prstGeom prst="rect">
            <a:avLst/>
          </a:prstGeom>
        </p:spPr>
        <p:txBody>
          <a:bodyPr wrap="square">
            <a:spAutoFit/>
          </a:bodyPr>
          <a:lstStyle/>
          <a:p>
            <a:pPr marL="0" indent="0">
              <a:spcBef>
                <a:spcPts val="0"/>
              </a:spcBef>
              <a:buNone/>
            </a:pPr>
            <a:r>
              <a:rPr lang="en-US" sz="2000" b="1" dirty="0">
                <a:latin typeface="Courier New" panose="02070309020205020404" pitchFamily="49" charset="0"/>
                <a:cs typeface="Courier New" panose="02070309020205020404" pitchFamily="49" charset="0"/>
              </a:rPr>
              <a:t>img {</a:t>
            </a:r>
          </a:p>
          <a:p>
            <a:pPr marL="0" indent="0">
              <a:spcBef>
                <a:spcPts val="0"/>
              </a:spcBef>
              <a:buNone/>
            </a:pPr>
            <a:r>
              <a:rPr lang="en-US" sz="2000" b="1" dirty="0">
                <a:latin typeface="Courier New" panose="02070309020205020404" pitchFamily="49" charset="0"/>
                <a:cs typeface="Courier New" panose="02070309020205020404" pitchFamily="49" charset="0"/>
              </a:rPr>
              <a:t>  width: 15em; }</a:t>
            </a:r>
          </a:p>
          <a:p>
            <a:pPr marL="0" indent="0">
              <a:spcBef>
                <a:spcPts val="0"/>
              </a:spcBef>
              <a:buNone/>
            </a:pPr>
            <a:r>
              <a:rPr lang="en-US" sz="2000" b="1" dirty="0">
                <a:latin typeface="Courier New" panose="02070309020205020404" pitchFamily="49" charset="0"/>
                <a:cs typeface="Courier New" panose="02070309020205020404" pitchFamily="49" charset="0"/>
              </a:rPr>
              <a:t>  img.img-left {</a:t>
            </a:r>
          </a:p>
          <a:p>
            <a:pPr marL="0" indent="0">
              <a:spcBef>
                <a:spcPts val="0"/>
              </a:spcBef>
              <a:buNone/>
            </a:pPr>
            <a:r>
              <a:rPr lang="en-US" sz="2000" b="1" dirty="0">
                <a:latin typeface="Courier New" panose="02070309020205020404" pitchFamily="49" charset="0"/>
                <a:cs typeface="Courier New" panose="02070309020205020404" pitchFamily="49" charset="0"/>
              </a:rPr>
              <a:t>    float: left;</a:t>
            </a:r>
          </a:p>
          <a:p>
            <a:pPr marL="0" indent="0">
              <a:spcBef>
                <a:spcPts val="0"/>
              </a:spcBef>
              <a:buNone/>
            </a:pPr>
            <a:r>
              <a:rPr lang="en-US" sz="2000" b="1" dirty="0">
                <a:latin typeface="Courier New" panose="02070309020205020404" pitchFamily="49" charset="0"/>
                <a:cs typeface="Courier New" panose="02070309020205020404" pitchFamily="49" charset="0"/>
              </a:rPr>
              <a:t>    margin-right: 2em; }</a:t>
            </a:r>
          </a:p>
          <a:p>
            <a:pPr marL="0" indent="0">
              <a:spcBef>
                <a:spcPts val="0"/>
              </a:spcBef>
              <a:buNone/>
            </a:pPr>
            <a:r>
              <a:rPr lang="en-US" sz="2000" b="1" dirty="0">
                <a:latin typeface="Courier New" panose="02070309020205020404" pitchFamily="49" charset="0"/>
                <a:cs typeface="Courier New" panose="02070309020205020404" pitchFamily="49" charset="0"/>
              </a:rPr>
              <a:t>  img.img-right {</a:t>
            </a:r>
          </a:p>
          <a:p>
            <a:pPr marL="0" indent="0">
              <a:spcBef>
                <a:spcPts val="0"/>
              </a:spcBef>
              <a:buNone/>
            </a:pPr>
            <a:r>
              <a:rPr lang="en-US" sz="2000" b="1" dirty="0">
                <a:latin typeface="Courier New" panose="02070309020205020404" pitchFamily="49" charset="0"/>
                <a:cs typeface="Courier New" panose="02070309020205020404" pitchFamily="49" charset="0"/>
              </a:rPr>
              <a:t>    float: right;</a:t>
            </a:r>
          </a:p>
          <a:p>
            <a:pPr marL="0" indent="0">
              <a:spcBef>
                <a:spcPts val="0"/>
              </a:spcBef>
              <a:buNone/>
            </a:pPr>
            <a:r>
              <a:rPr lang="en-US" sz="2000" b="1" dirty="0">
                <a:latin typeface="Courier New" panose="02070309020205020404" pitchFamily="49" charset="0"/>
                <a:cs typeface="Courier New" panose="02070309020205020404" pitchFamily="49" charset="0"/>
              </a:rPr>
              <a:t>    margin-left: 2em; }</a:t>
            </a:r>
          </a:p>
        </p:txBody>
      </p:sp>
      <p:sp>
        <p:nvSpPr>
          <p:cNvPr id="6" name="Arrow: Right 5">
            <a:extLst>
              <a:ext uri="{FF2B5EF4-FFF2-40B4-BE49-F238E27FC236}">
                <a16:creationId xmlns:a16="http://schemas.microsoft.com/office/drawing/2014/main" id="{FC790E41-FA4B-4B9A-A07C-24744CF44B23}"/>
              </a:ext>
            </a:extLst>
          </p:cNvPr>
          <p:cNvSpPr/>
          <p:nvPr/>
        </p:nvSpPr>
        <p:spPr>
          <a:xfrm>
            <a:off x="5299295" y="2136619"/>
            <a:ext cx="1149790" cy="61882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ontent Placeholder 11">
            <a:extLst>
              <a:ext uri="{FF2B5EF4-FFF2-40B4-BE49-F238E27FC236}">
                <a16:creationId xmlns:a16="http://schemas.microsoft.com/office/drawing/2014/main" id="{D4CC9708-2C6E-4AB5-BC81-FB4F23F52905}"/>
              </a:ext>
            </a:extLst>
          </p:cNvPr>
          <p:cNvSpPr txBox="1">
            <a:spLocks/>
          </p:cNvSpPr>
          <p:nvPr/>
        </p:nvSpPr>
        <p:spPr>
          <a:xfrm>
            <a:off x="838200" y="1545572"/>
            <a:ext cx="4315514" cy="3978012"/>
          </a:xfrm>
          <a:prstGeom prst="rect">
            <a:avLst/>
          </a:prstGeom>
        </p:spPr>
        <p:txBody>
          <a:bodyPr vert="horz" wrap="square" lIns="91440" tIns="45720" rIns="91440" bIns="45720" rtlCol="0">
            <a:sp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spcBef>
                <a:spcPts val="0"/>
              </a:spcBef>
              <a:buNone/>
            </a:pPr>
            <a:r>
              <a:rPr lang="en-US" sz="2000" b="1" dirty="0">
                <a:latin typeface="Courier New" panose="02070309020205020404" pitchFamily="49" charset="0"/>
                <a:cs typeface="Courier New" panose="02070309020205020404" pitchFamily="49" charset="0"/>
              </a:rPr>
              <a:t>img {</a:t>
            </a:r>
          </a:p>
          <a:p>
            <a:pPr marL="0" indent="0">
              <a:spcBef>
                <a:spcPts val="0"/>
              </a:spcBef>
              <a:buNone/>
            </a:pPr>
            <a:r>
              <a:rPr lang="en-US" sz="2000" b="1" dirty="0">
                <a:latin typeface="Courier New" panose="02070309020205020404" pitchFamily="49" charset="0"/>
                <a:cs typeface="Courier New" panose="02070309020205020404" pitchFamily="49" charset="0"/>
              </a:rPr>
              <a:t>	width: $pic-width;</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&amp;.img-left {</a:t>
            </a:r>
          </a:p>
          <a:p>
            <a:pPr marL="0" indent="0">
              <a:spcBef>
                <a:spcPts val="0"/>
              </a:spcBef>
              <a:buNone/>
            </a:pPr>
            <a:r>
              <a:rPr lang="en-US" sz="2000" b="1" dirty="0">
                <a:latin typeface="Courier New" panose="02070309020205020404" pitchFamily="49" charset="0"/>
                <a:cs typeface="Courier New" panose="02070309020205020404" pitchFamily="49" charset="0"/>
              </a:rPr>
              <a:t>		float: left;</a:t>
            </a:r>
          </a:p>
          <a:p>
            <a:pPr marL="0" indent="0">
              <a:spcBef>
                <a:spcPts val="0"/>
              </a:spcBef>
              <a:buNone/>
            </a:pPr>
            <a:r>
              <a:rPr lang="en-US" sz="2000" b="1" dirty="0">
                <a:latin typeface="Courier New" panose="02070309020205020404" pitchFamily="49" charset="0"/>
                <a:cs typeface="Courier New" panose="02070309020205020404" pitchFamily="49" charset="0"/>
              </a:rPr>
              <a:t>		margin-right: 2em;</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	&amp;.img-right {</a:t>
            </a:r>
          </a:p>
          <a:p>
            <a:pPr marL="0" indent="0">
              <a:spcBef>
                <a:spcPts val="0"/>
              </a:spcBef>
              <a:buNone/>
            </a:pPr>
            <a:r>
              <a:rPr lang="en-US" sz="2000" b="1" dirty="0">
                <a:latin typeface="Courier New" panose="02070309020205020404" pitchFamily="49" charset="0"/>
                <a:cs typeface="Courier New" panose="02070309020205020404" pitchFamily="49" charset="0"/>
              </a:rPr>
              <a:t>		float: right;</a:t>
            </a:r>
          </a:p>
          <a:p>
            <a:pPr marL="0" indent="0">
              <a:spcBef>
                <a:spcPts val="0"/>
              </a:spcBef>
              <a:buNone/>
            </a:pPr>
            <a:r>
              <a:rPr lang="en-US" sz="2000" b="1" dirty="0">
                <a:latin typeface="Courier New" panose="02070309020205020404" pitchFamily="49" charset="0"/>
                <a:cs typeface="Courier New" panose="02070309020205020404" pitchFamily="49" charset="0"/>
              </a:rPr>
              <a:t>		margin-left: 			2em;</a:t>
            </a:r>
          </a:p>
          <a:p>
            <a:pPr marL="0" indent="0">
              <a:spcBef>
                <a:spcPts val="0"/>
              </a:spcBef>
              <a:buNone/>
            </a:pPr>
            <a:r>
              <a:rPr lang="en-US" sz="2000" b="1" dirty="0">
                <a:latin typeface="Courier New" panose="02070309020205020404" pitchFamily="49" charset="0"/>
                <a:cs typeface="Courier New" panose="02070309020205020404" pitchFamily="49" charset="0"/>
              </a:rPr>
              <a:t>	}</a:t>
            </a:r>
          </a:p>
          <a:p>
            <a:pPr marL="0" indent="0">
              <a:spcBef>
                <a:spcPts val="0"/>
              </a:spcBef>
              <a:buNone/>
            </a:pPr>
            <a:r>
              <a:rPr lang="en-US" sz="2000" b="1" dirty="0">
                <a:latin typeface="Courier New" panose="02070309020205020404" pitchFamily="49" charset="0"/>
                <a:cs typeface="Courier New" panose="02070309020205020404" pitchFamily="49" charset="0"/>
              </a:rPr>
              <a:t>}</a:t>
            </a:r>
          </a:p>
        </p:txBody>
      </p:sp>
      <p:grpSp>
        <p:nvGrpSpPr>
          <p:cNvPr id="13" name="Group 12">
            <a:extLst>
              <a:ext uri="{FF2B5EF4-FFF2-40B4-BE49-F238E27FC236}">
                <a16:creationId xmlns:a16="http://schemas.microsoft.com/office/drawing/2014/main" id="{E96E5817-2861-48EE-A2BC-18D6432291F9}"/>
              </a:ext>
            </a:extLst>
          </p:cNvPr>
          <p:cNvGrpSpPr/>
          <p:nvPr/>
        </p:nvGrpSpPr>
        <p:grpSpPr>
          <a:xfrm>
            <a:off x="0" y="5841587"/>
            <a:ext cx="12192000" cy="1008205"/>
            <a:chOff x="0" y="5841587"/>
            <a:chExt cx="12192000" cy="1008205"/>
          </a:xfrm>
        </p:grpSpPr>
        <p:sp>
          <p:nvSpPr>
            <p:cNvPr id="15" name="Rectangle 14">
              <a:extLst>
                <a:ext uri="{FF2B5EF4-FFF2-40B4-BE49-F238E27FC236}">
                  <a16:creationId xmlns:a16="http://schemas.microsoft.com/office/drawing/2014/main" id="{37BC7A59-2B5E-4013-BEC9-8436C6FC52AB}"/>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8617F8C3-2662-40FD-A9F4-DD1B14C885BA}"/>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0781FF0E-3A5A-413C-B516-D6EF31F75A05}"/>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EF4CEF68-F87D-426C-8A0F-4065C6EB98BE}"/>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630142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500"/>
                                        <p:tgtEl>
                                          <p:spTgt spid="12">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animEffect transition="in" filter="fade">
                                      <p:cBhvr>
                                        <p:cTn id="15" dur="500"/>
                                        <p:tgtEl>
                                          <p:spTgt spid="12">
                                            <p:txEl>
                                              <p:pRg st="1" end="1"/>
                                            </p:txEl>
                                          </p:spTgt>
                                        </p:tgtEl>
                                      </p:cBhvr>
                                    </p:animEffect>
                                  </p:childTnLst>
                                </p:cTn>
                              </p:par>
                            </p:childTnLst>
                          </p:cTn>
                        </p:par>
                        <p:par>
                          <p:cTn id="16" fill="hold">
                            <p:stCondLst>
                              <p:cond delay="2000"/>
                            </p:stCondLst>
                            <p:childTnLst>
                              <p:par>
                                <p:cTn id="17" presetID="10" presetClass="entr" presetSubtype="0" fill="hold" grpId="0" nodeType="afterEffect">
                                  <p:stCondLst>
                                    <p:cond delay="0"/>
                                  </p:stCondLst>
                                  <p:childTnLst>
                                    <p:set>
                                      <p:cBhvr>
                                        <p:cTn id="18" dur="1" fill="hold">
                                          <p:stCondLst>
                                            <p:cond delay="0"/>
                                          </p:stCondLst>
                                        </p:cTn>
                                        <p:tgtEl>
                                          <p:spTgt spid="12">
                                            <p:txEl>
                                              <p:pRg st="2" end="2"/>
                                            </p:txEl>
                                          </p:spTgt>
                                        </p:tgtEl>
                                        <p:attrNameLst>
                                          <p:attrName>style.visibility</p:attrName>
                                        </p:attrNameLst>
                                      </p:cBhvr>
                                      <p:to>
                                        <p:strVal val="visible"/>
                                      </p:to>
                                    </p:set>
                                    <p:animEffect transition="in" filter="fade">
                                      <p:cBhvr>
                                        <p:cTn id="19" dur="500"/>
                                        <p:tgtEl>
                                          <p:spTgt spid="12">
                                            <p:txEl>
                                              <p:pRg st="2" end="2"/>
                                            </p:txEl>
                                          </p:spTgt>
                                        </p:tgtEl>
                                      </p:cBhvr>
                                    </p:animEffect>
                                  </p:childTnLst>
                                </p:cTn>
                              </p:par>
                            </p:childTnLst>
                          </p:cTn>
                        </p:par>
                        <p:par>
                          <p:cTn id="20" fill="hold">
                            <p:stCondLst>
                              <p:cond delay="2500"/>
                            </p:stCondLst>
                            <p:childTnLst>
                              <p:par>
                                <p:cTn id="21" presetID="10" presetClass="entr" presetSubtype="0" fill="hold" grpId="0" nodeType="afterEffect">
                                  <p:stCondLst>
                                    <p:cond delay="0"/>
                                  </p:stCondLst>
                                  <p:childTnLst>
                                    <p:set>
                                      <p:cBhvr>
                                        <p:cTn id="22" dur="1" fill="hold">
                                          <p:stCondLst>
                                            <p:cond delay="0"/>
                                          </p:stCondLst>
                                        </p:cTn>
                                        <p:tgtEl>
                                          <p:spTgt spid="12">
                                            <p:txEl>
                                              <p:pRg st="3" end="3"/>
                                            </p:txEl>
                                          </p:spTgt>
                                        </p:tgtEl>
                                        <p:attrNameLst>
                                          <p:attrName>style.visibility</p:attrName>
                                        </p:attrNameLst>
                                      </p:cBhvr>
                                      <p:to>
                                        <p:strVal val="visible"/>
                                      </p:to>
                                    </p:set>
                                    <p:animEffect transition="in" filter="fade">
                                      <p:cBhvr>
                                        <p:cTn id="23" dur="500"/>
                                        <p:tgtEl>
                                          <p:spTgt spid="12">
                                            <p:txEl>
                                              <p:pRg st="3" end="3"/>
                                            </p:txEl>
                                          </p:spTgt>
                                        </p:tgtEl>
                                      </p:cBhvr>
                                    </p:animEffect>
                                  </p:childTnLst>
                                </p:cTn>
                              </p:par>
                            </p:childTnLst>
                          </p:cTn>
                        </p:par>
                        <p:par>
                          <p:cTn id="24" fill="hold">
                            <p:stCondLst>
                              <p:cond delay="3000"/>
                            </p:stCondLst>
                            <p:childTnLst>
                              <p:par>
                                <p:cTn id="25" presetID="10" presetClass="entr" presetSubtype="0" fill="hold" grpId="0" nodeType="afterEffect">
                                  <p:stCondLst>
                                    <p:cond delay="0"/>
                                  </p:stCondLst>
                                  <p:childTnLst>
                                    <p:set>
                                      <p:cBhvr>
                                        <p:cTn id="26" dur="1" fill="hold">
                                          <p:stCondLst>
                                            <p:cond delay="0"/>
                                          </p:stCondLst>
                                        </p:cTn>
                                        <p:tgtEl>
                                          <p:spTgt spid="12">
                                            <p:txEl>
                                              <p:pRg st="4" end="4"/>
                                            </p:txEl>
                                          </p:spTgt>
                                        </p:tgtEl>
                                        <p:attrNameLst>
                                          <p:attrName>style.visibility</p:attrName>
                                        </p:attrNameLst>
                                      </p:cBhvr>
                                      <p:to>
                                        <p:strVal val="visible"/>
                                      </p:to>
                                    </p:set>
                                    <p:animEffect transition="in" filter="fade">
                                      <p:cBhvr>
                                        <p:cTn id="27" dur="500"/>
                                        <p:tgtEl>
                                          <p:spTgt spid="12">
                                            <p:txEl>
                                              <p:pRg st="4" end="4"/>
                                            </p:txEl>
                                          </p:spTgt>
                                        </p:tgtEl>
                                      </p:cBhvr>
                                    </p:animEffect>
                                  </p:childTnLst>
                                </p:cTn>
                              </p:par>
                            </p:childTnLst>
                          </p:cTn>
                        </p:par>
                        <p:par>
                          <p:cTn id="28" fill="hold">
                            <p:stCondLst>
                              <p:cond delay="3500"/>
                            </p:stCondLst>
                            <p:childTnLst>
                              <p:par>
                                <p:cTn id="29" presetID="10" presetClass="entr" presetSubtype="0" fill="hold" grpId="0" nodeType="afterEffect">
                                  <p:stCondLst>
                                    <p:cond delay="0"/>
                                  </p:stCondLst>
                                  <p:childTnLst>
                                    <p:set>
                                      <p:cBhvr>
                                        <p:cTn id="30" dur="1" fill="hold">
                                          <p:stCondLst>
                                            <p:cond delay="0"/>
                                          </p:stCondLst>
                                        </p:cTn>
                                        <p:tgtEl>
                                          <p:spTgt spid="12">
                                            <p:txEl>
                                              <p:pRg st="5" end="5"/>
                                            </p:txEl>
                                          </p:spTgt>
                                        </p:tgtEl>
                                        <p:attrNameLst>
                                          <p:attrName>style.visibility</p:attrName>
                                        </p:attrNameLst>
                                      </p:cBhvr>
                                      <p:to>
                                        <p:strVal val="visible"/>
                                      </p:to>
                                    </p:set>
                                    <p:animEffect transition="in" filter="fade">
                                      <p:cBhvr>
                                        <p:cTn id="31" dur="500"/>
                                        <p:tgtEl>
                                          <p:spTgt spid="12">
                                            <p:txEl>
                                              <p:pRg st="5" end="5"/>
                                            </p:txEl>
                                          </p:spTgt>
                                        </p:tgtEl>
                                      </p:cBhvr>
                                    </p:animEffect>
                                  </p:childTnLst>
                                </p:cTn>
                              </p:par>
                            </p:childTnLst>
                          </p:cTn>
                        </p:par>
                        <p:par>
                          <p:cTn id="32" fill="hold">
                            <p:stCondLst>
                              <p:cond delay="4000"/>
                            </p:stCondLst>
                            <p:childTnLst>
                              <p:par>
                                <p:cTn id="33" presetID="10" presetClass="entr" presetSubtype="0" fill="hold" grpId="0" nodeType="afterEffect">
                                  <p:stCondLst>
                                    <p:cond delay="0"/>
                                  </p:stCondLst>
                                  <p:childTnLst>
                                    <p:set>
                                      <p:cBhvr>
                                        <p:cTn id="34" dur="1" fill="hold">
                                          <p:stCondLst>
                                            <p:cond delay="0"/>
                                          </p:stCondLst>
                                        </p:cTn>
                                        <p:tgtEl>
                                          <p:spTgt spid="12">
                                            <p:txEl>
                                              <p:pRg st="6" end="6"/>
                                            </p:txEl>
                                          </p:spTgt>
                                        </p:tgtEl>
                                        <p:attrNameLst>
                                          <p:attrName>style.visibility</p:attrName>
                                        </p:attrNameLst>
                                      </p:cBhvr>
                                      <p:to>
                                        <p:strVal val="visible"/>
                                      </p:to>
                                    </p:set>
                                    <p:animEffect transition="in" filter="fade">
                                      <p:cBhvr>
                                        <p:cTn id="35" dur="500"/>
                                        <p:tgtEl>
                                          <p:spTgt spid="12">
                                            <p:txEl>
                                              <p:pRg st="6" end="6"/>
                                            </p:txEl>
                                          </p:spTgt>
                                        </p:tgtEl>
                                      </p:cBhvr>
                                    </p:animEffect>
                                  </p:childTnLst>
                                </p:cTn>
                              </p:par>
                            </p:childTnLst>
                          </p:cTn>
                        </p:par>
                        <p:par>
                          <p:cTn id="36" fill="hold">
                            <p:stCondLst>
                              <p:cond delay="4500"/>
                            </p:stCondLst>
                            <p:childTnLst>
                              <p:par>
                                <p:cTn id="37" presetID="10" presetClass="entr" presetSubtype="0" fill="hold" grpId="0" nodeType="afterEffect">
                                  <p:stCondLst>
                                    <p:cond delay="0"/>
                                  </p:stCondLst>
                                  <p:childTnLst>
                                    <p:set>
                                      <p:cBhvr>
                                        <p:cTn id="38" dur="1" fill="hold">
                                          <p:stCondLst>
                                            <p:cond delay="0"/>
                                          </p:stCondLst>
                                        </p:cTn>
                                        <p:tgtEl>
                                          <p:spTgt spid="12">
                                            <p:txEl>
                                              <p:pRg st="7" end="7"/>
                                            </p:txEl>
                                          </p:spTgt>
                                        </p:tgtEl>
                                        <p:attrNameLst>
                                          <p:attrName>style.visibility</p:attrName>
                                        </p:attrNameLst>
                                      </p:cBhvr>
                                      <p:to>
                                        <p:strVal val="visible"/>
                                      </p:to>
                                    </p:set>
                                    <p:animEffect transition="in" filter="fade">
                                      <p:cBhvr>
                                        <p:cTn id="39" dur="500"/>
                                        <p:tgtEl>
                                          <p:spTgt spid="1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sp>
        <p:nvSpPr>
          <p:cNvPr id="3" name="Content Placeholder 2">
            <a:extLst>
              <a:ext uri="{FF2B5EF4-FFF2-40B4-BE49-F238E27FC236}">
                <a16:creationId xmlns:a16="http://schemas.microsoft.com/office/drawing/2014/main" id="{9DF9BB6E-6A0D-41C0-8CF5-55A833CD7A91}"/>
              </a:ext>
            </a:extLst>
          </p:cNvPr>
          <p:cNvSpPr>
            <a:spLocks noGrp="1"/>
          </p:cNvSpPr>
          <p:nvPr>
            <p:ph idx="1"/>
          </p:nvPr>
        </p:nvSpPr>
        <p:spPr>
          <a:xfrm>
            <a:off x="838200" y="1696840"/>
            <a:ext cx="9201150" cy="4351338"/>
          </a:xfrm>
        </p:spPr>
        <p:txBody>
          <a:bodyPr>
            <a:normAutofit/>
          </a:bodyPr>
          <a:lstStyle/>
          <a:p>
            <a:pPr marL="0" indent="0">
              <a:buNone/>
            </a:pPr>
            <a:r>
              <a:rPr lang="en-US" sz="2400" dirty="0"/>
              <a:t>When developing with Sass sometimes there is a need to adjust the output style of the CSS. Sass’s default CSS style is good but might not be applicable for all situations.</a:t>
            </a:r>
          </a:p>
          <a:p>
            <a:pPr marL="0" indent="0">
              <a:buNone/>
            </a:pPr>
            <a:r>
              <a:rPr lang="en-US" sz="2400" dirty="0"/>
              <a:t>Sass supports four different output styles</a:t>
            </a:r>
          </a:p>
          <a:p>
            <a:pPr marL="685800" lvl="2" indent="0">
              <a:buNone/>
            </a:pPr>
            <a:r>
              <a:rPr lang="en-US" sz="2400" dirty="0"/>
              <a:t>:</a:t>
            </a:r>
            <a:r>
              <a:rPr lang="en-US" sz="2400" strike="sngStrike" dirty="0"/>
              <a:t>nested</a:t>
            </a:r>
          </a:p>
          <a:p>
            <a:pPr marL="685800" lvl="2" indent="0">
              <a:buNone/>
            </a:pPr>
            <a:r>
              <a:rPr lang="en-US" sz="2400" dirty="0"/>
              <a:t>:</a:t>
            </a:r>
            <a:r>
              <a:rPr lang="en-US" sz="2400" strike="sngStrike" dirty="0"/>
              <a:t>compact</a:t>
            </a:r>
          </a:p>
          <a:p>
            <a:pPr marL="685800" lvl="2" indent="0">
              <a:buNone/>
            </a:pPr>
            <a:r>
              <a:rPr lang="en-US" sz="2400" dirty="0"/>
              <a:t>:expanded</a:t>
            </a:r>
          </a:p>
          <a:p>
            <a:pPr marL="685800" lvl="2" indent="0">
              <a:buNone/>
            </a:pPr>
            <a:r>
              <a:rPr lang="en-US" sz="2400" dirty="0"/>
              <a:t>:compressed</a:t>
            </a:r>
          </a:p>
          <a:p>
            <a:pPr marL="0" indent="0">
              <a:buNone/>
            </a:pPr>
            <a:r>
              <a:rPr lang="en-US" sz="2400" dirty="0"/>
              <a:t>To understand what each of the above settings output consider the following snippet of code:</a:t>
            </a:r>
          </a:p>
        </p:txBody>
      </p:sp>
      <p:grpSp>
        <p:nvGrpSpPr>
          <p:cNvPr id="6" name="Group 5">
            <a:extLst>
              <a:ext uri="{FF2B5EF4-FFF2-40B4-BE49-F238E27FC236}">
                <a16:creationId xmlns:a16="http://schemas.microsoft.com/office/drawing/2014/main" id="{B8695BD8-8B53-4C25-9661-8514C220EF9D}"/>
              </a:ext>
            </a:extLst>
          </p:cNvPr>
          <p:cNvGrpSpPr/>
          <p:nvPr/>
        </p:nvGrpSpPr>
        <p:grpSpPr>
          <a:xfrm>
            <a:off x="0" y="5841587"/>
            <a:ext cx="12192000" cy="1008205"/>
            <a:chOff x="0" y="5841587"/>
            <a:chExt cx="12192000" cy="1008205"/>
          </a:xfrm>
        </p:grpSpPr>
        <p:sp>
          <p:nvSpPr>
            <p:cNvPr id="7" name="Rectangle 6">
              <a:extLst>
                <a:ext uri="{FF2B5EF4-FFF2-40B4-BE49-F238E27FC236}">
                  <a16:creationId xmlns:a16="http://schemas.microsoft.com/office/drawing/2014/main" id="{508F2C05-DB6D-464F-B9E5-9884297B213D}"/>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a:extLst>
                <a:ext uri="{FF2B5EF4-FFF2-40B4-BE49-F238E27FC236}">
                  <a16:creationId xmlns:a16="http://schemas.microsoft.com/office/drawing/2014/main" id="{AB1F4D11-DD6D-4DB7-A808-6B73D124F612}"/>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9" name="TextBox 8">
              <a:extLst>
                <a:ext uri="{FF2B5EF4-FFF2-40B4-BE49-F238E27FC236}">
                  <a16:creationId xmlns:a16="http://schemas.microsoft.com/office/drawing/2014/main" id="{8C3F2EE0-0BDD-417D-A281-6EE969EE2CB7}"/>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0" name="Picture 9">
              <a:extLst>
                <a:ext uri="{FF2B5EF4-FFF2-40B4-BE49-F238E27FC236}">
                  <a16:creationId xmlns:a16="http://schemas.microsoft.com/office/drawing/2014/main" id="{0FCFEFD2-EB59-4A52-9C1D-6DC93414E63F}"/>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209740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3">
                                            <p:txEl>
                                              <p:pRg st="1" end="1"/>
                                            </p:txEl>
                                          </p:spTgt>
                                        </p:tgtEl>
                                      </p:cBhvr>
                                    </p:animEffect>
                                    <p:set>
                                      <p:cBhvr>
                                        <p:cTn id="10" dur="1" fill="hold">
                                          <p:stCondLst>
                                            <p:cond delay="499"/>
                                          </p:stCondLst>
                                        </p:cTn>
                                        <p:tgtEl>
                                          <p:spTgt spid="3">
                                            <p:txEl>
                                              <p:pRg st="1" end="1"/>
                                            </p:txEl>
                                          </p:spTgt>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3">
                                            <p:txEl>
                                              <p:pRg st="2" end="2"/>
                                            </p:txEl>
                                          </p:spTgt>
                                        </p:tgtEl>
                                      </p:cBhvr>
                                    </p:animEffect>
                                    <p:set>
                                      <p:cBhvr>
                                        <p:cTn id="13" dur="1" fill="hold">
                                          <p:stCondLst>
                                            <p:cond delay="499"/>
                                          </p:stCondLst>
                                        </p:cTn>
                                        <p:tgtEl>
                                          <p:spTgt spid="3">
                                            <p:txEl>
                                              <p:pRg st="2" end="2"/>
                                            </p:txEl>
                                          </p:spTgt>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3">
                                            <p:txEl>
                                              <p:pRg st="3" end="3"/>
                                            </p:txEl>
                                          </p:spTgt>
                                        </p:tgtEl>
                                      </p:cBhvr>
                                    </p:animEffect>
                                    <p:set>
                                      <p:cBhvr>
                                        <p:cTn id="16" dur="1" fill="hold">
                                          <p:stCondLst>
                                            <p:cond delay="499"/>
                                          </p:stCondLst>
                                        </p:cTn>
                                        <p:tgtEl>
                                          <p:spTgt spid="3">
                                            <p:txEl>
                                              <p:pRg st="3" end="3"/>
                                            </p:txEl>
                                          </p:spTgt>
                                        </p:tgtEl>
                                        <p:attrNameLst>
                                          <p:attrName>style.visibility</p:attrName>
                                        </p:attrNameLst>
                                      </p:cBhvr>
                                      <p:to>
                                        <p:strVal val="hidden"/>
                                      </p:to>
                                    </p:set>
                                  </p:childTnLst>
                                </p:cTn>
                              </p:par>
                              <p:par>
                                <p:cTn id="17" presetID="10" presetClass="exit" presetSubtype="0" fill="hold" grpId="0" nodeType="withEffect">
                                  <p:stCondLst>
                                    <p:cond delay="0"/>
                                  </p:stCondLst>
                                  <p:childTnLst>
                                    <p:animEffect transition="out" filter="fade">
                                      <p:cBhvr>
                                        <p:cTn id="18" dur="500"/>
                                        <p:tgtEl>
                                          <p:spTgt spid="3">
                                            <p:txEl>
                                              <p:pRg st="4" end="4"/>
                                            </p:txEl>
                                          </p:spTgt>
                                        </p:tgtEl>
                                      </p:cBhvr>
                                    </p:animEffect>
                                    <p:set>
                                      <p:cBhvr>
                                        <p:cTn id="19" dur="1" fill="hold">
                                          <p:stCondLst>
                                            <p:cond delay="499"/>
                                          </p:stCondLst>
                                        </p:cTn>
                                        <p:tgtEl>
                                          <p:spTgt spid="3">
                                            <p:txEl>
                                              <p:pRg st="4" end="4"/>
                                            </p:txEl>
                                          </p:spTgt>
                                        </p:tgtEl>
                                        <p:attrNameLst>
                                          <p:attrName>style.visibility</p:attrName>
                                        </p:attrNameLst>
                                      </p:cBhvr>
                                      <p:to>
                                        <p:strVal val="hidden"/>
                                      </p:to>
                                    </p:set>
                                  </p:childTnLst>
                                </p:cTn>
                              </p:par>
                              <p:par>
                                <p:cTn id="20" presetID="10" presetClass="exit" presetSubtype="0" fill="hold" grpId="0" nodeType="withEffect">
                                  <p:stCondLst>
                                    <p:cond delay="0"/>
                                  </p:stCondLst>
                                  <p:childTnLst>
                                    <p:animEffect transition="out" filter="fade">
                                      <p:cBhvr>
                                        <p:cTn id="21" dur="500"/>
                                        <p:tgtEl>
                                          <p:spTgt spid="3">
                                            <p:txEl>
                                              <p:pRg st="5" end="5"/>
                                            </p:txEl>
                                          </p:spTgt>
                                        </p:tgtEl>
                                      </p:cBhvr>
                                    </p:animEffect>
                                    <p:set>
                                      <p:cBhvr>
                                        <p:cTn id="22"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3">
                                            <p:txEl>
                                              <p:pRg st="6" end="6"/>
                                            </p:txEl>
                                          </p:spTgt>
                                        </p:tgtEl>
                                      </p:cBhvr>
                                    </p:animEffect>
                                    <p:set>
                                      <p:cBhvr>
                                        <p:cTn id="27" dur="1" fill="hold">
                                          <p:stCondLst>
                                            <p:cond delay="499"/>
                                          </p:stCondLst>
                                        </p:cTn>
                                        <p:tgtEl>
                                          <p:spTgt spid="3">
                                            <p:txEl>
                                              <p:pRg st="6" end="6"/>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B3BC8BA-B4D2-47E9-B073-935A789527F5}"/>
              </a:ext>
            </a:extLst>
          </p:cNvPr>
          <p:cNvPicPr>
            <a:picLocks noChangeAspect="1"/>
          </p:cNvPicPr>
          <p:nvPr/>
        </p:nvPicPr>
        <p:blipFill>
          <a:blip r:embed="rId2"/>
          <a:stretch>
            <a:fillRect/>
          </a:stretch>
        </p:blipFill>
        <p:spPr>
          <a:xfrm>
            <a:off x="1976438" y="1462087"/>
            <a:ext cx="8168315" cy="4138613"/>
          </a:xfrm>
          <a:prstGeom prst="rect">
            <a:avLst/>
          </a:prstGeom>
        </p:spPr>
      </p:pic>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grpSp>
        <p:nvGrpSpPr>
          <p:cNvPr id="6" name="Group 5">
            <a:extLst>
              <a:ext uri="{FF2B5EF4-FFF2-40B4-BE49-F238E27FC236}">
                <a16:creationId xmlns:a16="http://schemas.microsoft.com/office/drawing/2014/main" id="{B8695BD8-8B53-4C25-9661-8514C220EF9D}"/>
              </a:ext>
            </a:extLst>
          </p:cNvPr>
          <p:cNvGrpSpPr/>
          <p:nvPr/>
        </p:nvGrpSpPr>
        <p:grpSpPr>
          <a:xfrm>
            <a:off x="0" y="5841587"/>
            <a:ext cx="12192000" cy="1008205"/>
            <a:chOff x="0" y="5841587"/>
            <a:chExt cx="12192000" cy="1008205"/>
          </a:xfrm>
        </p:grpSpPr>
        <p:sp>
          <p:nvSpPr>
            <p:cNvPr id="7" name="Rectangle 6">
              <a:extLst>
                <a:ext uri="{FF2B5EF4-FFF2-40B4-BE49-F238E27FC236}">
                  <a16:creationId xmlns:a16="http://schemas.microsoft.com/office/drawing/2014/main" id="{508F2C05-DB6D-464F-B9E5-9884297B213D}"/>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a:extLst>
                <a:ext uri="{FF2B5EF4-FFF2-40B4-BE49-F238E27FC236}">
                  <a16:creationId xmlns:a16="http://schemas.microsoft.com/office/drawing/2014/main" id="{AB1F4D11-DD6D-4DB7-A808-6B73D124F612}"/>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9" name="TextBox 8">
              <a:extLst>
                <a:ext uri="{FF2B5EF4-FFF2-40B4-BE49-F238E27FC236}">
                  <a16:creationId xmlns:a16="http://schemas.microsoft.com/office/drawing/2014/main" id="{8C3F2EE0-0BDD-417D-A281-6EE969EE2CB7}"/>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0" name="Picture 9">
              <a:extLst>
                <a:ext uri="{FF2B5EF4-FFF2-40B4-BE49-F238E27FC236}">
                  <a16:creationId xmlns:a16="http://schemas.microsoft.com/office/drawing/2014/main" id="{0FCFEFD2-EB59-4A52-9C1D-6DC93414E63F}"/>
                </a:ext>
              </a:extLst>
            </p:cNvPr>
            <p:cNvPicPr>
              <a:picLocks noChangeAspect="1"/>
            </p:cNvPicPr>
            <p:nvPr/>
          </p:nvPicPr>
          <p:blipFill>
            <a:blip r:embed="rId3"/>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084774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pic>
        <p:nvPicPr>
          <p:cNvPr id="8" name="Picture 7">
            <a:extLst>
              <a:ext uri="{FF2B5EF4-FFF2-40B4-BE49-F238E27FC236}">
                <a16:creationId xmlns:a16="http://schemas.microsoft.com/office/drawing/2014/main" id="{3BEC22C1-94C4-4EF7-9D41-CF77CABB72CE}"/>
              </a:ext>
            </a:extLst>
          </p:cNvPr>
          <p:cNvPicPr>
            <a:picLocks noChangeAspect="1"/>
          </p:cNvPicPr>
          <p:nvPr/>
        </p:nvPicPr>
        <p:blipFill>
          <a:blip r:embed="rId2"/>
          <a:stretch>
            <a:fillRect/>
          </a:stretch>
        </p:blipFill>
        <p:spPr>
          <a:xfrm>
            <a:off x="2047875" y="1309688"/>
            <a:ext cx="7981390" cy="4805363"/>
          </a:xfrm>
          <a:prstGeom prst="rect">
            <a:avLst/>
          </a:prstGeom>
        </p:spPr>
      </p:pic>
      <p:grpSp>
        <p:nvGrpSpPr>
          <p:cNvPr id="4" name="Group 3">
            <a:extLst>
              <a:ext uri="{FF2B5EF4-FFF2-40B4-BE49-F238E27FC236}">
                <a16:creationId xmlns:a16="http://schemas.microsoft.com/office/drawing/2014/main" id="{4750123E-01C8-4EBA-BCCB-E2CB61C36689}"/>
              </a:ext>
            </a:extLst>
          </p:cNvPr>
          <p:cNvGrpSpPr/>
          <p:nvPr/>
        </p:nvGrpSpPr>
        <p:grpSpPr>
          <a:xfrm>
            <a:off x="0" y="5841587"/>
            <a:ext cx="12192000" cy="1008205"/>
            <a:chOff x="0" y="5841587"/>
            <a:chExt cx="12192000" cy="1008205"/>
          </a:xfrm>
        </p:grpSpPr>
        <p:sp>
          <p:nvSpPr>
            <p:cNvPr id="5" name="Rectangle 4">
              <a:extLst>
                <a:ext uri="{FF2B5EF4-FFF2-40B4-BE49-F238E27FC236}">
                  <a16:creationId xmlns:a16="http://schemas.microsoft.com/office/drawing/2014/main" id="{CDFBCAAB-961B-43C6-B641-CB84FAB2F8A5}"/>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a:extLst>
                <a:ext uri="{FF2B5EF4-FFF2-40B4-BE49-F238E27FC236}">
                  <a16:creationId xmlns:a16="http://schemas.microsoft.com/office/drawing/2014/main" id="{1906EB66-3008-4765-85DB-3A822CBE4DF1}"/>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7" name="TextBox 6">
              <a:extLst>
                <a:ext uri="{FF2B5EF4-FFF2-40B4-BE49-F238E27FC236}">
                  <a16:creationId xmlns:a16="http://schemas.microsoft.com/office/drawing/2014/main" id="{89B0298D-0543-40C3-885D-EA409FA35D3B}"/>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9" name="Picture 8">
              <a:extLst>
                <a:ext uri="{FF2B5EF4-FFF2-40B4-BE49-F238E27FC236}">
                  <a16:creationId xmlns:a16="http://schemas.microsoft.com/office/drawing/2014/main" id="{4D2D08AB-4E0C-4DAA-8852-8CA57E36B536}"/>
                </a:ext>
              </a:extLst>
            </p:cNvPr>
            <p:cNvPicPr>
              <a:picLocks noChangeAspect="1"/>
            </p:cNvPicPr>
            <p:nvPr/>
          </p:nvPicPr>
          <p:blipFill>
            <a:blip r:embed="rId3"/>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645224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pic>
        <p:nvPicPr>
          <p:cNvPr id="6" name="Picture 5">
            <a:extLst>
              <a:ext uri="{FF2B5EF4-FFF2-40B4-BE49-F238E27FC236}">
                <a16:creationId xmlns:a16="http://schemas.microsoft.com/office/drawing/2014/main" id="{E1680BB0-E5E1-43D5-9750-7B26E6058428}"/>
              </a:ext>
            </a:extLst>
          </p:cNvPr>
          <p:cNvPicPr>
            <a:picLocks noChangeAspect="1"/>
          </p:cNvPicPr>
          <p:nvPr/>
        </p:nvPicPr>
        <p:blipFill rotWithShape="1">
          <a:blip r:embed="rId2"/>
          <a:srcRect b="11973"/>
          <a:stretch/>
        </p:blipFill>
        <p:spPr>
          <a:xfrm>
            <a:off x="2019300" y="1690690"/>
            <a:ext cx="8484150" cy="1890711"/>
          </a:xfrm>
          <a:prstGeom prst="rect">
            <a:avLst/>
          </a:prstGeom>
        </p:spPr>
      </p:pic>
      <p:grpSp>
        <p:nvGrpSpPr>
          <p:cNvPr id="5" name="Group 4">
            <a:extLst>
              <a:ext uri="{FF2B5EF4-FFF2-40B4-BE49-F238E27FC236}">
                <a16:creationId xmlns:a16="http://schemas.microsoft.com/office/drawing/2014/main" id="{2EAD48B0-3FFE-4656-87B0-8F90C30CC474}"/>
              </a:ext>
            </a:extLst>
          </p:cNvPr>
          <p:cNvGrpSpPr/>
          <p:nvPr/>
        </p:nvGrpSpPr>
        <p:grpSpPr>
          <a:xfrm>
            <a:off x="0" y="5841587"/>
            <a:ext cx="12192000" cy="1008205"/>
            <a:chOff x="0" y="5841587"/>
            <a:chExt cx="12192000" cy="1008205"/>
          </a:xfrm>
        </p:grpSpPr>
        <p:sp>
          <p:nvSpPr>
            <p:cNvPr id="7" name="Rectangle 6">
              <a:extLst>
                <a:ext uri="{FF2B5EF4-FFF2-40B4-BE49-F238E27FC236}">
                  <a16:creationId xmlns:a16="http://schemas.microsoft.com/office/drawing/2014/main" id="{B6480DA6-94EF-4895-A041-7EB4DC244CE2}"/>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a:extLst>
                <a:ext uri="{FF2B5EF4-FFF2-40B4-BE49-F238E27FC236}">
                  <a16:creationId xmlns:a16="http://schemas.microsoft.com/office/drawing/2014/main" id="{E4BDDD51-BF84-47F9-8EAF-4596608FD250}"/>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9" name="TextBox 8">
              <a:extLst>
                <a:ext uri="{FF2B5EF4-FFF2-40B4-BE49-F238E27FC236}">
                  <a16:creationId xmlns:a16="http://schemas.microsoft.com/office/drawing/2014/main" id="{4BFC098C-8D94-4B61-9205-C89ACBBBE0C9}"/>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0" name="Picture 9">
              <a:extLst>
                <a:ext uri="{FF2B5EF4-FFF2-40B4-BE49-F238E27FC236}">
                  <a16:creationId xmlns:a16="http://schemas.microsoft.com/office/drawing/2014/main" id="{6B872273-540F-4D35-9D44-699B8800EBE8}"/>
                </a:ext>
              </a:extLst>
            </p:cNvPr>
            <p:cNvPicPr>
              <a:picLocks noChangeAspect="1"/>
            </p:cNvPicPr>
            <p:nvPr/>
          </p:nvPicPr>
          <p:blipFill>
            <a:blip r:embed="rId3"/>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946687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pic>
        <p:nvPicPr>
          <p:cNvPr id="14" name="Picture 13">
            <a:extLst>
              <a:ext uri="{FF2B5EF4-FFF2-40B4-BE49-F238E27FC236}">
                <a16:creationId xmlns:a16="http://schemas.microsoft.com/office/drawing/2014/main" id="{8C6CE014-57DB-43B5-AD8D-F61A605AF5B9}"/>
              </a:ext>
            </a:extLst>
          </p:cNvPr>
          <p:cNvPicPr>
            <a:picLocks noChangeAspect="1"/>
          </p:cNvPicPr>
          <p:nvPr/>
        </p:nvPicPr>
        <p:blipFill>
          <a:blip r:embed="rId2"/>
          <a:stretch>
            <a:fillRect/>
          </a:stretch>
        </p:blipFill>
        <p:spPr>
          <a:xfrm>
            <a:off x="26558" y="2171754"/>
            <a:ext cx="12165442" cy="1257246"/>
          </a:xfrm>
          <a:prstGeom prst="rect">
            <a:avLst/>
          </a:prstGeom>
        </p:spPr>
      </p:pic>
      <p:grpSp>
        <p:nvGrpSpPr>
          <p:cNvPr id="5" name="Group 4">
            <a:extLst>
              <a:ext uri="{FF2B5EF4-FFF2-40B4-BE49-F238E27FC236}">
                <a16:creationId xmlns:a16="http://schemas.microsoft.com/office/drawing/2014/main" id="{2EAD48B0-3FFE-4656-87B0-8F90C30CC474}"/>
              </a:ext>
            </a:extLst>
          </p:cNvPr>
          <p:cNvGrpSpPr/>
          <p:nvPr/>
        </p:nvGrpSpPr>
        <p:grpSpPr>
          <a:xfrm>
            <a:off x="0" y="5841587"/>
            <a:ext cx="12192000" cy="1008205"/>
            <a:chOff x="0" y="5841587"/>
            <a:chExt cx="12192000" cy="1008205"/>
          </a:xfrm>
        </p:grpSpPr>
        <p:sp>
          <p:nvSpPr>
            <p:cNvPr id="7" name="Rectangle 6">
              <a:extLst>
                <a:ext uri="{FF2B5EF4-FFF2-40B4-BE49-F238E27FC236}">
                  <a16:creationId xmlns:a16="http://schemas.microsoft.com/office/drawing/2014/main" id="{B6480DA6-94EF-4895-A041-7EB4DC244CE2}"/>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a:extLst>
                <a:ext uri="{FF2B5EF4-FFF2-40B4-BE49-F238E27FC236}">
                  <a16:creationId xmlns:a16="http://schemas.microsoft.com/office/drawing/2014/main" id="{E4BDDD51-BF84-47F9-8EAF-4596608FD250}"/>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9" name="TextBox 8">
              <a:extLst>
                <a:ext uri="{FF2B5EF4-FFF2-40B4-BE49-F238E27FC236}">
                  <a16:creationId xmlns:a16="http://schemas.microsoft.com/office/drawing/2014/main" id="{4BFC098C-8D94-4B61-9205-C89ACBBBE0C9}"/>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0" name="Picture 9">
              <a:extLst>
                <a:ext uri="{FF2B5EF4-FFF2-40B4-BE49-F238E27FC236}">
                  <a16:creationId xmlns:a16="http://schemas.microsoft.com/office/drawing/2014/main" id="{6B872273-540F-4D35-9D44-699B8800EBE8}"/>
                </a:ext>
              </a:extLst>
            </p:cNvPr>
            <p:cNvPicPr>
              <a:picLocks noChangeAspect="1"/>
            </p:cNvPicPr>
            <p:nvPr/>
          </p:nvPicPr>
          <p:blipFill>
            <a:blip r:embed="rId3"/>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365539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sp>
        <p:nvSpPr>
          <p:cNvPr id="3" name="Content Placeholder 2">
            <a:extLst>
              <a:ext uri="{FF2B5EF4-FFF2-40B4-BE49-F238E27FC236}">
                <a16:creationId xmlns:a16="http://schemas.microsoft.com/office/drawing/2014/main" id="{15C27979-1C66-4865-9042-0B470F7DDA99}"/>
              </a:ext>
            </a:extLst>
          </p:cNvPr>
          <p:cNvSpPr>
            <a:spLocks noGrp="1"/>
          </p:cNvSpPr>
          <p:nvPr>
            <p:ph idx="1"/>
          </p:nvPr>
        </p:nvSpPr>
        <p:spPr/>
        <p:txBody>
          <a:bodyPr>
            <a:normAutofit/>
          </a:bodyPr>
          <a:lstStyle/>
          <a:p>
            <a:pPr marL="0" indent="0">
              <a:buNone/>
            </a:pPr>
            <a:r>
              <a:rPr lang="en-US" sz="2800" dirty="0"/>
              <a:t>ALL RIGHT!!</a:t>
            </a:r>
          </a:p>
          <a:p>
            <a:pPr marL="0" indent="0">
              <a:buNone/>
            </a:pPr>
            <a:endParaRPr lang="en-US" sz="2800" dirty="0"/>
          </a:p>
          <a:p>
            <a:pPr marL="0" indent="0">
              <a:buNone/>
            </a:pPr>
            <a:endParaRPr lang="en-US" sz="2800" dirty="0"/>
          </a:p>
          <a:p>
            <a:pPr marL="0" indent="0">
              <a:buNone/>
            </a:pPr>
            <a:r>
              <a:rPr lang="en-US" sz="2800" dirty="0"/>
              <a:t>So why does this matter??</a:t>
            </a:r>
          </a:p>
          <a:p>
            <a:pPr marL="0" indent="0">
              <a:buNone/>
            </a:pPr>
            <a:endParaRPr lang="en-US" sz="2800" dirty="0"/>
          </a:p>
          <a:p>
            <a:pPr marL="0" indent="0">
              <a:buNone/>
            </a:pPr>
            <a:r>
              <a:rPr lang="en-US" sz="2800" dirty="0"/>
              <a:t>You tell me…</a:t>
            </a:r>
          </a:p>
        </p:txBody>
      </p:sp>
      <p:grpSp>
        <p:nvGrpSpPr>
          <p:cNvPr id="4" name="Group 3">
            <a:extLst>
              <a:ext uri="{FF2B5EF4-FFF2-40B4-BE49-F238E27FC236}">
                <a16:creationId xmlns:a16="http://schemas.microsoft.com/office/drawing/2014/main" id="{464E9B92-6907-4422-A861-EECB61E08C9E}"/>
              </a:ext>
            </a:extLst>
          </p:cNvPr>
          <p:cNvGrpSpPr/>
          <p:nvPr/>
        </p:nvGrpSpPr>
        <p:grpSpPr>
          <a:xfrm>
            <a:off x="0" y="5841587"/>
            <a:ext cx="12192000" cy="1008205"/>
            <a:chOff x="0" y="5841587"/>
            <a:chExt cx="12192000" cy="1008205"/>
          </a:xfrm>
        </p:grpSpPr>
        <p:sp>
          <p:nvSpPr>
            <p:cNvPr id="5" name="Rectangle 4">
              <a:extLst>
                <a:ext uri="{FF2B5EF4-FFF2-40B4-BE49-F238E27FC236}">
                  <a16:creationId xmlns:a16="http://schemas.microsoft.com/office/drawing/2014/main" id="{F89DC384-5D44-49A7-AADB-EA7C27E0BC7C}"/>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a:extLst>
                <a:ext uri="{FF2B5EF4-FFF2-40B4-BE49-F238E27FC236}">
                  <a16:creationId xmlns:a16="http://schemas.microsoft.com/office/drawing/2014/main" id="{736C1AB0-D1FB-4758-AC3C-4EDCDDF3419D}"/>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7" name="TextBox 6">
              <a:extLst>
                <a:ext uri="{FF2B5EF4-FFF2-40B4-BE49-F238E27FC236}">
                  <a16:creationId xmlns:a16="http://schemas.microsoft.com/office/drawing/2014/main" id="{C746347A-0444-4DBB-A43D-4697A23E04F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8" name="Picture 7">
              <a:extLst>
                <a:ext uri="{FF2B5EF4-FFF2-40B4-BE49-F238E27FC236}">
                  <a16:creationId xmlns:a16="http://schemas.microsoft.com/office/drawing/2014/main" id="{0AFF2326-A78B-4870-9A91-1EBD1614886C}"/>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169148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Why Use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731"/>
            <a:ext cx="9576303" cy="4006908"/>
          </a:xfrm>
        </p:spPr>
        <p:txBody>
          <a:bodyPr>
            <a:noAutofit/>
          </a:bodyPr>
          <a:lstStyle/>
          <a:p>
            <a:pPr marL="0" indent="0">
              <a:spcBef>
                <a:spcPts val="0"/>
              </a:spcBef>
              <a:spcAft>
                <a:spcPts val="1200"/>
              </a:spcAft>
              <a:buNone/>
            </a:pPr>
            <a:r>
              <a:rPr lang="en-US" sz="2400" dirty="0"/>
              <a:t>It is a pre-processing language which provides indented syntax (its own syntax) (LESS) or CSS-like structure (SCSS) that are processed into the site’s CSS</a:t>
            </a:r>
          </a:p>
          <a:p>
            <a:pPr marL="0" indent="0">
              <a:spcBef>
                <a:spcPts val="0"/>
              </a:spcBef>
              <a:spcAft>
                <a:spcPts val="1200"/>
              </a:spcAft>
              <a:buNone/>
            </a:pPr>
            <a:r>
              <a:rPr lang="en-US" sz="2400" dirty="0"/>
              <a:t>It provides some features, which are used for creating stylesheets that allows writing code more efficiently and is easier  to maintain than vanilla CSS</a:t>
            </a:r>
          </a:p>
        </p:txBody>
      </p:sp>
      <p:grpSp>
        <p:nvGrpSpPr>
          <p:cNvPr id="12" name="Group 11">
            <a:extLst>
              <a:ext uri="{FF2B5EF4-FFF2-40B4-BE49-F238E27FC236}">
                <a16:creationId xmlns:a16="http://schemas.microsoft.com/office/drawing/2014/main" id="{88E52B22-A287-497A-9317-A64456DDDD98}"/>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9EB39F05-599F-403D-8134-7DE7EB27415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6C6DB5EC-D50F-4DF3-A118-DC56467230FF}"/>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560BA7C0-4A18-4AC8-98AA-DBD2F46DD49B}"/>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06C0A5FA-BF07-44E4-8647-FFE15F79B527}"/>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48695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pic>
        <p:nvPicPr>
          <p:cNvPr id="4" name="Picture 3">
            <a:extLst>
              <a:ext uri="{FF2B5EF4-FFF2-40B4-BE49-F238E27FC236}">
                <a16:creationId xmlns:a16="http://schemas.microsoft.com/office/drawing/2014/main" id="{D5913EDE-7387-4D4E-94A9-AFA14AE196ED}"/>
              </a:ext>
            </a:extLst>
          </p:cNvPr>
          <p:cNvPicPr>
            <a:picLocks noChangeAspect="1"/>
          </p:cNvPicPr>
          <p:nvPr/>
        </p:nvPicPr>
        <p:blipFill>
          <a:blip r:embed="rId2"/>
          <a:stretch>
            <a:fillRect/>
          </a:stretch>
        </p:blipFill>
        <p:spPr>
          <a:xfrm>
            <a:off x="1874067" y="1348487"/>
            <a:ext cx="8793932" cy="4321088"/>
          </a:xfrm>
          <a:prstGeom prst="rect">
            <a:avLst/>
          </a:prstGeom>
          <a:effectLst>
            <a:outerShdw blurRad="50800" dist="38100" dir="2700000" algn="tl" rotWithShape="0">
              <a:prstClr val="black">
                <a:alpha val="40000"/>
              </a:prstClr>
            </a:outerShdw>
          </a:effectLst>
        </p:spPr>
      </p:pic>
      <p:grpSp>
        <p:nvGrpSpPr>
          <p:cNvPr id="5" name="Group 4">
            <a:extLst>
              <a:ext uri="{FF2B5EF4-FFF2-40B4-BE49-F238E27FC236}">
                <a16:creationId xmlns:a16="http://schemas.microsoft.com/office/drawing/2014/main" id="{1AF484E9-9E74-453F-8750-4701FF0FFA23}"/>
              </a:ext>
            </a:extLst>
          </p:cNvPr>
          <p:cNvGrpSpPr/>
          <p:nvPr/>
        </p:nvGrpSpPr>
        <p:grpSpPr>
          <a:xfrm>
            <a:off x="0" y="5841587"/>
            <a:ext cx="12192000" cy="1008205"/>
            <a:chOff x="0" y="5841587"/>
            <a:chExt cx="12192000" cy="1008205"/>
          </a:xfrm>
        </p:grpSpPr>
        <p:sp>
          <p:nvSpPr>
            <p:cNvPr id="6" name="Rectangle 5">
              <a:extLst>
                <a:ext uri="{FF2B5EF4-FFF2-40B4-BE49-F238E27FC236}">
                  <a16:creationId xmlns:a16="http://schemas.microsoft.com/office/drawing/2014/main" id="{D87F7569-35F0-4820-ADC3-522607D24D8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extBox 6">
              <a:extLst>
                <a:ext uri="{FF2B5EF4-FFF2-40B4-BE49-F238E27FC236}">
                  <a16:creationId xmlns:a16="http://schemas.microsoft.com/office/drawing/2014/main" id="{AD5320BF-A8D7-42DF-986A-0D8FD514AAFB}"/>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8" name="TextBox 7">
              <a:extLst>
                <a:ext uri="{FF2B5EF4-FFF2-40B4-BE49-F238E27FC236}">
                  <a16:creationId xmlns:a16="http://schemas.microsoft.com/office/drawing/2014/main" id="{C87353AA-9685-4F0A-A184-20844064BD65}"/>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9" name="Picture 8">
              <a:extLst>
                <a:ext uri="{FF2B5EF4-FFF2-40B4-BE49-F238E27FC236}">
                  <a16:creationId xmlns:a16="http://schemas.microsoft.com/office/drawing/2014/main" id="{7CDB085C-251B-490B-8A51-25B27FFAE31A}"/>
                </a:ext>
              </a:extLst>
            </p:cNvPr>
            <p:cNvPicPr>
              <a:picLocks noChangeAspect="1"/>
            </p:cNvPicPr>
            <p:nvPr/>
          </p:nvPicPr>
          <p:blipFill>
            <a:blip r:embed="rId3"/>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6982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44F55-389E-41B2-8A12-CED7B228C6CC}"/>
              </a:ext>
            </a:extLst>
          </p:cNvPr>
          <p:cNvSpPr>
            <a:spLocks noGrp="1"/>
          </p:cNvSpPr>
          <p:nvPr>
            <p:ph type="title"/>
          </p:nvPr>
        </p:nvSpPr>
        <p:spPr/>
        <p:txBody>
          <a:bodyPr/>
          <a:lstStyle/>
          <a:p>
            <a:r>
              <a:rPr lang="en-US" dirty="0"/>
              <a:t>A note on output styles</a:t>
            </a:r>
          </a:p>
        </p:txBody>
      </p:sp>
      <p:sp>
        <p:nvSpPr>
          <p:cNvPr id="3" name="TextBox 2">
            <a:extLst>
              <a:ext uri="{FF2B5EF4-FFF2-40B4-BE49-F238E27FC236}">
                <a16:creationId xmlns:a16="http://schemas.microsoft.com/office/drawing/2014/main" id="{235DE380-E3DF-4E89-B5A3-03DB1727625D}"/>
              </a:ext>
            </a:extLst>
          </p:cNvPr>
          <p:cNvSpPr txBox="1"/>
          <p:nvPr/>
        </p:nvSpPr>
        <p:spPr>
          <a:xfrm>
            <a:off x="1655899" y="1690689"/>
            <a:ext cx="8359981" cy="2677656"/>
          </a:xfrm>
          <a:prstGeom prst="rect">
            <a:avLst/>
          </a:prstGeom>
          <a:noFill/>
        </p:spPr>
        <p:txBody>
          <a:bodyPr wrap="none" rtlCol="0">
            <a:spAutoFit/>
          </a:bodyPr>
          <a:lstStyle/>
          <a:p>
            <a:r>
              <a:rPr lang="en-US" sz="2400" dirty="0">
                <a:latin typeface="Corbel Light" panose="020B0303020204020204" pitchFamily="34" charset="0"/>
              </a:rPr>
              <a:t>I’m not good with math, but if I’ve figured it right, this boils down to </a:t>
            </a:r>
            <a:br>
              <a:rPr lang="en-US" sz="2400" dirty="0">
                <a:latin typeface="Corbel Light" panose="020B0303020204020204" pitchFamily="34" charset="0"/>
              </a:rPr>
            </a:br>
            <a:r>
              <a:rPr lang="en-US" sz="2400" dirty="0">
                <a:latin typeface="Corbel Light" panose="020B0303020204020204" pitchFamily="34" charset="0"/>
              </a:rPr>
              <a:t>3,009,259 hits A SECOND!</a:t>
            </a:r>
          </a:p>
          <a:p>
            <a:endParaRPr lang="en-US" sz="2400" dirty="0">
              <a:latin typeface="Corbel Light" panose="020B0303020204020204" pitchFamily="34" charset="0"/>
            </a:endParaRPr>
          </a:p>
          <a:p>
            <a:r>
              <a:rPr lang="en-US" sz="2400" dirty="0">
                <a:latin typeface="Corbel Light" panose="020B0303020204020204" pitchFamily="34" charset="0"/>
              </a:rPr>
              <a:t>Three … freakin … MILLION hits … a … SECOND!!!</a:t>
            </a:r>
          </a:p>
          <a:p>
            <a:endParaRPr lang="en-US" sz="2400" dirty="0">
              <a:latin typeface="Corbel Light" panose="020B0303020204020204" pitchFamily="34" charset="0"/>
            </a:endParaRPr>
          </a:p>
          <a:p>
            <a:r>
              <a:rPr lang="en-US" sz="2400" dirty="0">
                <a:latin typeface="Corbel Light" panose="020B0303020204020204" pitchFamily="34" charset="0"/>
              </a:rPr>
              <a:t>So, as a web developer, what does that mean to you?</a:t>
            </a:r>
          </a:p>
          <a:p>
            <a:endParaRPr lang="en-US" sz="2400" dirty="0">
              <a:latin typeface="Corbel Light" panose="020B0303020204020204" pitchFamily="34" charset="0"/>
            </a:endParaRPr>
          </a:p>
        </p:txBody>
      </p:sp>
      <p:sp>
        <p:nvSpPr>
          <p:cNvPr id="5" name="TextBox 4">
            <a:extLst>
              <a:ext uri="{FF2B5EF4-FFF2-40B4-BE49-F238E27FC236}">
                <a16:creationId xmlns:a16="http://schemas.microsoft.com/office/drawing/2014/main" id="{20FAECEE-F629-494A-B8BF-511AFB854A44}"/>
              </a:ext>
            </a:extLst>
          </p:cNvPr>
          <p:cNvSpPr txBox="1"/>
          <p:nvPr/>
        </p:nvSpPr>
        <p:spPr>
          <a:xfrm>
            <a:off x="4169928" y="5167312"/>
            <a:ext cx="3660041" cy="830997"/>
          </a:xfrm>
          <a:prstGeom prst="rect">
            <a:avLst/>
          </a:prstGeom>
          <a:noFill/>
        </p:spPr>
        <p:txBody>
          <a:bodyPr wrap="none" rtlCol="0">
            <a:spAutoFit/>
          </a:bodyPr>
          <a:lstStyle/>
          <a:p>
            <a:r>
              <a:rPr lang="en-US" sz="2400" dirty="0">
                <a:latin typeface="Corbel Light" panose="020B0303020204020204" pitchFamily="34" charset="0"/>
              </a:rPr>
              <a:t>Here’s a hint:        </a:t>
            </a:r>
            <a:r>
              <a:rPr lang="en-US" sz="2400" dirty="0">
                <a:solidFill>
                  <a:srgbClr val="FF0000"/>
                </a:solidFill>
                <a:highlight>
                  <a:srgbClr val="FFFF00"/>
                </a:highlight>
                <a:latin typeface="Corbel Light" panose="020B0303020204020204" pitchFamily="34" charset="0"/>
              </a:rPr>
              <a:t>Whitespace</a:t>
            </a:r>
          </a:p>
          <a:p>
            <a:endParaRPr lang="en-US" sz="2400" dirty="0">
              <a:latin typeface="Corbel Light" panose="020B0303020204020204" pitchFamily="34" charset="0"/>
            </a:endParaRPr>
          </a:p>
        </p:txBody>
      </p:sp>
      <p:grpSp>
        <p:nvGrpSpPr>
          <p:cNvPr id="6" name="Group 5">
            <a:extLst>
              <a:ext uri="{FF2B5EF4-FFF2-40B4-BE49-F238E27FC236}">
                <a16:creationId xmlns:a16="http://schemas.microsoft.com/office/drawing/2014/main" id="{F45DF62C-7531-4ADD-A115-8942B3E8EE98}"/>
              </a:ext>
            </a:extLst>
          </p:cNvPr>
          <p:cNvGrpSpPr/>
          <p:nvPr/>
        </p:nvGrpSpPr>
        <p:grpSpPr>
          <a:xfrm>
            <a:off x="0" y="5841587"/>
            <a:ext cx="12192000" cy="1008205"/>
            <a:chOff x="0" y="5841587"/>
            <a:chExt cx="12192000" cy="1008205"/>
          </a:xfrm>
        </p:grpSpPr>
        <p:sp>
          <p:nvSpPr>
            <p:cNvPr id="7" name="Rectangle 6">
              <a:extLst>
                <a:ext uri="{FF2B5EF4-FFF2-40B4-BE49-F238E27FC236}">
                  <a16:creationId xmlns:a16="http://schemas.microsoft.com/office/drawing/2014/main" id="{54D64177-DED0-4F62-8FEE-D0ABAB5F30BD}"/>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extBox 7">
              <a:extLst>
                <a:ext uri="{FF2B5EF4-FFF2-40B4-BE49-F238E27FC236}">
                  <a16:creationId xmlns:a16="http://schemas.microsoft.com/office/drawing/2014/main" id="{AC754E49-4F78-41F1-ACAC-A02FFFB89F13}"/>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9" name="TextBox 8">
              <a:extLst>
                <a:ext uri="{FF2B5EF4-FFF2-40B4-BE49-F238E27FC236}">
                  <a16:creationId xmlns:a16="http://schemas.microsoft.com/office/drawing/2014/main" id="{24AD2BA4-C758-4607-9390-7187108672E8}"/>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0" name="Picture 9">
              <a:extLst>
                <a:ext uri="{FF2B5EF4-FFF2-40B4-BE49-F238E27FC236}">
                  <a16:creationId xmlns:a16="http://schemas.microsoft.com/office/drawing/2014/main" id="{7FD323F1-C3B4-4B40-8758-1C1A773ACC19}"/>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831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AEF39-20FD-4644-A77F-9B67EE1CA5DD}"/>
              </a:ext>
            </a:extLst>
          </p:cNvPr>
          <p:cNvSpPr>
            <a:spLocks noGrp="1"/>
          </p:cNvSpPr>
          <p:nvPr>
            <p:ph type="title"/>
          </p:nvPr>
        </p:nvSpPr>
        <p:spPr/>
        <p:txBody>
          <a:bodyPr/>
          <a:lstStyle/>
          <a:p>
            <a:r>
              <a:rPr lang="en-US" dirty="0"/>
              <a:t>Output:</a:t>
            </a:r>
          </a:p>
        </p:txBody>
      </p:sp>
      <p:sp>
        <p:nvSpPr>
          <p:cNvPr id="3" name="Content Placeholder 2">
            <a:extLst>
              <a:ext uri="{FF2B5EF4-FFF2-40B4-BE49-F238E27FC236}">
                <a16:creationId xmlns:a16="http://schemas.microsoft.com/office/drawing/2014/main" id="{08448911-A3B2-47CA-9D88-B902755901CE}"/>
              </a:ext>
            </a:extLst>
          </p:cNvPr>
          <p:cNvSpPr>
            <a:spLocks noGrp="1"/>
          </p:cNvSpPr>
          <p:nvPr>
            <p:ph idx="1"/>
          </p:nvPr>
        </p:nvSpPr>
        <p:spPr/>
        <p:txBody>
          <a:bodyPr>
            <a:normAutofit/>
          </a:bodyPr>
          <a:lstStyle/>
          <a:p>
            <a:pPr marL="0" indent="0">
              <a:buNone/>
            </a:pPr>
            <a:r>
              <a:rPr lang="en-US" sz="2400" dirty="0"/>
              <a:t>This comes down to what you are using for compiling. If you’re running with the command-line you can just pass in the setting using the --style flag like so:</a:t>
            </a:r>
          </a:p>
          <a:p>
            <a:pPr marL="0" indent="0">
              <a:buNone/>
            </a:pPr>
            <a:endParaRPr lang="en-US" sz="2400" dirty="0"/>
          </a:p>
          <a:p>
            <a:pPr marL="0" indent="0" algn="ctr">
              <a:buNone/>
            </a:pPr>
            <a:r>
              <a:rPr lang="en-US" sz="1800" b="1" dirty="0">
                <a:latin typeface="Courier New" panose="02070309020205020404" pitchFamily="49" charset="0"/>
                <a:cs typeface="Courier New" panose="02070309020205020404" pitchFamily="49" charset="0"/>
              </a:rPr>
              <a:t>sass --watch </a:t>
            </a:r>
            <a:r>
              <a:rPr lang="en-US" sz="1800" b="1" dirty="0" err="1">
                <a:latin typeface="Courier New" panose="02070309020205020404" pitchFamily="49" charset="0"/>
                <a:cs typeface="Courier New" panose="02070309020205020404" pitchFamily="49" charset="0"/>
              </a:rPr>
              <a:t>style.scss:style.css</a:t>
            </a:r>
            <a:r>
              <a:rPr lang="en-US" sz="1800" b="1" dirty="0">
                <a:latin typeface="Courier New" panose="02070309020205020404" pitchFamily="49" charset="0"/>
                <a:cs typeface="Courier New" panose="02070309020205020404" pitchFamily="49" charset="0"/>
              </a:rPr>
              <a:t> --style compressed</a:t>
            </a:r>
          </a:p>
        </p:txBody>
      </p:sp>
      <p:sp>
        <p:nvSpPr>
          <p:cNvPr id="4" name="Rectangle 3">
            <a:extLst>
              <a:ext uri="{FF2B5EF4-FFF2-40B4-BE49-F238E27FC236}">
                <a16:creationId xmlns:a16="http://schemas.microsoft.com/office/drawing/2014/main" id="{AE19E29F-D1DB-4910-86BC-3454004C379F}"/>
              </a:ext>
            </a:extLst>
          </p:cNvPr>
          <p:cNvSpPr/>
          <p:nvPr/>
        </p:nvSpPr>
        <p:spPr>
          <a:xfrm>
            <a:off x="7162303" y="3031173"/>
            <a:ext cx="2516864" cy="2919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E041C4E8-DF27-401B-9201-AE0DE0568122}"/>
              </a:ext>
            </a:extLst>
          </p:cNvPr>
          <p:cNvGrpSpPr/>
          <p:nvPr/>
        </p:nvGrpSpPr>
        <p:grpSpPr>
          <a:xfrm>
            <a:off x="0" y="5841587"/>
            <a:ext cx="12192000" cy="1008205"/>
            <a:chOff x="0" y="5841587"/>
            <a:chExt cx="12192000" cy="1008205"/>
          </a:xfrm>
        </p:grpSpPr>
        <p:sp>
          <p:nvSpPr>
            <p:cNvPr id="6" name="Rectangle 5">
              <a:extLst>
                <a:ext uri="{FF2B5EF4-FFF2-40B4-BE49-F238E27FC236}">
                  <a16:creationId xmlns:a16="http://schemas.microsoft.com/office/drawing/2014/main" id="{BF9ED0A0-F47F-413C-B8C4-EF21112E2AC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extBox 6">
              <a:extLst>
                <a:ext uri="{FF2B5EF4-FFF2-40B4-BE49-F238E27FC236}">
                  <a16:creationId xmlns:a16="http://schemas.microsoft.com/office/drawing/2014/main" id="{9DCB7EE5-89CA-4137-A04B-68B9791CCEFB}"/>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8" name="TextBox 7">
              <a:extLst>
                <a:ext uri="{FF2B5EF4-FFF2-40B4-BE49-F238E27FC236}">
                  <a16:creationId xmlns:a16="http://schemas.microsoft.com/office/drawing/2014/main" id="{46B56A3A-08F9-4537-AFFE-B343EA855D0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9" name="Picture 8">
              <a:extLst>
                <a:ext uri="{FF2B5EF4-FFF2-40B4-BE49-F238E27FC236}">
                  <a16:creationId xmlns:a16="http://schemas.microsoft.com/office/drawing/2014/main" id="{78B1C399-8809-4E8C-9C08-9158ED9A8383}"/>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819970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AEF39-20FD-4644-A77F-9B67EE1CA5DD}"/>
              </a:ext>
            </a:extLst>
          </p:cNvPr>
          <p:cNvSpPr>
            <a:spLocks noGrp="1"/>
          </p:cNvSpPr>
          <p:nvPr>
            <p:ph type="title"/>
          </p:nvPr>
        </p:nvSpPr>
        <p:spPr/>
        <p:txBody>
          <a:bodyPr/>
          <a:lstStyle/>
          <a:p>
            <a:r>
              <a:rPr lang="en-US" dirty="0"/>
              <a:t>Output:</a:t>
            </a:r>
          </a:p>
        </p:txBody>
      </p:sp>
      <p:sp>
        <p:nvSpPr>
          <p:cNvPr id="3" name="Content Placeholder 2">
            <a:extLst>
              <a:ext uri="{FF2B5EF4-FFF2-40B4-BE49-F238E27FC236}">
                <a16:creationId xmlns:a16="http://schemas.microsoft.com/office/drawing/2014/main" id="{08448911-A3B2-47CA-9D88-B902755901CE}"/>
              </a:ext>
            </a:extLst>
          </p:cNvPr>
          <p:cNvSpPr>
            <a:spLocks noGrp="1"/>
          </p:cNvSpPr>
          <p:nvPr>
            <p:ph idx="1"/>
          </p:nvPr>
        </p:nvSpPr>
        <p:spPr>
          <a:xfrm>
            <a:off x="1215010" y="1147478"/>
            <a:ext cx="10515600" cy="4351338"/>
          </a:xfrm>
        </p:spPr>
        <p:txBody>
          <a:bodyPr>
            <a:normAutofit/>
          </a:bodyPr>
          <a:lstStyle/>
          <a:p>
            <a:pPr marL="0" indent="0" algn="ctr">
              <a:buNone/>
            </a:pPr>
            <a:r>
              <a:rPr lang="en-US" sz="1800" b="1" dirty="0">
                <a:latin typeface="Courier New" panose="02070309020205020404" pitchFamily="49" charset="0"/>
                <a:cs typeface="Courier New" panose="02070309020205020404" pitchFamily="49" charset="0"/>
              </a:rPr>
              <a:t>sass --watch style.scss:style.css --style compressed</a:t>
            </a:r>
          </a:p>
        </p:txBody>
      </p:sp>
      <p:sp>
        <p:nvSpPr>
          <p:cNvPr id="4" name="Rectangle 3">
            <a:extLst>
              <a:ext uri="{FF2B5EF4-FFF2-40B4-BE49-F238E27FC236}">
                <a16:creationId xmlns:a16="http://schemas.microsoft.com/office/drawing/2014/main" id="{AE19E29F-D1DB-4910-86BC-3454004C379F}"/>
              </a:ext>
            </a:extLst>
          </p:cNvPr>
          <p:cNvSpPr/>
          <p:nvPr/>
        </p:nvSpPr>
        <p:spPr>
          <a:xfrm>
            <a:off x="7162303" y="3031173"/>
            <a:ext cx="2516864" cy="2919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E041C4E8-DF27-401B-9201-AE0DE0568122}"/>
              </a:ext>
            </a:extLst>
          </p:cNvPr>
          <p:cNvGrpSpPr/>
          <p:nvPr/>
        </p:nvGrpSpPr>
        <p:grpSpPr>
          <a:xfrm>
            <a:off x="0" y="5841587"/>
            <a:ext cx="12192000" cy="1008205"/>
            <a:chOff x="0" y="5841587"/>
            <a:chExt cx="12192000" cy="1008205"/>
          </a:xfrm>
        </p:grpSpPr>
        <p:sp>
          <p:nvSpPr>
            <p:cNvPr id="6" name="Rectangle 5">
              <a:extLst>
                <a:ext uri="{FF2B5EF4-FFF2-40B4-BE49-F238E27FC236}">
                  <a16:creationId xmlns:a16="http://schemas.microsoft.com/office/drawing/2014/main" id="{BF9ED0A0-F47F-413C-B8C4-EF21112E2AC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extBox 6">
              <a:extLst>
                <a:ext uri="{FF2B5EF4-FFF2-40B4-BE49-F238E27FC236}">
                  <a16:creationId xmlns:a16="http://schemas.microsoft.com/office/drawing/2014/main" id="{9DCB7EE5-89CA-4137-A04B-68B9791CCEFB}"/>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8" name="TextBox 7">
              <a:extLst>
                <a:ext uri="{FF2B5EF4-FFF2-40B4-BE49-F238E27FC236}">
                  <a16:creationId xmlns:a16="http://schemas.microsoft.com/office/drawing/2014/main" id="{46B56A3A-08F9-4537-AFFE-B343EA855D0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9" name="Picture 8">
              <a:extLst>
                <a:ext uri="{FF2B5EF4-FFF2-40B4-BE49-F238E27FC236}">
                  <a16:creationId xmlns:a16="http://schemas.microsoft.com/office/drawing/2014/main" id="{78B1C399-8809-4E8C-9C08-9158ED9A8383}"/>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10" name="Picture 9">
            <a:extLst>
              <a:ext uri="{FF2B5EF4-FFF2-40B4-BE49-F238E27FC236}">
                <a16:creationId xmlns:a16="http://schemas.microsoft.com/office/drawing/2014/main" id="{64E59124-FA06-422D-A745-6CC96ADD13DD}"/>
              </a:ext>
            </a:extLst>
          </p:cNvPr>
          <p:cNvPicPr>
            <a:picLocks noChangeAspect="1"/>
          </p:cNvPicPr>
          <p:nvPr/>
        </p:nvPicPr>
        <p:blipFill>
          <a:blip r:embed="rId3"/>
          <a:stretch>
            <a:fillRect/>
          </a:stretch>
        </p:blipFill>
        <p:spPr>
          <a:xfrm>
            <a:off x="1085313" y="1565747"/>
            <a:ext cx="10774994" cy="3726505"/>
          </a:xfrm>
          <a:prstGeom prst="rect">
            <a:avLst/>
          </a:prstGeom>
        </p:spPr>
      </p:pic>
    </p:spTree>
    <p:extLst>
      <p:ext uri="{BB962C8B-B14F-4D97-AF65-F5344CB8AC3E}">
        <p14:creationId xmlns:p14="http://schemas.microsoft.com/office/powerpoint/2010/main" val="3324109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B651280D-4F54-4E73-9841-CAC2BB0ABFC2}"/>
              </a:ext>
            </a:extLst>
          </p:cNvPr>
          <p:cNvPicPr>
            <a:picLocks noChangeAspect="1"/>
          </p:cNvPicPr>
          <p:nvPr/>
        </p:nvPicPr>
        <p:blipFill>
          <a:blip r:embed="rId2"/>
          <a:stretch>
            <a:fillRect/>
          </a:stretch>
        </p:blipFill>
        <p:spPr>
          <a:xfrm>
            <a:off x="5314343" y="2979546"/>
            <a:ext cx="5447587" cy="2729832"/>
          </a:xfrm>
          <a:prstGeom prst="rect">
            <a:avLst/>
          </a:prstGeom>
          <a:effectLst>
            <a:outerShdw blurRad="50800" dist="38100" dir="2700000" algn="tl" rotWithShape="0">
              <a:prstClr val="black">
                <a:alpha val="40000"/>
              </a:prstClr>
            </a:outerShdw>
          </a:effectLst>
        </p:spPr>
      </p:pic>
      <p:sp>
        <p:nvSpPr>
          <p:cNvPr id="2" name="Title 1">
            <a:extLst>
              <a:ext uri="{FF2B5EF4-FFF2-40B4-BE49-F238E27FC236}">
                <a16:creationId xmlns:a16="http://schemas.microsoft.com/office/drawing/2014/main" id="{444AEF39-20FD-4644-A77F-9B67EE1CA5DD}"/>
              </a:ext>
            </a:extLst>
          </p:cNvPr>
          <p:cNvSpPr>
            <a:spLocks noGrp="1"/>
          </p:cNvSpPr>
          <p:nvPr>
            <p:ph type="title"/>
          </p:nvPr>
        </p:nvSpPr>
        <p:spPr/>
        <p:txBody>
          <a:bodyPr/>
          <a:lstStyle/>
          <a:p>
            <a:r>
              <a:rPr lang="en-US" dirty="0"/>
              <a:t>Output:</a:t>
            </a:r>
          </a:p>
        </p:txBody>
      </p:sp>
      <p:sp>
        <p:nvSpPr>
          <p:cNvPr id="3" name="Content Placeholder 2">
            <a:extLst>
              <a:ext uri="{FF2B5EF4-FFF2-40B4-BE49-F238E27FC236}">
                <a16:creationId xmlns:a16="http://schemas.microsoft.com/office/drawing/2014/main" id="{08448911-A3B2-47CA-9D88-B902755901CE}"/>
              </a:ext>
            </a:extLst>
          </p:cNvPr>
          <p:cNvSpPr>
            <a:spLocks noGrp="1"/>
          </p:cNvSpPr>
          <p:nvPr>
            <p:ph idx="1"/>
          </p:nvPr>
        </p:nvSpPr>
        <p:spPr>
          <a:xfrm>
            <a:off x="1215010" y="1147478"/>
            <a:ext cx="10515600" cy="4351338"/>
          </a:xfrm>
        </p:spPr>
        <p:txBody>
          <a:bodyPr>
            <a:normAutofit/>
          </a:bodyPr>
          <a:lstStyle/>
          <a:p>
            <a:pPr marL="0" indent="0" algn="ctr">
              <a:buNone/>
            </a:pPr>
            <a:r>
              <a:rPr lang="en-US" sz="1800" b="1" dirty="0">
                <a:latin typeface="Courier New" panose="02070309020205020404" pitchFamily="49" charset="0"/>
                <a:cs typeface="Courier New" panose="02070309020205020404" pitchFamily="49" charset="0"/>
              </a:rPr>
              <a:t>sass --watch style.scss:style.css --style compressed</a:t>
            </a:r>
          </a:p>
        </p:txBody>
      </p:sp>
      <p:sp>
        <p:nvSpPr>
          <p:cNvPr id="4" name="Rectangle 3">
            <a:extLst>
              <a:ext uri="{FF2B5EF4-FFF2-40B4-BE49-F238E27FC236}">
                <a16:creationId xmlns:a16="http://schemas.microsoft.com/office/drawing/2014/main" id="{AE19E29F-D1DB-4910-86BC-3454004C379F}"/>
              </a:ext>
            </a:extLst>
          </p:cNvPr>
          <p:cNvSpPr/>
          <p:nvPr/>
        </p:nvSpPr>
        <p:spPr>
          <a:xfrm>
            <a:off x="9243588" y="2986862"/>
            <a:ext cx="1518342" cy="29197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E041C4E8-DF27-401B-9201-AE0DE0568122}"/>
              </a:ext>
            </a:extLst>
          </p:cNvPr>
          <p:cNvGrpSpPr/>
          <p:nvPr/>
        </p:nvGrpSpPr>
        <p:grpSpPr>
          <a:xfrm>
            <a:off x="0" y="5841587"/>
            <a:ext cx="12192000" cy="1008205"/>
            <a:chOff x="0" y="5841587"/>
            <a:chExt cx="12192000" cy="1008205"/>
          </a:xfrm>
        </p:grpSpPr>
        <p:sp>
          <p:nvSpPr>
            <p:cNvPr id="6" name="Rectangle 5">
              <a:extLst>
                <a:ext uri="{FF2B5EF4-FFF2-40B4-BE49-F238E27FC236}">
                  <a16:creationId xmlns:a16="http://schemas.microsoft.com/office/drawing/2014/main" id="{BF9ED0A0-F47F-413C-B8C4-EF21112E2AC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extBox 6">
              <a:extLst>
                <a:ext uri="{FF2B5EF4-FFF2-40B4-BE49-F238E27FC236}">
                  <a16:creationId xmlns:a16="http://schemas.microsoft.com/office/drawing/2014/main" id="{9DCB7EE5-89CA-4137-A04B-68B9791CCEFB}"/>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8" name="TextBox 7">
              <a:extLst>
                <a:ext uri="{FF2B5EF4-FFF2-40B4-BE49-F238E27FC236}">
                  <a16:creationId xmlns:a16="http://schemas.microsoft.com/office/drawing/2014/main" id="{46B56A3A-08F9-4537-AFFE-B343EA855D0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9" name="Picture 8">
              <a:extLst>
                <a:ext uri="{FF2B5EF4-FFF2-40B4-BE49-F238E27FC236}">
                  <a16:creationId xmlns:a16="http://schemas.microsoft.com/office/drawing/2014/main" id="{78B1C399-8809-4E8C-9C08-9158ED9A8383}"/>
                </a:ext>
              </a:extLst>
            </p:cNvPr>
            <p:cNvPicPr>
              <a:picLocks noChangeAspect="1"/>
            </p:cNvPicPr>
            <p:nvPr/>
          </p:nvPicPr>
          <p:blipFill>
            <a:blip r:embed="rId3"/>
            <a:stretch>
              <a:fillRect/>
            </a:stretch>
          </p:blipFill>
          <p:spPr>
            <a:xfrm>
              <a:off x="5792390" y="5968372"/>
              <a:ext cx="607219" cy="678656"/>
            </a:xfrm>
            <a:prstGeom prst="rect">
              <a:avLst/>
            </a:prstGeom>
          </p:spPr>
        </p:pic>
      </p:grpSp>
      <p:sp>
        <p:nvSpPr>
          <p:cNvPr id="12" name="TextBox 11">
            <a:extLst>
              <a:ext uri="{FF2B5EF4-FFF2-40B4-BE49-F238E27FC236}">
                <a16:creationId xmlns:a16="http://schemas.microsoft.com/office/drawing/2014/main" id="{552AD698-3D1A-4AF6-8BD2-DFA6F83D5999}"/>
              </a:ext>
            </a:extLst>
          </p:cNvPr>
          <p:cNvSpPr txBox="1"/>
          <p:nvPr/>
        </p:nvSpPr>
        <p:spPr>
          <a:xfrm>
            <a:off x="1215010" y="1947749"/>
            <a:ext cx="2586869" cy="400110"/>
          </a:xfrm>
          <a:prstGeom prst="rect">
            <a:avLst/>
          </a:prstGeom>
          <a:noFill/>
        </p:spPr>
        <p:txBody>
          <a:bodyPr wrap="square" rtlCol="0">
            <a:spAutoFit/>
          </a:bodyPr>
          <a:lstStyle/>
          <a:p>
            <a:r>
              <a:rPr lang="en-US" sz="2000" dirty="0">
                <a:latin typeface="Corbel Light" panose="020B0303020204020204" pitchFamily="34" charset="0"/>
              </a:rPr>
              <a:t>What does this mean??</a:t>
            </a:r>
          </a:p>
        </p:txBody>
      </p:sp>
      <p:sp>
        <p:nvSpPr>
          <p:cNvPr id="13" name="TextBox 12">
            <a:extLst>
              <a:ext uri="{FF2B5EF4-FFF2-40B4-BE49-F238E27FC236}">
                <a16:creationId xmlns:a16="http://schemas.microsoft.com/office/drawing/2014/main" id="{3784753B-1C05-426D-BB61-0F07BCC61A40}"/>
              </a:ext>
            </a:extLst>
          </p:cNvPr>
          <p:cNvSpPr txBox="1"/>
          <p:nvPr/>
        </p:nvSpPr>
        <p:spPr>
          <a:xfrm>
            <a:off x="328356" y="2933033"/>
            <a:ext cx="4307018" cy="1015663"/>
          </a:xfrm>
          <a:prstGeom prst="rect">
            <a:avLst/>
          </a:prstGeom>
          <a:noFill/>
        </p:spPr>
        <p:txBody>
          <a:bodyPr wrap="square" rtlCol="0">
            <a:spAutoFit/>
          </a:bodyPr>
          <a:lstStyle/>
          <a:p>
            <a:r>
              <a:rPr lang="en-US" sz="2000" dirty="0">
                <a:latin typeface="Corbel Light" panose="020B0303020204020204" pitchFamily="34" charset="0"/>
              </a:rPr>
              <a:t>This is a file (we never need to do anything with it) that maps the CSS back to the SCSS code that generated it</a:t>
            </a:r>
          </a:p>
        </p:txBody>
      </p:sp>
      <p:sp>
        <p:nvSpPr>
          <p:cNvPr id="14" name="TextBox 13">
            <a:extLst>
              <a:ext uri="{FF2B5EF4-FFF2-40B4-BE49-F238E27FC236}">
                <a16:creationId xmlns:a16="http://schemas.microsoft.com/office/drawing/2014/main" id="{A1887504-BF76-49FE-B79A-74F899ABA3E2}"/>
              </a:ext>
            </a:extLst>
          </p:cNvPr>
          <p:cNvSpPr txBox="1"/>
          <p:nvPr/>
        </p:nvSpPr>
        <p:spPr>
          <a:xfrm>
            <a:off x="328356" y="4302671"/>
            <a:ext cx="4017308" cy="1015663"/>
          </a:xfrm>
          <a:prstGeom prst="rect">
            <a:avLst/>
          </a:prstGeom>
          <a:noFill/>
        </p:spPr>
        <p:txBody>
          <a:bodyPr wrap="square" rtlCol="0">
            <a:spAutoFit/>
          </a:bodyPr>
          <a:lstStyle/>
          <a:p>
            <a:r>
              <a:rPr lang="en-US" sz="2000" dirty="0">
                <a:latin typeface="Corbel Light" panose="020B0303020204020204" pitchFamily="34" charset="0"/>
              </a:rPr>
              <a:t>Browsers’ Developer Tools can then use this mapping to help with troubleshooting</a:t>
            </a:r>
          </a:p>
        </p:txBody>
      </p:sp>
      <p:pic>
        <p:nvPicPr>
          <p:cNvPr id="16" name="Picture 15">
            <a:extLst>
              <a:ext uri="{FF2B5EF4-FFF2-40B4-BE49-F238E27FC236}">
                <a16:creationId xmlns:a16="http://schemas.microsoft.com/office/drawing/2014/main" id="{08343163-B1E0-4735-BF87-D404065CF88B}"/>
              </a:ext>
            </a:extLst>
          </p:cNvPr>
          <p:cNvPicPr>
            <a:picLocks noChangeAspect="1"/>
          </p:cNvPicPr>
          <p:nvPr/>
        </p:nvPicPr>
        <p:blipFill>
          <a:blip r:embed="rId4"/>
          <a:stretch>
            <a:fillRect/>
          </a:stretch>
        </p:blipFill>
        <p:spPr>
          <a:xfrm>
            <a:off x="4118003" y="1998073"/>
            <a:ext cx="5295107" cy="291742"/>
          </a:xfrm>
          <a:prstGeom prst="rect">
            <a:avLst/>
          </a:prstGeom>
        </p:spPr>
      </p:pic>
    </p:spTree>
    <p:extLst>
      <p:ext uri="{BB962C8B-B14F-4D97-AF65-F5344CB8AC3E}">
        <p14:creationId xmlns:p14="http://schemas.microsoft.com/office/powerpoint/2010/main" val="3092270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fade">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500"/>
                                        <p:tgtEl>
                                          <p:spTgt spid="13"/>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par>
                          <p:cTn id="25" fill="hold">
                            <p:stCondLst>
                              <p:cond delay="1500"/>
                            </p:stCondLst>
                            <p:childTnLst>
                              <p:par>
                                <p:cTn id="26" presetID="21" presetClass="entr" presetSubtype="1" fill="hold" grpId="0"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heel(1)">
                                      <p:cBhvr>
                                        <p:cTn id="2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p:bldP spid="13" grpId="0"/>
      <p:bldP spid="1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title"/>
          </p:nvPr>
        </p:nvSpPr>
        <p:spPr/>
        <p:txBody>
          <a:bodyPr>
            <a:normAutofit/>
          </a:bodyPr>
          <a:lstStyle/>
          <a:p>
            <a:r>
              <a:rPr lang="en-US" dirty="0"/>
              <a:t>SASS Partials</a:t>
            </a:r>
          </a:p>
        </p:txBody>
      </p:sp>
      <p:sp>
        <p:nvSpPr>
          <p:cNvPr id="10" name="Text Placeholder 9">
            <a:extLst>
              <a:ext uri="{FF2B5EF4-FFF2-40B4-BE49-F238E27FC236}">
                <a16:creationId xmlns:a16="http://schemas.microsoft.com/office/drawing/2014/main" id="{03756C48-76AA-4F01-91F1-CD01A57D5D3B}"/>
              </a:ext>
            </a:extLst>
          </p:cNvPr>
          <p:cNvSpPr>
            <a:spLocks noGrp="1"/>
          </p:cNvSpPr>
          <p:nvPr>
            <p:ph type="body" idx="1"/>
          </p:nvPr>
        </p:nvSpPr>
        <p:spPr/>
        <p:txBody>
          <a:bodyPr/>
          <a:lstStyle/>
          <a:p>
            <a:r>
              <a:rPr lang="en-US" dirty="0"/>
              <a:t>Break….take a breath…</a:t>
            </a:r>
          </a:p>
        </p:txBody>
      </p:sp>
      <p:grpSp>
        <p:nvGrpSpPr>
          <p:cNvPr id="12" name="Group 11">
            <a:extLst>
              <a:ext uri="{FF2B5EF4-FFF2-40B4-BE49-F238E27FC236}">
                <a16:creationId xmlns:a16="http://schemas.microsoft.com/office/drawing/2014/main" id="{2DD18BCA-6923-42A5-810D-CABE550CD374}"/>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36A231BE-4F72-473D-8A28-4BC9210F6B69}"/>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12109421-7059-4934-9393-8DA8E203FD31}"/>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8337519D-EEF8-4A60-A7B8-10769A716FC9}"/>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2C04224B-F626-4223-B5F0-89924AD8281F}"/>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25338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Partials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599589"/>
            <a:ext cx="9201150" cy="4006908"/>
          </a:xfrm>
        </p:spPr>
        <p:txBody>
          <a:bodyPr>
            <a:normAutofit/>
          </a:bodyPr>
          <a:lstStyle/>
          <a:p>
            <a:pPr marL="0" indent="0">
              <a:spcBef>
                <a:spcPts val="0"/>
              </a:spcBef>
              <a:spcAft>
                <a:spcPts val="1200"/>
              </a:spcAft>
              <a:buNone/>
            </a:pPr>
            <a:r>
              <a:rPr lang="en-US" sz="2400" dirty="0"/>
              <a:t>You can create partial SASS files that contain little snippets of CSS that you can include in other SASS files</a:t>
            </a:r>
          </a:p>
          <a:p>
            <a:pPr marL="0" indent="0">
              <a:spcBef>
                <a:spcPts val="0"/>
              </a:spcBef>
              <a:spcAft>
                <a:spcPts val="1200"/>
              </a:spcAft>
              <a:buNone/>
            </a:pPr>
            <a:r>
              <a:rPr lang="en-US" sz="2400" dirty="0"/>
              <a:t>This is a great way to modularize your CSS and help keep things easier to maintain</a:t>
            </a:r>
          </a:p>
          <a:p>
            <a:pPr marL="0" indent="0">
              <a:spcBef>
                <a:spcPts val="0"/>
              </a:spcBef>
              <a:spcAft>
                <a:spcPts val="1200"/>
              </a:spcAft>
              <a:buNone/>
            </a:pPr>
            <a:r>
              <a:rPr lang="en-US" sz="2400" dirty="0"/>
              <a:t>A partial is simply a SASS file named with a leading underscore. You might name it something like _variables.scss</a:t>
            </a:r>
          </a:p>
          <a:p>
            <a:pPr marL="0" indent="0">
              <a:spcBef>
                <a:spcPts val="0"/>
              </a:spcBef>
              <a:spcAft>
                <a:spcPts val="1200"/>
              </a:spcAft>
              <a:buNone/>
            </a:pPr>
            <a:r>
              <a:rPr lang="en-US" sz="2400" dirty="0"/>
              <a:t>The underscore lets SASS know that the file is only a partial file and that it should not be generated into a CSS file</a:t>
            </a:r>
          </a:p>
          <a:p>
            <a:pPr marL="0" indent="0">
              <a:spcBef>
                <a:spcPts val="0"/>
              </a:spcBef>
              <a:spcAft>
                <a:spcPts val="1200"/>
              </a:spcAft>
              <a:buNone/>
            </a:pPr>
            <a:r>
              <a:rPr lang="en-US" sz="2400" dirty="0"/>
              <a:t>SASS partials are used with the @import directive</a:t>
            </a:r>
          </a:p>
          <a:p>
            <a:pPr marL="0" indent="0">
              <a:buNone/>
            </a:pPr>
            <a:endParaRPr lang="en-US" dirty="0"/>
          </a:p>
        </p:txBody>
      </p:sp>
      <p:grpSp>
        <p:nvGrpSpPr>
          <p:cNvPr id="12" name="Group 11">
            <a:extLst>
              <a:ext uri="{FF2B5EF4-FFF2-40B4-BE49-F238E27FC236}">
                <a16:creationId xmlns:a16="http://schemas.microsoft.com/office/drawing/2014/main" id="{0940B184-964A-43B6-B4B1-91A3C2AC0BD8}"/>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BC51CDBC-564F-4C07-B906-F2466D04C47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11E8E14A-2CCD-4D21-8B37-22FE95951F39}"/>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A39238A4-8243-41B4-977E-4B941DB7FAA2}"/>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585E2679-A003-4D3A-B3C8-23E63AA959B1}"/>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298627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Partials</a:t>
            </a:r>
          </a:p>
        </p:txBody>
      </p:sp>
      <p:sp>
        <p:nvSpPr>
          <p:cNvPr id="17" name="TextBox 16">
            <a:extLst>
              <a:ext uri="{FF2B5EF4-FFF2-40B4-BE49-F238E27FC236}">
                <a16:creationId xmlns:a16="http://schemas.microsoft.com/office/drawing/2014/main" id="{46D63BB3-8213-44D2-9D04-E274ABB92444}"/>
              </a:ext>
            </a:extLst>
          </p:cNvPr>
          <p:cNvSpPr txBox="1"/>
          <p:nvPr/>
        </p:nvSpPr>
        <p:spPr>
          <a:xfrm>
            <a:off x="1524001" y="1857412"/>
            <a:ext cx="3384581" cy="461665"/>
          </a:xfrm>
          <a:prstGeom prst="rect">
            <a:avLst/>
          </a:prstGeom>
          <a:noFill/>
          <a:ln>
            <a:solidFill>
              <a:schemeClr val="accent1"/>
            </a:solidFill>
          </a:ln>
        </p:spPr>
        <p:txBody>
          <a:bodyPr wrap="none" rtlCol="0">
            <a:spAutoFit/>
          </a:bodyPr>
          <a:lstStyle>
            <a:defPPr>
              <a:defRPr lang="en-US"/>
            </a:defPPr>
            <a:lvl1pPr>
              <a:defRPr sz="2400">
                <a:latin typeface="Corbel Light" panose="020B0303020204020204" pitchFamily="34" charset="0"/>
              </a:defRPr>
            </a:lvl1pPr>
          </a:lstStyle>
          <a:p>
            <a:r>
              <a:rPr lang="en-US" dirty="0"/>
              <a:t>File name: _variables.scss</a:t>
            </a:r>
          </a:p>
        </p:txBody>
      </p:sp>
      <p:grpSp>
        <p:nvGrpSpPr>
          <p:cNvPr id="12" name="Group 11">
            <a:extLst>
              <a:ext uri="{FF2B5EF4-FFF2-40B4-BE49-F238E27FC236}">
                <a16:creationId xmlns:a16="http://schemas.microsoft.com/office/drawing/2014/main" id="{68217D20-3F5A-47A5-A886-A917CF34ACB9}"/>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1307EE49-45E3-4668-8F22-6FFCD4F83074}"/>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D650B6EB-C37B-42E7-8F55-4AEAE824DBA0}"/>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789C6CF6-65F6-49D1-A073-EB6461B0421E}"/>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4D90AFAC-C04C-44E1-A0C4-1B6904F46B17}"/>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2" name="Picture 1">
            <a:extLst>
              <a:ext uri="{FF2B5EF4-FFF2-40B4-BE49-F238E27FC236}">
                <a16:creationId xmlns:a16="http://schemas.microsoft.com/office/drawing/2014/main" id="{11007EE5-D9DF-48E5-A873-3F8AB250D40B}"/>
              </a:ext>
            </a:extLst>
          </p:cNvPr>
          <p:cNvPicPr>
            <a:picLocks noChangeAspect="1"/>
          </p:cNvPicPr>
          <p:nvPr/>
        </p:nvPicPr>
        <p:blipFill>
          <a:blip r:embed="rId3"/>
          <a:stretch>
            <a:fillRect/>
          </a:stretch>
        </p:blipFill>
        <p:spPr>
          <a:xfrm>
            <a:off x="6399609" y="505370"/>
            <a:ext cx="3882864" cy="5044989"/>
          </a:xfrm>
          <a:prstGeom prst="rect">
            <a:avLst/>
          </a:prstGeom>
        </p:spPr>
      </p:pic>
    </p:spTree>
    <p:extLst>
      <p:ext uri="{BB962C8B-B14F-4D97-AF65-F5344CB8AC3E}">
        <p14:creationId xmlns:p14="http://schemas.microsoft.com/office/powerpoint/2010/main" val="2049865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EDDCAA0-42A6-4A8A-8965-8EB8875F971E}"/>
              </a:ext>
            </a:extLst>
          </p:cNvPr>
          <p:cNvPicPr>
            <a:picLocks noChangeAspect="1"/>
          </p:cNvPicPr>
          <p:nvPr/>
        </p:nvPicPr>
        <p:blipFill>
          <a:blip r:embed="rId2"/>
          <a:stretch>
            <a:fillRect/>
          </a:stretch>
        </p:blipFill>
        <p:spPr>
          <a:xfrm>
            <a:off x="4295029" y="365127"/>
            <a:ext cx="7658563" cy="3415937"/>
          </a:xfrm>
          <a:prstGeom prst="rect">
            <a:avLst/>
          </a:prstGeom>
        </p:spPr>
      </p:pic>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Partials</a:t>
            </a:r>
          </a:p>
        </p:txBody>
      </p:sp>
      <p:sp>
        <p:nvSpPr>
          <p:cNvPr id="12" name="TextBox 11">
            <a:extLst>
              <a:ext uri="{FF2B5EF4-FFF2-40B4-BE49-F238E27FC236}">
                <a16:creationId xmlns:a16="http://schemas.microsoft.com/office/drawing/2014/main" id="{C0796F15-4D84-4410-B249-783BE87C00CB}"/>
              </a:ext>
            </a:extLst>
          </p:cNvPr>
          <p:cNvSpPr txBox="1"/>
          <p:nvPr/>
        </p:nvSpPr>
        <p:spPr>
          <a:xfrm>
            <a:off x="1524000" y="1857412"/>
            <a:ext cx="2005742" cy="461665"/>
          </a:xfrm>
          <a:prstGeom prst="rect">
            <a:avLst/>
          </a:prstGeom>
          <a:noFill/>
          <a:ln>
            <a:solidFill>
              <a:schemeClr val="accent1"/>
            </a:solidFill>
          </a:ln>
        </p:spPr>
        <p:txBody>
          <a:bodyPr wrap="none" rtlCol="0">
            <a:spAutoFit/>
          </a:bodyPr>
          <a:lstStyle>
            <a:defPPr>
              <a:defRPr lang="en-US"/>
            </a:defPPr>
            <a:lvl1pPr>
              <a:defRPr sz="2400">
                <a:latin typeface="Corbel Light" panose="020B0303020204020204" pitchFamily="34" charset="0"/>
              </a:defRPr>
            </a:lvl1pPr>
          </a:lstStyle>
          <a:p>
            <a:r>
              <a:rPr lang="en-US" dirty="0"/>
              <a:t>Resulting code</a:t>
            </a:r>
          </a:p>
        </p:txBody>
      </p:sp>
      <p:sp>
        <p:nvSpPr>
          <p:cNvPr id="6" name="Rectangle 5">
            <a:extLst>
              <a:ext uri="{FF2B5EF4-FFF2-40B4-BE49-F238E27FC236}">
                <a16:creationId xmlns:a16="http://schemas.microsoft.com/office/drawing/2014/main" id="{BFCE2AF7-DD57-4A40-8ACF-0FA9931168F8}"/>
              </a:ext>
            </a:extLst>
          </p:cNvPr>
          <p:cNvSpPr/>
          <p:nvPr/>
        </p:nvSpPr>
        <p:spPr>
          <a:xfrm>
            <a:off x="4373875" y="1855960"/>
            <a:ext cx="2858432" cy="30781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FA80FEB1-C4F9-46FF-AD1E-8200DA92BE58}"/>
              </a:ext>
            </a:extLst>
          </p:cNvPr>
          <p:cNvGrpSpPr/>
          <p:nvPr/>
        </p:nvGrpSpPr>
        <p:grpSpPr>
          <a:xfrm>
            <a:off x="0" y="5841587"/>
            <a:ext cx="12192000" cy="1008205"/>
            <a:chOff x="0" y="5841587"/>
            <a:chExt cx="12192000" cy="1008205"/>
          </a:xfrm>
        </p:grpSpPr>
        <p:sp>
          <p:nvSpPr>
            <p:cNvPr id="14" name="Rectangle 13">
              <a:extLst>
                <a:ext uri="{FF2B5EF4-FFF2-40B4-BE49-F238E27FC236}">
                  <a16:creationId xmlns:a16="http://schemas.microsoft.com/office/drawing/2014/main" id="{F050E2F5-CBF8-4687-A622-3C11879A902A}"/>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77EE1AFF-1BE7-45A8-BE6F-977DD23E1380}"/>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1CEAD751-9771-4E6F-9A5E-1A184D4300ED}"/>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AFF6E70D-64C6-443D-8F3C-2145ACF4FC54}"/>
                </a:ext>
              </a:extLst>
            </p:cNvPr>
            <p:cNvPicPr>
              <a:picLocks noChangeAspect="1"/>
            </p:cNvPicPr>
            <p:nvPr/>
          </p:nvPicPr>
          <p:blipFill>
            <a:blip r:embed="rId3"/>
            <a:stretch>
              <a:fillRect/>
            </a:stretch>
          </p:blipFill>
          <p:spPr>
            <a:xfrm>
              <a:off x="5792390" y="5968372"/>
              <a:ext cx="607219" cy="678656"/>
            </a:xfrm>
            <a:prstGeom prst="rect">
              <a:avLst/>
            </a:prstGeom>
          </p:spPr>
        </p:pic>
      </p:grpSp>
      <p:sp>
        <p:nvSpPr>
          <p:cNvPr id="4" name="TextBox 3">
            <a:extLst>
              <a:ext uri="{FF2B5EF4-FFF2-40B4-BE49-F238E27FC236}">
                <a16:creationId xmlns:a16="http://schemas.microsoft.com/office/drawing/2014/main" id="{F049051E-9BC9-46B1-AFCE-37D3587E349B}"/>
              </a:ext>
            </a:extLst>
          </p:cNvPr>
          <p:cNvSpPr txBox="1"/>
          <p:nvPr/>
        </p:nvSpPr>
        <p:spPr>
          <a:xfrm>
            <a:off x="7393663" y="4808698"/>
            <a:ext cx="4559929" cy="646331"/>
          </a:xfrm>
          <a:prstGeom prst="rect">
            <a:avLst/>
          </a:prstGeom>
          <a:noFill/>
        </p:spPr>
        <p:txBody>
          <a:bodyPr wrap="square" rtlCol="0">
            <a:spAutoFit/>
          </a:bodyPr>
          <a:lstStyle/>
          <a:p>
            <a:r>
              <a:rPr lang="en-US" dirty="0">
                <a:latin typeface="Corbel Light" panose="020B0303020204020204" pitchFamily="34" charset="0"/>
              </a:rPr>
              <a:t>We used to use </a:t>
            </a:r>
            <a:r>
              <a:rPr lang="en-US" b="1" dirty="0">
                <a:latin typeface="Courier New" panose="02070309020205020404" pitchFamily="49" charset="0"/>
                <a:cs typeface="Courier New" panose="02070309020205020404" pitchFamily="49" charset="0"/>
              </a:rPr>
              <a:t>@import </a:t>
            </a:r>
            <a:r>
              <a:rPr lang="en-US" dirty="0">
                <a:latin typeface="Corbel Light" panose="020B0303020204020204" pitchFamily="34" charset="0"/>
              </a:rPr>
              <a:t>instead of </a:t>
            </a:r>
            <a:r>
              <a:rPr lang="en-US" b="1" dirty="0">
                <a:latin typeface="Courier New" panose="02070309020205020404" pitchFamily="49" charset="0"/>
                <a:cs typeface="Courier New" panose="02070309020205020404" pitchFamily="49" charset="0"/>
              </a:rPr>
              <a:t>@use</a:t>
            </a:r>
            <a:r>
              <a:rPr lang="en-US" dirty="0">
                <a:latin typeface="Corbel Light" panose="020B0303020204020204" pitchFamily="34" charset="0"/>
              </a:rPr>
              <a:t>, but that’s now deprecated</a:t>
            </a:r>
          </a:p>
        </p:txBody>
      </p:sp>
    </p:spTree>
    <p:extLst>
      <p:ext uri="{BB962C8B-B14F-4D97-AF65-F5344CB8AC3E}">
        <p14:creationId xmlns:p14="http://schemas.microsoft.com/office/powerpoint/2010/main" val="3923020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Partials</a:t>
            </a:r>
          </a:p>
        </p:txBody>
      </p:sp>
      <p:sp>
        <p:nvSpPr>
          <p:cNvPr id="12" name="TextBox 11">
            <a:extLst>
              <a:ext uri="{FF2B5EF4-FFF2-40B4-BE49-F238E27FC236}">
                <a16:creationId xmlns:a16="http://schemas.microsoft.com/office/drawing/2014/main" id="{C0796F15-4D84-4410-B249-783BE87C00CB}"/>
              </a:ext>
            </a:extLst>
          </p:cNvPr>
          <p:cNvSpPr txBox="1"/>
          <p:nvPr/>
        </p:nvSpPr>
        <p:spPr>
          <a:xfrm>
            <a:off x="1524001" y="1857412"/>
            <a:ext cx="2074671" cy="830997"/>
          </a:xfrm>
          <a:prstGeom prst="rect">
            <a:avLst/>
          </a:prstGeom>
          <a:noFill/>
          <a:ln>
            <a:solidFill>
              <a:schemeClr val="accent1"/>
            </a:solidFill>
          </a:ln>
        </p:spPr>
        <p:txBody>
          <a:bodyPr wrap="none" rtlCol="0">
            <a:spAutoFit/>
          </a:bodyPr>
          <a:lstStyle/>
          <a:p>
            <a:r>
              <a:rPr lang="en-US" sz="2400" dirty="0">
                <a:latin typeface="Corbel Light" panose="020B0303020204020204" pitchFamily="34" charset="0"/>
              </a:rPr>
              <a:t>Resulting code </a:t>
            </a:r>
            <a:br>
              <a:rPr lang="en-US" sz="2400" dirty="0">
                <a:latin typeface="Corbel Light" panose="020B0303020204020204" pitchFamily="34" charset="0"/>
              </a:rPr>
            </a:br>
            <a:r>
              <a:rPr lang="en-US" sz="2400" dirty="0">
                <a:latin typeface="Corbel Light" panose="020B0303020204020204" pitchFamily="34" charset="0"/>
              </a:rPr>
              <a:t>(main.css)</a:t>
            </a:r>
          </a:p>
        </p:txBody>
      </p:sp>
      <p:grpSp>
        <p:nvGrpSpPr>
          <p:cNvPr id="10" name="Group 9">
            <a:extLst>
              <a:ext uri="{FF2B5EF4-FFF2-40B4-BE49-F238E27FC236}">
                <a16:creationId xmlns:a16="http://schemas.microsoft.com/office/drawing/2014/main" id="{7F4B355A-6A99-4512-BC8B-15C0D8590D7C}"/>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04E98CD8-5134-4DCE-98D8-C5CE7786D997}"/>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87BEB44E-C1DC-4AA4-A1D0-11564B264F98}"/>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5A3B1517-3721-4B86-B66E-D8100210AC39}"/>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630F266B-E779-4FF5-B94F-052B56C52B25}"/>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2" name="Picture 1">
            <a:extLst>
              <a:ext uri="{FF2B5EF4-FFF2-40B4-BE49-F238E27FC236}">
                <a16:creationId xmlns:a16="http://schemas.microsoft.com/office/drawing/2014/main" id="{2CD3645D-D588-43EA-8333-E5735B965CE0}"/>
              </a:ext>
            </a:extLst>
          </p:cNvPr>
          <p:cNvPicPr>
            <a:picLocks noChangeAspect="1"/>
          </p:cNvPicPr>
          <p:nvPr/>
        </p:nvPicPr>
        <p:blipFill>
          <a:blip r:embed="rId3"/>
          <a:stretch>
            <a:fillRect/>
          </a:stretch>
        </p:blipFill>
        <p:spPr>
          <a:xfrm>
            <a:off x="5685577" y="260826"/>
            <a:ext cx="4150110" cy="5345672"/>
          </a:xfrm>
          <a:prstGeom prst="rect">
            <a:avLst/>
          </a:prstGeom>
        </p:spPr>
      </p:pic>
    </p:spTree>
    <p:extLst>
      <p:ext uri="{BB962C8B-B14F-4D97-AF65-F5344CB8AC3E}">
        <p14:creationId xmlns:p14="http://schemas.microsoft.com/office/powerpoint/2010/main" val="3048321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Why Use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731"/>
            <a:ext cx="9576303" cy="4006908"/>
          </a:xfrm>
        </p:spPr>
        <p:txBody>
          <a:bodyPr>
            <a:noAutofit/>
          </a:bodyPr>
          <a:lstStyle/>
          <a:p>
            <a:pPr marL="0" indent="0">
              <a:spcBef>
                <a:spcPts val="0"/>
              </a:spcBef>
              <a:spcAft>
                <a:spcPts val="1200"/>
              </a:spcAft>
              <a:buNone/>
            </a:pPr>
            <a:r>
              <a:rPr lang="en-US" sz="2400" dirty="0"/>
              <a:t>It is a super set of CSS, which means it contains all the features of CSS and is an open source pre-processor, coded in JavaScript</a:t>
            </a:r>
          </a:p>
          <a:p>
            <a:pPr marL="0" indent="0">
              <a:spcBef>
                <a:spcPts val="0"/>
              </a:spcBef>
              <a:spcAft>
                <a:spcPts val="1200"/>
              </a:spcAft>
              <a:buNone/>
            </a:pPr>
            <a:r>
              <a:rPr lang="en-US" sz="2400" dirty="0"/>
              <a:t>It provides the document style in a good, structured format, better than vanilla CSS</a:t>
            </a:r>
          </a:p>
          <a:p>
            <a:pPr marL="0" indent="0">
              <a:spcBef>
                <a:spcPts val="0"/>
              </a:spcBef>
              <a:spcAft>
                <a:spcPts val="1200"/>
              </a:spcAft>
              <a:buNone/>
            </a:pPr>
            <a:r>
              <a:rPr lang="en-US" sz="2400" dirty="0"/>
              <a:t>It uses re-usable methods, logic statements and some of the built-in functions such as color manipulation, mathematics and parameter lists</a:t>
            </a:r>
          </a:p>
        </p:txBody>
      </p:sp>
      <p:grpSp>
        <p:nvGrpSpPr>
          <p:cNvPr id="12" name="Group 11">
            <a:extLst>
              <a:ext uri="{FF2B5EF4-FFF2-40B4-BE49-F238E27FC236}">
                <a16:creationId xmlns:a16="http://schemas.microsoft.com/office/drawing/2014/main" id="{89C3640F-A151-44BC-BA28-98AA4F8406FA}"/>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6637EA43-9A54-4C17-A7A8-400CB87CC3F2}"/>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F01B8782-4ADA-4A54-9ABB-48D6216F141D}"/>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3CAB8EC8-8D79-4328-B107-48C7E5533F40}"/>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BCAE9A36-72B1-418E-A025-2D1FDB4C213A}"/>
                </a:ext>
              </a:extLst>
            </p:cNvPr>
            <p:cNvPicPr>
              <a:picLocks noChangeAspect="1"/>
            </p:cNvPicPr>
            <p:nvPr/>
          </p:nvPicPr>
          <p:blipFill>
            <a:blip r:embed="rId3"/>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721962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title"/>
          </p:nvPr>
        </p:nvSpPr>
        <p:spPr/>
        <p:txBody>
          <a:bodyPr>
            <a:normAutofit/>
          </a:bodyPr>
          <a:lstStyle/>
          <a:p>
            <a:r>
              <a:rPr lang="en-US" dirty="0"/>
              <a:t>SASS Mixins</a:t>
            </a:r>
          </a:p>
        </p:txBody>
      </p:sp>
      <p:sp>
        <p:nvSpPr>
          <p:cNvPr id="10" name="Text Placeholder 9">
            <a:extLst>
              <a:ext uri="{FF2B5EF4-FFF2-40B4-BE49-F238E27FC236}">
                <a16:creationId xmlns:a16="http://schemas.microsoft.com/office/drawing/2014/main" id="{03756C48-76AA-4F01-91F1-CD01A57D5D3B}"/>
              </a:ext>
            </a:extLst>
          </p:cNvPr>
          <p:cNvSpPr>
            <a:spLocks noGrp="1"/>
          </p:cNvSpPr>
          <p:nvPr>
            <p:ph type="body" idx="1"/>
          </p:nvPr>
        </p:nvSpPr>
        <p:spPr/>
        <p:txBody>
          <a:bodyPr/>
          <a:lstStyle/>
          <a:p>
            <a:endParaRPr lang="en-US"/>
          </a:p>
        </p:txBody>
      </p:sp>
      <p:grpSp>
        <p:nvGrpSpPr>
          <p:cNvPr id="12" name="Group 11">
            <a:extLst>
              <a:ext uri="{FF2B5EF4-FFF2-40B4-BE49-F238E27FC236}">
                <a16:creationId xmlns:a16="http://schemas.microsoft.com/office/drawing/2014/main" id="{83324448-6C01-4E8A-9195-5B459F8FEBA4}"/>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555E8639-00F3-4158-B8B7-CADAEECFB4E3}"/>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8BD9B41F-1F05-4D1A-AF4C-A9B48109633B}"/>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BEDB0226-537C-4822-8D0C-C414C25F856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05A8B6D2-CDC3-4069-9AAE-CE6C058D0D2C}"/>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907175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Mixins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599589"/>
            <a:ext cx="9201150" cy="4006908"/>
          </a:xfrm>
        </p:spPr>
        <p:txBody>
          <a:bodyPr>
            <a:normAutofit/>
          </a:bodyPr>
          <a:lstStyle/>
          <a:p>
            <a:pPr marL="0" indent="0">
              <a:spcBef>
                <a:spcPts val="0"/>
              </a:spcBef>
              <a:spcAft>
                <a:spcPts val="1200"/>
              </a:spcAft>
              <a:buNone/>
            </a:pPr>
            <a:r>
              <a:rPr lang="en-US" sz="2400" dirty="0"/>
              <a:t>Mixins are kind of developer defined functions</a:t>
            </a:r>
          </a:p>
          <a:p>
            <a:pPr marL="0" indent="0">
              <a:spcBef>
                <a:spcPts val="0"/>
              </a:spcBef>
              <a:spcAft>
                <a:spcPts val="1200"/>
              </a:spcAft>
              <a:buNone/>
            </a:pPr>
            <a:r>
              <a:rPr lang="en-US" sz="2400" dirty="0"/>
              <a:t>The developer can make them for clear SASS</a:t>
            </a:r>
          </a:p>
          <a:p>
            <a:pPr marL="0" indent="0">
              <a:spcBef>
                <a:spcPts val="0"/>
              </a:spcBef>
              <a:spcAft>
                <a:spcPts val="1200"/>
              </a:spcAft>
              <a:buNone/>
            </a:pPr>
            <a:r>
              <a:rPr lang="en-US" sz="2400" dirty="0"/>
              <a:t>Two kinds of mixins</a:t>
            </a:r>
          </a:p>
          <a:p>
            <a:pPr marL="0" indent="0">
              <a:spcBef>
                <a:spcPts val="0"/>
              </a:spcBef>
              <a:spcAft>
                <a:spcPts val="1200"/>
              </a:spcAft>
              <a:buNone/>
            </a:pPr>
            <a:r>
              <a:rPr lang="en-US" sz="2400" dirty="0"/>
              <a:t>Parameterless</a:t>
            </a:r>
          </a:p>
          <a:p>
            <a:pPr marL="0" indent="0">
              <a:spcBef>
                <a:spcPts val="0"/>
              </a:spcBef>
              <a:spcAft>
                <a:spcPts val="1200"/>
              </a:spcAft>
              <a:buNone/>
            </a:pPr>
            <a:r>
              <a:rPr lang="en-US" sz="2400" dirty="0"/>
              <a:t>	Get default styles every time</a:t>
            </a:r>
          </a:p>
          <a:p>
            <a:pPr marL="0" indent="0">
              <a:spcBef>
                <a:spcPts val="0"/>
              </a:spcBef>
              <a:spcAft>
                <a:spcPts val="1200"/>
              </a:spcAft>
              <a:buNone/>
            </a:pPr>
            <a:r>
              <a:rPr lang="en-US" sz="2400" dirty="0"/>
              <a:t>With parameters</a:t>
            </a:r>
          </a:p>
          <a:p>
            <a:pPr marL="685800" lvl="2" indent="0">
              <a:spcBef>
                <a:spcPts val="0"/>
              </a:spcBef>
              <a:spcAft>
                <a:spcPts val="1200"/>
              </a:spcAft>
              <a:buNone/>
            </a:pPr>
            <a:r>
              <a:rPr lang="en-US" sz="2400" dirty="0"/>
              <a:t>Get style based on some parameters</a:t>
            </a:r>
          </a:p>
          <a:p>
            <a:pPr marL="685800" lvl="2" indent="0">
              <a:spcBef>
                <a:spcPts val="0"/>
              </a:spcBef>
              <a:spcAft>
                <a:spcPts val="1200"/>
              </a:spcAft>
              <a:buNone/>
            </a:pPr>
            <a:r>
              <a:rPr lang="en-US" sz="2400" dirty="0"/>
              <a:t>Gradient, borders, etc…</a:t>
            </a:r>
          </a:p>
          <a:p>
            <a:pPr marL="0" indent="0">
              <a:buNone/>
            </a:pPr>
            <a:endParaRPr lang="en-US" dirty="0"/>
          </a:p>
        </p:txBody>
      </p:sp>
      <p:grpSp>
        <p:nvGrpSpPr>
          <p:cNvPr id="12" name="Group 11">
            <a:extLst>
              <a:ext uri="{FF2B5EF4-FFF2-40B4-BE49-F238E27FC236}">
                <a16:creationId xmlns:a16="http://schemas.microsoft.com/office/drawing/2014/main" id="{ACFAB3CD-F0D9-4B8A-830D-F0C9ADB1355E}"/>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0699A6EA-0668-416D-9748-2B41760AEE43}"/>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3033E125-4239-4264-96A4-E4B7D3E74C67}"/>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BAFDAB77-5405-4338-BF3E-9C3D05104817}"/>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B72A0E56-A35A-4A5B-9CE1-D11B85BE84A7}"/>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4117725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27393"/>
            <a:ext cx="4586147" cy="4006908"/>
          </a:xfrm>
        </p:spPr>
        <p:txBody>
          <a:bodyPr>
            <a:normAutofit/>
          </a:bodyPr>
          <a:lstStyle/>
          <a:p>
            <a:pPr marL="0" indent="0">
              <a:buNone/>
            </a:pPr>
            <a:r>
              <a:rPr lang="en-US" sz="2400" dirty="0"/>
              <a:t>// Use </a:t>
            </a:r>
            <a:r>
              <a:rPr lang="en-US" sz="2400" b="1" dirty="0">
                <a:latin typeface="Courier New" panose="02070309020205020404" pitchFamily="49" charset="0"/>
                <a:cs typeface="Courier New" panose="02070309020205020404" pitchFamily="49" charset="0"/>
              </a:rPr>
              <a:t>@</a:t>
            </a:r>
            <a:r>
              <a:rPr lang="en-US" sz="2400" b="1" dirty="0" err="1">
                <a:latin typeface="Courier New" panose="02070309020205020404" pitchFamily="49" charset="0"/>
                <a:cs typeface="Courier New" panose="02070309020205020404" pitchFamily="49" charset="0"/>
              </a:rPr>
              <a:t>mixin</a:t>
            </a:r>
            <a:r>
              <a:rPr lang="en-US" sz="2400" b="1" dirty="0">
                <a:latin typeface="Courier New" panose="02070309020205020404" pitchFamily="49" charset="0"/>
                <a:cs typeface="Courier New" panose="02070309020205020404" pitchFamily="49" charset="0"/>
              </a:rPr>
              <a:t> </a:t>
            </a:r>
            <a:r>
              <a:rPr lang="en-US" sz="2400" b="1" dirty="0" err="1">
                <a:latin typeface="Courier New" panose="02070309020205020404" pitchFamily="49" charset="0"/>
                <a:cs typeface="Courier New" panose="02070309020205020404" pitchFamily="49" charset="0"/>
              </a:rPr>
              <a:t>mixin</a:t>
            </a:r>
            <a:r>
              <a:rPr lang="en-US" sz="2400" b="1" dirty="0">
                <a:latin typeface="Courier New" panose="02070309020205020404" pitchFamily="49" charset="0"/>
                <a:cs typeface="Courier New" panose="02070309020205020404" pitchFamily="49" charset="0"/>
              </a:rPr>
              <a:t>-name</a:t>
            </a:r>
          </a:p>
          <a:p>
            <a:pPr marL="0" indent="0">
              <a:buNone/>
            </a:pPr>
            <a:r>
              <a:rPr lang="en-US" sz="2400" dirty="0"/>
              <a:t>// Then the styles are normal SASS</a:t>
            </a:r>
          </a:p>
          <a:p>
            <a:pPr marL="0" indent="0">
              <a:buNone/>
            </a:pPr>
            <a:r>
              <a:rPr lang="en-US" sz="2400" b="1" dirty="0">
                <a:latin typeface="Courier New" panose="02070309020205020404" pitchFamily="49" charset="0"/>
                <a:cs typeface="Courier New" panose="02070309020205020404" pitchFamily="49" charset="0"/>
              </a:rPr>
              <a:t>@</a:t>
            </a:r>
            <a:r>
              <a:rPr lang="en-US" sz="2400" b="1" dirty="0" err="1">
                <a:latin typeface="Courier New" panose="02070309020205020404" pitchFamily="49" charset="0"/>
                <a:cs typeface="Courier New" panose="02070309020205020404" pitchFamily="49" charset="0"/>
              </a:rPr>
              <a:t>mixin</a:t>
            </a:r>
            <a:r>
              <a:rPr lang="en-US" sz="2400" b="1" dirty="0">
                <a:latin typeface="Courier New" panose="02070309020205020404" pitchFamily="49" charset="0"/>
                <a:cs typeface="Courier New" panose="02070309020205020404" pitchFamily="49" charset="0"/>
              </a:rPr>
              <a:t> </a:t>
            </a:r>
            <a:r>
              <a:rPr lang="en-US" sz="2400" b="1" dirty="0" err="1">
                <a:latin typeface="Courier New" panose="02070309020205020404" pitchFamily="49" charset="0"/>
                <a:cs typeface="Courier New" panose="02070309020205020404" pitchFamily="49" charset="0"/>
              </a:rPr>
              <a:t>clearfix</a:t>
            </a:r>
            <a:r>
              <a:rPr lang="en-US" sz="2400" b="1" dirty="0">
                <a:latin typeface="Courier New" panose="02070309020205020404" pitchFamily="49" charset="0"/>
                <a:cs typeface="Courier New" panose="02070309020205020404" pitchFamily="49" charset="0"/>
              </a:rPr>
              <a:t>{</a:t>
            </a:r>
          </a:p>
          <a:p>
            <a:pPr marL="0" indent="0">
              <a:buNone/>
            </a:pPr>
            <a:r>
              <a:rPr lang="en-US" sz="2400" b="1" dirty="0">
                <a:latin typeface="Courier New" panose="02070309020205020404" pitchFamily="49" charset="0"/>
                <a:cs typeface="Courier New" panose="02070309020205020404" pitchFamily="49" charset="0"/>
              </a:rPr>
              <a:t>  	zoom:1;</a:t>
            </a:r>
          </a:p>
          <a:p>
            <a:pPr marL="0" indent="0">
              <a:buNone/>
            </a:pPr>
            <a:r>
              <a:rPr lang="en-US" sz="2400" b="1" dirty="0">
                <a:latin typeface="Courier New" panose="02070309020205020404" pitchFamily="49" charset="0"/>
                <a:cs typeface="Courier New" panose="02070309020205020404" pitchFamily="49" charset="0"/>
              </a:rPr>
              <a:t>	content:"";</a:t>
            </a:r>
          </a:p>
          <a:p>
            <a:pPr marL="0" indent="0">
              <a:buNone/>
            </a:pPr>
            <a:r>
              <a:rPr lang="en-US" sz="2400" b="1" dirty="0">
                <a:latin typeface="Courier New" panose="02070309020205020404" pitchFamily="49" charset="0"/>
                <a:cs typeface="Courier New" panose="02070309020205020404" pitchFamily="49" charset="0"/>
              </a:rPr>
              <a:t>    height:0; 	</a:t>
            </a:r>
            <a:r>
              <a:rPr lang="en-US" sz="2400" b="1" dirty="0" err="1">
                <a:latin typeface="Courier New" panose="02070309020205020404" pitchFamily="49" charset="0"/>
                <a:cs typeface="Courier New" panose="02070309020205020404" pitchFamily="49" charset="0"/>
              </a:rPr>
              <a:t>clear:both</a:t>
            </a:r>
            <a:r>
              <a:rPr lang="en-US" sz="2400" b="1" dirty="0">
                <a:latin typeface="Courier New" panose="02070309020205020404" pitchFamily="49" charset="0"/>
                <a:cs typeface="Courier New" panose="02070309020205020404" pitchFamily="49" charset="0"/>
              </a:rPr>
              <a:t>; </a:t>
            </a:r>
          </a:p>
          <a:p>
            <a:pPr marL="0" indent="0">
              <a:buNone/>
            </a:pPr>
            <a:r>
              <a:rPr lang="en-US" sz="2400" b="1" dirty="0">
                <a:latin typeface="Courier New" panose="02070309020205020404" pitchFamily="49" charset="0"/>
                <a:cs typeface="Courier New" panose="02070309020205020404" pitchFamily="49" charset="0"/>
              </a:rPr>
              <a:t>}</a:t>
            </a:r>
          </a:p>
          <a:p>
            <a:pPr marL="0" indent="0">
              <a:buNone/>
            </a:pPr>
            <a:endParaRPr lang="en-US" sz="2400" dirty="0"/>
          </a:p>
        </p:txBody>
      </p:sp>
      <p:sp>
        <p:nvSpPr>
          <p:cNvPr id="10" name="Rectangle 9">
            <a:extLst>
              <a:ext uri="{FF2B5EF4-FFF2-40B4-BE49-F238E27FC236}">
                <a16:creationId xmlns:a16="http://schemas.microsoft.com/office/drawing/2014/main" id="{EF0845EB-4502-4F0F-9CE8-D6D041BA06D1}"/>
              </a:ext>
            </a:extLst>
          </p:cNvPr>
          <p:cNvSpPr/>
          <p:nvPr/>
        </p:nvSpPr>
        <p:spPr>
          <a:xfrm>
            <a:off x="7200522" y="2368379"/>
            <a:ext cx="3720975" cy="1477328"/>
          </a:xfrm>
          <a:prstGeom prst="rect">
            <a:avLst/>
          </a:prstGeom>
        </p:spPr>
        <p:txBody>
          <a:bodyPr wrap="square">
            <a:spAutoFit/>
          </a:bodyPr>
          <a:lstStyle/>
          <a:p>
            <a:r>
              <a:rPr lang="en-US" sz="2200" b="1" dirty="0" err="1">
                <a:latin typeface="Courier New" panose="02070309020205020404" pitchFamily="49" charset="0"/>
                <a:cs typeface="Courier New" panose="02070309020205020404" pitchFamily="49" charset="0"/>
              </a:rPr>
              <a:t>ul#main-nav</a:t>
            </a:r>
            <a:r>
              <a:rPr lang="en-US" sz="2200" b="1" dirty="0">
                <a:latin typeface="Courier New" panose="02070309020205020404" pitchFamily="49" charset="0"/>
                <a:cs typeface="Courier New" panose="02070309020205020404" pitchFamily="49" charset="0"/>
              </a:rPr>
              <a:t>{</a:t>
            </a:r>
          </a:p>
          <a:p>
            <a:r>
              <a:rPr lang="en-US" sz="2200" b="1" dirty="0">
                <a:latin typeface="Courier New" panose="02070309020205020404" pitchFamily="49" charset="0"/>
                <a:cs typeface="Courier New" panose="02070309020205020404" pitchFamily="49" charset="0"/>
              </a:rPr>
              <a:t>  @include </a:t>
            </a:r>
            <a:r>
              <a:rPr lang="en-US" sz="2200" b="1" dirty="0" err="1">
                <a:latin typeface="Courier New" panose="02070309020205020404" pitchFamily="49" charset="0"/>
                <a:cs typeface="Courier New" panose="02070309020205020404" pitchFamily="49" charset="0"/>
              </a:rPr>
              <a:t>clearfix</a:t>
            </a:r>
            <a:r>
              <a:rPr lang="en-US" sz="2200" b="1" dirty="0">
                <a:latin typeface="Courier New" panose="02070309020205020404" pitchFamily="49" charset="0"/>
                <a:cs typeface="Courier New" panose="02070309020205020404" pitchFamily="49" charset="0"/>
              </a:rPr>
              <a:t>;</a:t>
            </a:r>
          </a:p>
          <a:p>
            <a:r>
              <a:rPr lang="en-US" sz="2200" b="1" dirty="0">
                <a:latin typeface="Courier New" panose="02070309020205020404" pitchFamily="49" charset="0"/>
                <a:cs typeface="Courier New" panose="02070309020205020404" pitchFamily="49" charset="0"/>
              </a:rPr>
              <a:t>  </a:t>
            </a:r>
            <a:r>
              <a:rPr lang="en-US" sz="2400" b="1" dirty="0">
                <a:latin typeface="Courier New" panose="02070309020205020404" pitchFamily="49" charset="0"/>
                <a:cs typeface="Courier New" panose="02070309020205020404" pitchFamily="49" charset="0"/>
              </a:rPr>
              <a:t>…</a:t>
            </a:r>
          </a:p>
          <a:p>
            <a:r>
              <a:rPr lang="en-US" sz="2200" b="1" dirty="0">
                <a:latin typeface="Courier New" panose="02070309020205020404" pitchFamily="49" charset="0"/>
                <a:cs typeface="Courier New" panose="02070309020205020404" pitchFamily="49" charset="0"/>
              </a:rPr>
              <a:t>}</a:t>
            </a:r>
          </a:p>
        </p:txBody>
      </p:sp>
      <p:grpSp>
        <p:nvGrpSpPr>
          <p:cNvPr id="12" name="Group 11">
            <a:extLst>
              <a:ext uri="{FF2B5EF4-FFF2-40B4-BE49-F238E27FC236}">
                <a16:creationId xmlns:a16="http://schemas.microsoft.com/office/drawing/2014/main" id="{1D0B53E3-E7C8-449C-B6EA-2CA52FA92EAD}"/>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3EE58994-6C3A-4038-B521-C4A1C37396CD}"/>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CF4378C9-E945-441E-BB34-F1543572182E}"/>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38063FEF-5DCC-480E-A3D9-21F5B2F5D1D2}"/>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6D08773C-A78D-4776-936D-58BB4DDF3CFB}"/>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071289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title"/>
          </p:nvPr>
        </p:nvSpPr>
        <p:spPr/>
        <p:txBody>
          <a:bodyPr>
            <a:normAutofit/>
          </a:bodyPr>
          <a:lstStyle/>
          <a:p>
            <a:r>
              <a:rPr lang="en-US" dirty="0"/>
              <a:t>SASS Extend/Inheritance</a:t>
            </a:r>
          </a:p>
        </p:txBody>
      </p:sp>
      <p:sp>
        <p:nvSpPr>
          <p:cNvPr id="10" name="Text Placeholder 9">
            <a:extLst>
              <a:ext uri="{FF2B5EF4-FFF2-40B4-BE49-F238E27FC236}">
                <a16:creationId xmlns:a16="http://schemas.microsoft.com/office/drawing/2014/main" id="{03756C48-76AA-4F01-91F1-CD01A57D5D3B}"/>
              </a:ext>
            </a:extLst>
          </p:cNvPr>
          <p:cNvSpPr>
            <a:spLocks noGrp="1"/>
          </p:cNvSpPr>
          <p:nvPr>
            <p:ph type="body" idx="1"/>
          </p:nvPr>
        </p:nvSpPr>
        <p:spPr/>
        <p:txBody>
          <a:bodyPr/>
          <a:lstStyle/>
          <a:p>
            <a:endParaRPr lang="en-US"/>
          </a:p>
        </p:txBody>
      </p:sp>
      <p:grpSp>
        <p:nvGrpSpPr>
          <p:cNvPr id="12" name="Group 11">
            <a:extLst>
              <a:ext uri="{FF2B5EF4-FFF2-40B4-BE49-F238E27FC236}">
                <a16:creationId xmlns:a16="http://schemas.microsoft.com/office/drawing/2014/main" id="{4BEADCB8-9894-4632-8517-3A1EFE3BADAB}"/>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4866F378-C14F-4FC4-BD8F-3F6115521437}"/>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D9F5D91E-0BA9-43D0-BD40-8AE3E54287A5}"/>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F83D9A1E-350A-4BE5-9FB9-0B194133F90D}"/>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0B54444E-5E0D-4149-8A61-BD3932087066}"/>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685446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Extend/Inheritance</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599589"/>
            <a:ext cx="9201150" cy="4006908"/>
          </a:xfrm>
        </p:spPr>
        <p:txBody>
          <a:bodyPr>
            <a:normAutofit/>
          </a:bodyPr>
          <a:lstStyle/>
          <a:p>
            <a:pPr marL="0" indent="0">
              <a:spcBef>
                <a:spcPts val="0"/>
              </a:spcBef>
              <a:spcAft>
                <a:spcPts val="1200"/>
              </a:spcAft>
              <a:buNone/>
            </a:pPr>
            <a:r>
              <a:rPr lang="en-US" sz="2400" dirty="0"/>
              <a:t>This is one of the most useful features of SASS</a:t>
            </a:r>
          </a:p>
          <a:p>
            <a:pPr marL="0" indent="0">
              <a:spcBef>
                <a:spcPts val="0"/>
              </a:spcBef>
              <a:spcAft>
                <a:spcPts val="1200"/>
              </a:spcAft>
              <a:buNone/>
            </a:pPr>
            <a:r>
              <a:rPr lang="en-US" sz="2400" dirty="0"/>
              <a:t>Using </a:t>
            </a:r>
            <a:r>
              <a:rPr lang="en-US" sz="2400" b="1" dirty="0">
                <a:latin typeface="Courier New" panose="02070309020205020404" pitchFamily="49" charset="0"/>
                <a:cs typeface="Courier New" panose="02070309020205020404" pitchFamily="49" charset="0"/>
              </a:rPr>
              <a:t>@extend </a:t>
            </a:r>
            <a:r>
              <a:rPr lang="en-US" sz="2400" dirty="0"/>
              <a:t>lets you share a set of CSS properties from one selector to another</a:t>
            </a:r>
          </a:p>
          <a:p>
            <a:pPr marL="0" indent="0">
              <a:spcBef>
                <a:spcPts val="0"/>
              </a:spcBef>
              <a:spcAft>
                <a:spcPts val="1200"/>
              </a:spcAft>
              <a:buNone/>
            </a:pPr>
            <a:r>
              <a:rPr lang="en-US" sz="2400" dirty="0"/>
              <a:t>It helps keep your SASS very </a:t>
            </a:r>
            <a:r>
              <a:rPr lang="en-US" sz="2400" dirty="0">
                <a:solidFill>
                  <a:srgbClr val="FF0000"/>
                </a:solidFill>
              </a:rPr>
              <a:t>DRY (“Don’t Repeat Yourself”)</a:t>
            </a:r>
          </a:p>
          <a:p>
            <a:pPr marL="0" indent="0">
              <a:spcBef>
                <a:spcPts val="0"/>
              </a:spcBef>
              <a:spcAft>
                <a:spcPts val="1200"/>
              </a:spcAft>
              <a:buNone/>
            </a:pPr>
            <a:r>
              <a:rPr lang="en-US" sz="2400" dirty="0"/>
              <a:t>In our example we're going to create a simple series of messaging for errors, warnings and successes</a:t>
            </a:r>
            <a:endParaRPr lang="en-US" dirty="0"/>
          </a:p>
        </p:txBody>
      </p:sp>
      <p:grpSp>
        <p:nvGrpSpPr>
          <p:cNvPr id="12" name="Group 11">
            <a:extLst>
              <a:ext uri="{FF2B5EF4-FFF2-40B4-BE49-F238E27FC236}">
                <a16:creationId xmlns:a16="http://schemas.microsoft.com/office/drawing/2014/main" id="{93666053-44E0-4D02-BDD6-36D8EB3ED24F}"/>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44C3B131-9C4F-459F-8215-9156EE00912F}"/>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92F425BB-5285-45DB-AB44-5D65378065C8}"/>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678C3132-98C3-4948-93B0-60B255091E13}"/>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FF89B9B6-4711-483F-89E2-EEEA30A53A38}"/>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272396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Extend/Inheritance</a:t>
            </a:r>
          </a:p>
        </p:txBody>
      </p:sp>
      <p:sp>
        <p:nvSpPr>
          <p:cNvPr id="12" name="Rectangle 11">
            <a:extLst>
              <a:ext uri="{FF2B5EF4-FFF2-40B4-BE49-F238E27FC236}">
                <a16:creationId xmlns:a16="http://schemas.microsoft.com/office/drawing/2014/main" id="{3F2D30D9-871F-4DD0-89CD-FB2396852AA7}"/>
              </a:ext>
            </a:extLst>
          </p:cNvPr>
          <p:cNvSpPr/>
          <p:nvPr/>
        </p:nvSpPr>
        <p:spPr>
          <a:xfrm>
            <a:off x="6702619" y="1563075"/>
            <a:ext cx="3920841" cy="409342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Aft>
                <a:spcPts val="1200"/>
              </a:spcAft>
            </a:pPr>
            <a:r>
              <a:rPr lang="en-US" sz="2400" dirty="0">
                <a:latin typeface="Corbel Light" panose="020B0303020204020204" pitchFamily="34" charset="0"/>
              </a:rPr>
              <a:t>What the above code does is allow you to take the CSS properties in .message and apply them to .success</a:t>
            </a:r>
          </a:p>
          <a:p>
            <a:pPr>
              <a:spcAft>
                <a:spcPts val="1200"/>
              </a:spcAft>
            </a:pPr>
            <a:r>
              <a:rPr lang="en-US" sz="2400" dirty="0">
                <a:latin typeface="Corbel Light" panose="020B0303020204020204" pitchFamily="34" charset="0"/>
              </a:rPr>
              <a:t>The magic happens with the generated CSS, and this helps you avoid having to write multiple class names on HTML elements</a:t>
            </a:r>
          </a:p>
          <a:p>
            <a:pPr>
              <a:spcAft>
                <a:spcPts val="1200"/>
              </a:spcAft>
            </a:pPr>
            <a:r>
              <a:rPr lang="en-US" sz="2400" dirty="0">
                <a:latin typeface="Corbel Light" panose="020B0303020204020204" pitchFamily="34" charset="0"/>
              </a:rPr>
              <a:t> This is what it looks like:</a:t>
            </a:r>
          </a:p>
        </p:txBody>
      </p:sp>
      <p:sp>
        <p:nvSpPr>
          <p:cNvPr id="10" name="Rectangle 9">
            <a:extLst>
              <a:ext uri="{FF2B5EF4-FFF2-40B4-BE49-F238E27FC236}">
                <a16:creationId xmlns:a16="http://schemas.microsoft.com/office/drawing/2014/main" id="{D0E36E9A-46C8-4608-9987-201888C51673}"/>
              </a:ext>
            </a:extLst>
          </p:cNvPr>
          <p:cNvSpPr/>
          <p:nvPr/>
        </p:nvSpPr>
        <p:spPr>
          <a:xfrm>
            <a:off x="1337794" y="4369070"/>
            <a:ext cx="2934821" cy="3232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B2F010B6-F7A6-4061-87DA-B9A91D41D87A}"/>
              </a:ext>
            </a:extLst>
          </p:cNvPr>
          <p:cNvGrpSpPr/>
          <p:nvPr/>
        </p:nvGrpSpPr>
        <p:grpSpPr>
          <a:xfrm>
            <a:off x="0" y="5841587"/>
            <a:ext cx="12192000" cy="1008205"/>
            <a:chOff x="0" y="5841587"/>
            <a:chExt cx="12192000" cy="1008205"/>
          </a:xfrm>
        </p:grpSpPr>
        <p:sp>
          <p:nvSpPr>
            <p:cNvPr id="15" name="Rectangle 14">
              <a:extLst>
                <a:ext uri="{FF2B5EF4-FFF2-40B4-BE49-F238E27FC236}">
                  <a16:creationId xmlns:a16="http://schemas.microsoft.com/office/drawing/2014/main" id="{B6338A13-0955-4A21-BAEC-F18A546BFFA1}"/>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EC965418-2123-4D46-B9D6-6B1DB8D34D93}"/>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49E6AD36-1366-430D-B6B6-0CE8593B7032}"/>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AC190F3D-94D6-47D8-AC29-B391691E487A}"/>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19" name="Picture 18">
            <a:extLst>
              <a:ext uri="{FF2B5EF4-FFF2-40B4-BE49-F238E27FC236}">
                <a16:creationId xmlns:a16="http://schemas.microsoft.com/office/drawing/2014/main" id="{9AC6CEE8-BEDC-4C6A-A95F-5DD1B9217B91}"/>
              </a:ext>
            </a:extLst>
          </p:cNvPr>
          <p:cNvPicPr>
            <a:picLocks noChangeAspect="1"/>
          </p:cNvPicPr>
          <p:nvPr/>
        </p:nvPicPr>
        <p:blipFill>
          <a:blip r:embed="rId3"/>
          <a:stretch>
            <a:fillRect/>
          </a:stretch>
        </p:blipFill>
        <p:spPr>
          <a:xfrm>
            <a:off x="1206623" y="1308940"/>
            <a:ext cx="3197164" cy="5344878"/>
          </a:xfrm>
          <a:prstGeom prst="rect">
            <a:avLst/>
          </a:prstGeom>
        </p:spPr>
      </p:pic>
      <p:sp>
        <p:nvSpPr>
          <p:cNvPr id="20" name="Arrow: Right 19">
            <a:extLst>
              <a:ext uri="{FF2B5EF4-FFF2-40B4-BE49-F238E27FC236}">
                <a16:creationId xmlns:a16="http://schemas.microsoft.com/office/drawing/2014/main" id="{614A8F86-CDA0-480C-8ADF-3083979AD896}"/>
              </a:ext>
            </a:extLst>
          </p:cNvPr>
          <p:cNvSpPr/>
          <p:nvPr/>
        </p:nvSpPr>
        <p:spPr>
          <a:xfrm>
            <a:off x="5038923" y="3053767"/>
            <a:ext cx="1149790" cy="61882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856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heel(1)">
                                      <p:cBhvr>
                                        <p:cTn id="11" dur="2000"/>
                                        <p:tgtEl>
                                          <p:spTgt spid="10"/>
                                        </p:tgtEl>
                                      </p:cBhvr>
                                    </p:animEffect>
                                  </p:childTnLst>
                                </p:cTn>
                              </p:par>
                            </p:childTnLst>
                          </p:cTn>
                        </p:par>
                        <p:par>
                          <p:cTn id="12" fill="hold">
                            <p:stCondLst>
                              <p:cond delay="2500"/>
                            </p:stCondLst>
                            <p:childTnLst>
                              <p:par>
                                <p:cTn id="13" presetID="22" presetClass="entr" presetSubtype="8"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20"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Extend/Inheritance</a:t>
            </a:r>
          </a:p>
        </p:txBody>
      </p:sp>
      <p:sp>
        <p:nvSpPr>
          <p:cNvPr id="13" name="Rectangle 12">
            <a:extLst>
              <a:ext uri="{FF2B5EF4-FFF2-40B4-BE49-F238E27FC236}">
                <a16:creationId xmlns:a16="http://schemas.microsoft.com/office/drawing/2014/main" id="{962A00CA-63D6-4E86-A1D9-38B755DD4FAD}"/>
              </a:ext>
            </a:extLst>
          </p:cNvPr>
          <p:cNvSpPr/>
          <p:nvPr/>
        </p:nvSpPr>
        <p:spPr>
          <a:xfrm>
            <a:off x="1206623" y="4132350"/>
            <a:ext cx="2934821" cy="32327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A354C8EC-DFE2-4FE5-A54C-35E1809ABF7F}"/>
              </a:ext>
            </a:extLst>
          </p:cNvPr>
          <p:cNvSpPr/>
          <p:nvPr/>
        </p:nvSpPr>
        <p:spPr>
          <a:xfrm>
            <a:off x="5038923" y="3053767"/>
            <a:ext cx="1149790" cy="61882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CF3E2F08-53CF-49A1-BE18-472803D54A49}"/>
              </a:ext>
            </a:extLst>
          </p:cNvPr>
          <p:cNvGrpSpPr/>
          <p:nvPr/>
        </p:nvGrpSpPr>
        <p:grpSpPr>
          <a:xfrm>
            <a:off x="0" y="5841587"/>
            <a:ext cx="12192000" cy="1008205"/>
            <a:chOff x="0" y="5841587"/>
            <a:chExt cx="12192000" cy="1008205"/>
          </a:xfrm>
        </p:grpSpPr>
        <p:sp>
          <p:nvSpPr>
            <p:cNvPr id="16" name="Rectangle 15">
              <a:extLst>
                <a:ext uri="{FF2B5EF4-FFF2-40B4-BE49-F238E27FC236}">
                  <a16:creationId xmlns:a16="http://schemas.microsoft.com/office/drawing/2014/main" id="{ACA77F25-51E7-4CF1-97BA-DAE38EACD23C}"/>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 name="TextBox 16">
              <a:extLst>
                <a:ext uri="{FF2B5EF4-FFF2-40B4-BE49-F238E27FC236}">
                  <a16:creationId xmlns:a16="http://schemas.microsoft.com/office/drawing/2014/main" id="{6BCC35EF-4FE2-4302-8D52-6A98C64EB8DB}"/>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8" name="TextBox 17">
              <a:extLst>
                <a:ext uri="{FF2B5EF4-FFF2-40B4-BE49-F238E27FC236}">
                  <a16:creationId xmlns:a16="http://schemas.microsoft.com/office/drawing/2014/main" id="{C87019E4-51C9-4778-9A92-EF6873889666}"/>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9" name="Picture 18">
              <a:extLst>
                <a:ext uri="{FF2B5EF4-FFF2-40B4-BE49-F238E27FC236}">
                  <a16:creationId xmlns:a16="http://schemas.microsoft.com/office/drawing/2014/main" id="{60149F4D-EAAA-406B-9CAF-D71B61B76534}"/>
                </a:ext>
              </a:extLst>
            </p:cNvPr>
            <p:cNvPicPr>
              <a:picLocks noChangeAspect="1"/>
            </p:cNvPicPr>
            <p:nvPr/>
          </p:nvPicPr>
          <p:blipFill>
            <a:blip r:embed="rId2"/>
            <a:stretch>
              <a:fillRect/>
            </a:stretch>
          </p:blipFill>
          <p:spPr>
            <a:xfrm>
              <a:off x="5792390" y="5968372"/>
              <a:ext cx="607219" cy="678656"/>
            </a:xfrm>
            <a:prstGeom prst="rect">
              <a:avLst/>
            </a:prstGeom>
          </p:spPr>
        </p:pic>
      </p:grpSp>
      <p:pic>
        <p:nvPicPr>
          <p:cNvPr id="5" name="Picture 4">
            <a:extLst>
              <a:ext uri="{FF2B5EF4-FFF2-40B4-BE49-F238E27FC236}">
                <a16:creationId xmlns:a16="http://schemas.microsoft.com/office/drawing/2014/main" id="{254B65E9-7682-4C03-99F4-CDC392160FF0}"/>
              </a:ext>
            </a:extLst>
          </p:cNvPr>
          <p:cNvPicPr>
            <a:picLocks noChangeAspect="1"/>
          </p:cNvPicPr>
          <p:nvPr/>
        </p:nvPicPr>
        <p:blipFill>
          <a:blip r:embed="rId3"/>
          <a:stretch>
            <a:fillRect/>
          </a:stretch>
        </p:blipFill>
        <p:spPr>
          <a:xfrm>
            <a:off x="1206623" y="1308940"/>
            <a:ext cx="3197164" cy="5344878"/>
          </a:xfrm>
          <a:prstGeom prst="rect">
            <a:avLst/>
          </a:prstGeom>
        </p:spPr>
      </p:pic>
      <p:pic>
        <p:nvPicPr>
          <p:cNvPr id="7" name="Picture 6">
            <a:extLst>
              <a:ext uri="{FF2B5EF4-FFF2-40B4-BE49-F238E27FC236}">
                <a16:creationId xmlns:a16="http://schemas.microsoft.com/office/drawing/2014/main" id="{494E7DB0-BDD4-4130-BDB9-B423576D0CF9}"/>
              </a:ext>
            </a:extLst>
          </p:cNvPr>
          <p:cNvPicPr>
            <a:picLocks noChangeAspect="1"/>
          </p:cNvPicPr>
          <p:nvPr/>
        </p:nvPicPr>
        <p:blipFill>
          <a:blip r:embed="rId4"/>
          <a:stretch>
            <a:fillRect/>
          </a:stretch>
        </p:blipFill>
        <p:spPr>
          <a:xfrm>
            <a:off x="6370007" y="1271537"/>
            <a:ext cx="5125936" cy="4744954"/>
          </a:xfrm>
          <a:prstGeom prst="rect">
            <a:avLst/>
          </a:prstGeom>
        </p:spPr>
      </p:pic>
    </p:spTree>
    <p:extLst>
      <p:ext uri="{BB962C8B-B14F-4D97-AF65-F5344CB8AC3E}">
        <p14:creationId xmlns:p14="http://schemas.microsoft.com/office/powerpoint/2010/main" val="5697100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title"/>
          </p:nvPr>
        </p:nvSpPr>
        <p:spPr/>
        <p:txBody>
          <a:bodyPr>
            <a:normAutofit/>
          </a:bodyPr>
          <a:lstStyle/>
          <a:p>
            <a:r>
              <a:rPr lang="en-US" dirty="0"/>
              <a:t>SASS Operators</a:t>
            </a:r>
          </a:p>
        </p:txBody>
      </p:sp>
      <p:sp>
        <p:nvSpPr>
          <p:cNvPr id="10" name="Text Placeholder 9">
            <a:extLst>
              <a:ext uri="{FF2B5EF4-FFF2-40B4-BE49-F238E27FC236}">
                <a16:creationId xmlns:a16="http://schemas.microsoft.com/office/drawing/2014/main" id="{03756C48-76AA-4F01-91F1-CD01A57D5D3B}"/>
              </a:ext>
            </a:extLst>
          </p:cNvPr>
          <p:cNvSpPr>
            <a:spLocks noGrp="1"/>
          </p:cNvSpPr>
          <p:nvPr>
            <p:ph type="body" idx="1"/>
          </p:nvPr>
        </p:nvSpPr>
        <p:spPr/>
        <p:txBody>
          <a:bodyPr/>
          <a:lstStyle/>
          <a:p>
            <a:endParaRPr lang="en-US"/>
          </a:p>
        </p:txBody>
      </p:sp>
      <p:grpSp>
        <p:nvGrpSpPr>
          <p:cNvPr id="12" name="Group 11">
            <a:extLst>
              <a:ext uri="{FF2B5EF4-FFF2-40B4-BE49-F238E27FC236}">
                <a16:creationId xmlns:a16="http://schemas.microsoft.com/office/drawing/2014/main" id="{DC1627C3-A9CB-439D-80BB-8B667C0B51B9}"/>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C9556E23-82C7-4BB7-9551-B703659160E6}"/>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10371043-D533-440E-A558-69EFB5A86465}"/>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8A11D49B-4B23-4E56-B725-E677996D722C}"/>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86CC4389-8024-41D6-9188-9EDD2A35BBFA}"/>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182677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Operators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825625"/>
            <a:ext cx="9201150" cy="4006908"/>
          </a:xfrm>
        </p:spPr>
        <p:txBody>
          <a:bodyPr>
            <a:normAutofit/>
          </a:bodyPr>
          <a:lstStyle/>
          <a:p>
            <a:pPr marL="0" indent="0">
              <a:buNone/>
            </a:pPr>
            <a:r>
              <a:rPr lang="en-US" sz="2400" dirty="0"/>
              <a:t>Doing math in your CSS is very helpful</a:t>
            </a:r>
          </a:p>
          <a:p>
            <a:pPr marL="0" indent="0">
              <a:buNone/>
            </a:pPr>
            <a:r>
              <a:rPr lang="en-US" sz="2400" dirty="0"/>
              <a:t>SASS has a handful of standard math operators like +, -, *, /, and %</a:t>
            </a:r>
          </a:p>
          <a:p>
            <a:pPr marL="0" indent="0">
              <a:buNone/>
            </a:pPr>
            <a:r>
              <a:rPr lang="en-US" sz="2400" dirty="0"/>
              <a:t>In this example we're going to do some simple math to calculate widths for an aside &amp; article</a:t>
            </a:r>
          </a:p>
        </p:txBody>
      </p:sp>
      <p:grpSp>
        <p:nvGrpSpPr>
          <p:cNvPr id="12" name="Group 11">
            <a:extLst>
              <a:ext uri="{FF2B5EF4-FFF2-40B4-BE49-F238E27FC236}">
                <a16:creationId xmlns:a16="http://schemas.microsoft.com/office/drawing/2014/main" id="{D2383701-57FE-48F0-A18D-E03D5DEC9FAF}"/>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4914E39D-7AFC-49FF-8A3A-B8F0CDFCC4B5}"/>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F5521432-39C0-4CC2-B148-F4DCC3EBD44D}"/>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81631087-B9EA-45A2-B0D7-1A5DD67D8AFF}"/>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5D3E6FD9-BBD6-4A6F-A0BB-00F96358E43A}"/>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725021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Operators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3102"/>
            <a:ext cx="8648889" cy="4006908"/>
          </a:xfrm>
        </p:spPr>
        <p:txBody>
          <a:bodyPr>
            <a:normAutofit fontScale="92500" lnSpcReduction="20000"/>
          </a:bodyPr>
          <a:lstStyle/>
          <a:p>
            <a:pPr marL="0" indent="0">
              <a:buNone/>
            </a:pPr>
            <a:r>
              <a:rPr lang="en-US" sz="2400" b="1" dirty="0">
                <a:latin typeface="Courier New" panose="02070309020205020404" pitchFamily="49" charset="0"/>
                <a:cs typeface="Courier New" panose="02070309020205020404" pitchFamily="49" charset="0"/>
              </a:rPr>
              <a:t>.container { width: 100%; }</a:t>
            </a:r>
          </a:p>
          <a:p>
            <a:pPr marL="0" indent="0">
              <a:buNone/>
            </a:pPr>
            <a:endParaRPr lang="en-US" sz="2400" b="1" dirty="0">
              <a:latin typeface="Courier New" panose="02070309020205020404" pitchFamily="49" charset="0"/>
              <a:cs typeface="Courier New" panose="02070309020205020404" pitchFamily="49" charset="0"/>
            </a:endParaRPr>
          </a:p>
          <a:p>
            <a:pPr marL="0" indent="0">
              <a:buNone/>
            </a:pPr>
            <a:r>
              <a:rPr lang="en-US" sz="2400" b="1" dirty="0">
                <a:latin typeface="Courier New" panose="02070309020205020404" pitchFamily="49" charset="0"/>
                <a:cs typeface="Courier New" panose="02070309020205020404" pitchFamily="49" charset="0"/>
              </a:rPr>
              <a:t>article {</a:t>
            </a:r>
          </a:p>
          <a:p>
            <a:pPr marL="0" indent="0">
              <a:buNone/>
            </a:pPr>
            <a:r>
              <a:rPr lang="en-US" sz="2400" b="1" dirty="0">
                <a:latin typeface="Courier New" panose="02070309020205020404" pitchFamily="49" charset="0"/>
                <a:cs typeface="Courier New" panose="02070309020205020404" pitchFamily="49" charset="0"/>
              </a:rPr>
              <a:t>  float: left;</a:t>
            </a:r>
          </a:p>
          <a:p>
            <a:pPr marL="0" indent="0">
              <a:buNone/>
            </a:pPr>
            <a:r>
              <a:rPr lang="en-US" sz="2400" b="1" dirty="0">
                <a:latin typeface="Courier New" panose="02070309020205020404" pitchFamily="49" charset="0"/>
                <a:cs typeface="Courier New" panose="02070309020205020404" pitchFamily="49" charset="0"/>
              </a:rPr>
              <a:t>  width: 600px / 960px * 100%;</a:t>
            </a:r>
          </a:p>
          <a:p>
            <a:pPr marL="0" indent="0">
              <a:buNone/>
            </a:pPr>
            <a:r>
              <a:rPr lang="en-US" sz="2400" b="1" dirty="0">
                <a:latin typeface="Courier New" panose="02070309020205020404" pitchFamily="49" charset="0"/>
                <a:cs typeface="Courier New" panose="02070309020205020404" pitchFamily="49" charset="0"/>
              </a:rPr>
              <a:t>}</a:t>
            </a:r>
          </a:p>
          <a:p>
            <a:pPr marL="0" indent="0">
              <a:buNone/>
            </a:pPr>
            <a:endParaRPr lang="en-US" sz="2400" b="1" dirty="0">
              <a:latin typeface="Courier New" panose="02070309020205020404" pitchFamily="49" charset="0"/>
              <a:cs typeface="Courier New" panose="02070309020205020404" pitchFamily="49" charset="0"/>
            </a:endParaRPr>
          </a:p>
          <a:p>
            <a:pPr marL="0" indent="0">
              <a:buNone/>
            </a:pPr>
            <a:r>
              <a:rPr lang="en-US" sz="2400" b="1" dirty="0">
                <a:latin typeface="Courier New" panose="02070309020205020404" pitchFamily="49" charset="0"/>
                <a:cs typeface="Courier New" panose="02070309020205020404" pitchFamily="49" charset="0"/>
              </a:rPr>
              <a:t>aside {</a:t>
            </a:r>
          </a:p>
          <a:p>
            <a:pPr marL="0" indent="0">
              <a:buNone/>
            </a:pPr>
            <a:r>
              <a:rPr lang="en-US" sz="2400" b="1" dirty="0">
                <a:latin typeface="Courier New" panose="02070309020205020404" pitchFamily="49" charset="0"/>
                <a:cs typeface="Courier New" panose="02070309020205020404" pitchFamily="49" charset="0"/>
              </a:rPr>
              <a:t>  float: right;</a:t>
            </a:r>
          </a:p>
          <a:p>
            <a:pPr marL="0" indent="0">
              <a:buNone/>
            </a:pPr>
            <a:r>
              <a:rPr lang="en-US" sz="2400" b="1" dirty="0">
                <a:latin typeface="Courier New" panose="02070309020205020404" pitchFamily="49" charset="0"/>
                <a:cs typeface="Courier New" panose="02070309020205020404" pitchFamily="49" charset="0"/>
              </a:rPr>
              <a:t>  width: 300px / 960px * 100%;</a:t>
            </a:r>
          </a:p>
          <a:p>
            <a:pPr marL="0" indent="0">
              <a:buNone/>
            </a:pPr>
            <a:r>
              <a:rPr lang="en-US" sz="2400" b="1" dirty="0">
                <a:latin typeface="Courier New" panose="02070309020205020404" pitchFamily="49" charset="0"/>
                <a:cs typeface="Courier New" panose="02070309020205020404" pitchFamily="49" charset="0"/>
              </a:rPr>
              <a:t>}</a:t>
            </a:r>
          </a:p>
        </p:txBody>
      </p:sp>
      <p:sp>
        <p:nvSpPr>
          <p:cNvPr id="12" name="Rectangle 11">
            <a:extLst>
              <a:ext uri="{FF2B5EF4-FFF2-40B4-BE49-F238E27FC236}">
                <a16:creationId xmlns:a16="http://schemas.microsoft.com/office/drawing/2014/main" id="{63564A2E-A4E1-4FB5-894C-795FEF24C3FA}"/>
              </a:ext>
            </a:extLst>
          </p:cNvPr>
          <p:cNvSpPr/>
          <p:nvPr/>
        </p:nvSpPr>
        <p:spPr>
          <a:xfrm>
            <a:off x="7059989" y="1563075"/>
            <a:ext cx="3563471" cy="372409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spcAft>
                <a:spcPts val="1200"/>
              </a:spcAft>
            </a:pPr>
            <a:r>
              <a:rPr lang="en-US" sz="2400" dirty="0">
                <a:latin typeface="Corbel Light" panose="020B0303020204020204" pitchFamily="34" charset="0"/>
              </a:rPr>
              <a:t>We've created a very simple fluid grid, based on 960px</a:t>
            </a:r>
          </a:p>
          <a:p>
            <a:pPr>
              <a:spcAft>
                <a:spcPts val="1200"/>
              </a:spcAft>
            </a:pPr>
            <a:r>
              <a:rPr lang="en-US" sz="2400" dirty="0">
                <a:latin typeface="Corbel Light" panose="020B0303020204020204" pitchFamily="34" charset="0"/>
              </a:rPr>
              <a:t>Operations in SASS let us do something like take pixel values and convert them to percentages without much hassle</a:t>
            </a:r>
          </a:p>
          <a:p>
            <a:pPr>
              <a:spcAft>
                <a:spcPts val="1200"/>
              </a:spcAft>
            </a:pPr>
            <a:r>
              <a:rPr lang="en-US" sz="2400" dirty="0">
                <a:latin typeface="Corbel Light" panose="020B0303020204020204" pitchFamily="34" charset="0"/>
              </a:rPr>
              <a:t>The generated CSS will look like:</a:t>
            </a:r>
            <a:endParaRPr lang="en-US" sz="3200" dirty="0">
              <a:latin typeface="Corbel Light" panose="020B0303020204020204" pitchFamily="34" charset="0"/>
            </a:endParaRPr>
          </a:p>
        </p:txBody>
      </p:sp>
      <p:sp>
        <p:nvSpPr>
          <p:cNvPr id="10" name="Rectangle 9">
            <a:extLst>
              <a:ext uri="{FF2B5EF4-FFF2-40B4-BE49-F238E27FC236}">
                <a16:creationId xmlns:a16="http://schemas.microsoft.com/office/drawing/2014/main" id="{30A618FD-351B-4618-BA51-42726CF4085A}"/>
              </a:ext>
            </a:extLst>
          </p:cNvPr>
          <p:cNvSpPr/>
          <p:nvPr/>
        </p:nvSpPr>
        <p:spPr>
          <a:xfrm>
            <a:off x="2370850" y="3023858"/>
            <a:ext cx="3648547" cy="2987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4B253F4-8C1B-46D4-81CA-B0F43FAB051B}"/>
              </a:ext>
            </a:extLst>
          </p:cNvPr>
          <p:cNvSpPr/>
          <p:nvPr/>
        </p:nvSpPr>
        <p:spPr>
          <a:xfrm>
            <a:off x="2370850" y="4688575"/>
            <a:ext cx="3648547" cy="2987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51204490-828B-4E5D-A1C0-DEE3B438AAB6}"/>
              </a:ext>
            </a:extLst>
          </p:cNvPr>
          <p:cNvGrpSpPr/>
          <p:nvPr/>
        </p:nvGrpSpPr>
        <p:grpSpPr>
          <a:xfrm>
            <a:off x="0" y="5841587"/>
            <a:ext cx="12192000" cy="1008205"/>
            <a:chOff x="0" y="5841587"/>
            <a:chExt cx="12192000" cy="1008205"/>
          </a:xfrm>
        </p:grpSpPr>
        <p:sp>
          <p:nvSpPr>
            <p:cNvPr id="15" name="Rectangle 14">
              <a:extLst>
                <a:ext uri="{FF2B5EF4-FFF2-40B4-BE49-F238E27FC236}">
                  <a16:creationId xmlns:a16="http://schemas.microsoft.com/office/drawing/2014/main" id="{8A92610A-CEA4-4B24-9060-4202AB99EED6}"/>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TextBox 15">
              <a:extLst>
                <a:ext uri="{FF2B5EF4-FFF2-40B4-BE49-F238E27FC236}">
                  <a16:creationId xmlns:a16="http://schemas.microsoft.com/office/drawing/2014/main" id="{C52D2ACC-F386-481D-8C74-747506976DAF}"/>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7" name="TextBox 16">
              <a:extLst>
                <a:ext uri="{FF2B5EF4-FFF2-40B4-BE49-F238E27FC236}">
                  <a16:creationId xmlns:a16="http://schemas.microsoft.com/office/drawing/2014/main" id="{90BECEF9-D02C-476D-AA12-A73F9375DA43}"/>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8" name="Picture 17">
              <a:extLst>
                <a:ext uri="{FF2B5EF4-FFF2-40B4-BE49-F238E27FC236}">
                  <a16:creationId xmlns:a16="http://schemas.microsoft.com/office/drawing/2014/main" id="{F9CEE831-3448-44BD-837A-F3B74CF948D8}"/>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190222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heel(1)">
                                      <p:cBhvr>
                                        <p:cTn id="11" dur="2000"/>
                                        <p:tgtEl>
                                          <p:spTgt spid="10"/>
                                        </p:tgtEl>
                                      </p:cBhvr>
                                    </p:animEffect>
                                  </p:childTnLst>
                                </p:cTn>
                              </p:par>
                            </p:childTnLst>
                          </p:cTn>
                        </p:par>
                        <p:par>
                          <p:cTn id="12" fill="hold">
                            <p:stCondLst>
                              <p:cond delay="2500"/>
                            </p:stCondLst>
                            <p:childTnLst>
                              <p:par>
                                <p:cTn id="13" presetID="21" presetClass="entr" presetSubtype="1"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heel(1)">
                                      <p:cBhvr>
                                        <p:cTn id="15"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Features of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731"/>
            <a:ext cx="9576303" cy="4006908"/>
          </a:xfrm>
        </p:spPr>
        <p:txBody>
          <a:bodyPr>
            <a:noAutofit/>
          </a:bodyPr>
          <a:lstStyle/>
          <a:p>
            <a:pPr marL="0" indent="0">
              <a:spcBef>
                <a:spcPts val="0"/>
              </a:spcBef>
              <a:spcAft>
                <a:spcPts val="1200"/>
              </a:spcAft>
              <a:buNone/>
            </a:pPr>
            <a:r>
              <a:rPr lang="en-US" sz="2400" dirty="0"/>
              <a:t>It is more stable, powerful, and compatible with versions of CSS</a:t>
            </a:r>
          </a:p>
          <a:p>
            <a:pPr marL="0" indent="0">
              <a:spcBef>
                <a:spcPts val="0"/>
              </a:spcBef>
              <a:spcAft>
                <a:spcPts val="1200"/>
              </a:spcAft>
              <a:buNone/>
            </a:pPr>
            <a:r>
              <a:rPr lang="en-US" sz="2400" dirty="0"/>
              <a:t>It is known as syntactic sugar for CSS, which means it makes easier way for user to read or express the things more clearly</a:t>
            </a:r>
          </a:p>
          <a:p>
            <a:pPr marL="0" indent="0">
              <a:spcBef>
                <a:spcPts val="0"/>
              </a:spcBef>
              <a:spcAft>
                <a:spcPts val="1200"/>
              </a:spcAft>
              <a:buNone/>
            </a:pPr>
            <a:r>
              <a:rPr lang="en-US" sz="2400" dirty="0"/>
              <a:t>It uses its own syntax and compiles to readable CSS</a:t>
            </a:r>
          </a:p>
          <a:p>
            <a:pPr marL="0" indent="0">
              <a:spcBef>
                <a:spcPts val="0"/>
              </a:spcBef>
              <a:spcAft>
                <a:spcPts val="1200"/>
              </a:spcAft>
              <a:buNone/>
            </a:pPr>
            <a:r>
              <a:rPr lang="en-US" sz="2400" dirty="0"/>
              <a:t>You can easily write CSS in less code within less time</a:t>
            </a:r>
          </a:p>
          <a:p>
            <a:pPr marL="0" indent="0">
              <a:spcBef>
                <a:spcPts val="0"/>
              </a:spcBef>
              <a:spcAft>
                <a:spcPts val="1200"/>
              </a:spcAft>
              <a:buNone/>
            </a:pPr>
            <a:r>
              <a:rPr lang="en-US" sz="2400" dirty="0"/>
              <a:t>It is an open source </a:t>
            </a:r>
            <a:r>
              <a:rPr lang="en-US" sz="2400" dirty="0">
                <a:solidFill>
                  <a:srgbClr val="FF0000"/>
                </a:solidFill>
              </a:rPr>
              <a:t>[awesome!]</a:t>
            </a:r>
            <a:r>
              <a:rPr lang="en-US" sz="2400" dirty="0"/>
              <a:t> pre-processor, which is interpreted into CSS</a:t>
            </a:r>
          </a:p>
        </p:txBody>
      </p:sp>
      <p:grpSp>
        <p:nvGrpSpPr>
          <p:cNvPr id="12" name="Group 11">
            <a:extLst>
              <a:ext uri="{FF2B5EF4-FFF2-40B4-BE49-F238E27FC236}">
                <a16:creationId xmlns:a16="http://schemas.microsoft.com/office/drawing/2014/main" id="{BF7A82AB-2F14-4565-BFE1-0392BBD4DD7F}"/>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657DE4E2-53C5-415D-B2DA-34680D17D1C6}"/>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9EF2374B-DDC1-4ED8-A7A2-45871A171CC9}"/>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A74C0DE1-B4B6-4F63-BEF5-2C9243C4D15D}"/>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9DA51F8E-7C81-4F73-8245-E30B72F22D29}"/>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997247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SASS Operators</a:t>
            </a:r>
          </a:p>
        </p:txBody>
      </p:sp>
      <p:sp>
        <p:nvSpPr>
          <p:cNvPr id="13" name="Content Placeholder 12">
            <a:extLst>
              <a:ext uri="{FF2B5EF4-FFF2-40B4-BE49-F238E27FC236}">
                <a16:creationId xmlns:a16="http://schemas.microsoft.com/office/drawing/2014/main" id="{648F21D8-3A30-4D15-B95E-F0720252FC7B}"/>
              </a:ext>
            </a:extLst>
          </p:cNvPr>
          <p:cNvSpPr>
            <a:spLocks noGrp="1"/>
          </p:cNvSpPr>
          <p:nvPr>
            <p:ph idx="1"/>
          </p:nvPr>
        </p:nvSpPr>
        <p:spPr>
          <a:xfrm>
            <a:off x="4959224" y="1022379"/>
            <a:ext cx="5165569" cy="4551793"/>
          </a:xfrm>
        </p:spPr>
        <p:txBody>
          <a:bodyPr>
            <a:normAutofit lnSpcReduction="10000"/>
          </a:bodyPr>
          <a:lstStyle/>
          <a:p>
            <a:pPr marL="0" indent="0">
              <a:buNone/>
            </a:pPr>
            <a:r>
              <a:rPr lang="en-US" sz="2400" b="1" dirty="0">
                <a:latin typeface="Courier New" panose="02070309020205020404" pitchFamily="49" charset="0"/>
                <a:cs typeface="Courier New" panose="02070309020205020404" pitchFamily="49" charset="0"/>
              </a:rPr>
              <a:t>.container {</a:t>
            </a:r>
          </a:p>
          <a:p>
            <a:pPr marL="0" indent="0">
              <a:buNone/>
            </a:pPr>
            <a:r>
              <a:rPr lang="en-US" sz="2400" b="1" dirty="0">
                <a:latin typeface="Courier New" panose="02070309020205020404" pitchFamily="49" charset="0"/>
                <a:cs typeface="Courier New" panose="02070309020205020404" pitchFamily="49" charset="0"/>
              </a:rPr>
              <a:t>  width: 100%;</a:t>
            </a:r>
          </a:p>
          <a:p>
            <a:pPr marL="0" indent="0">
              <a:buNone/>
            </a:pPr>
            <a:r>
              <a:rPr lang="en-US" sz="2400" b="1" dirty="0">
                <a:latin typeface="Courier New" panose="02070309020205020404" pitchFamily="49" charset="0"/>
                <a:cs typeface="Courier New" panose="02070309020205020404" pitchFamily="49" charset="0"/>
              </a:rPr>
              <a:t>}</a:t>
            </a:r>
          </a:p>
          <a:p>
            <a:pPr marL="0" indent="0">
              <a:buNone/>
            </a:pPr>
            <a:r>
              <a:rPr lang="en-US" sz="2400" b="1" dirty="0">
                <a:latin typeface="Courier New" panose="02070309020205020404" pitchFamily="49" charset="0"/>
                <a:cs typeface="Courier New" panose="02070309020205020404" pitchFamily="49" charset="0"/>
              </a:rPr>
              <a:t>article {</a:t>
            </a:r>
          </a:p>
          <a:p>
            <a:pPr marL="0" indent="0">
              <a:buNone/>
            </a:pPr>
            <a:r>
              <a:rPr lang="en-US" sz="2400" b="1" dirty="0">
                <a:latin typeface="Courier New" panose="02070309020205020404" pitchFamily="49" charset="0"/>
                <a:cs typeface="Courier New" panose="02070309020205020404" pitchFamily="49" charset="0"/>
              </a:rPr>
              <a:t>  float: left;</a:t>
            </a:r>
          </a:p>
          <a:p>
            <a:pPr marL="0" indent="0">
              <a:buNone/>
            </a:pPr>
            <a:r>
              <a:rPr lang="en-US" sz="2400" b="1" dirty="0">
                <a:latin typeface="Courier New" panose="02070309020205020404" pitchFamily="49" charset="0"/>
                <a:cs typeface="Courier New" panose="02070309020205020404" pitchFamily="49" charset="0"/>
              </a:rPr>
              <a:t>  width: 62.5%;</a:t>
            </a:r>
          </a:p>
          <a:p>
            <a:pPr marL="0" indent="0">
              <a:buNone/>
            </a:pPr>
            <a:r>
              <a:rPr lang="en-US" sz="2400" b="1" dirty="0">
                <a:latin typeface="Courier New" panose="02070309020205020404" pitchFamily="49" charset="0"/>
                <a:cs typeface="Courier New" panose="02070309020205020404" pitchFamily="49" charset="0"/>
              </a:rPr>
              <a:t>}</a:t>
            </a:r>
          </a:p>
          <a:p>
            <a:pPr marL="0" indent="0">
              <a:buNone/>
            </a:pPr>
            <a:r>
              <a:rPr lang="en-US" sz="2400" b="1" dirty="0">
                <a:latin typeface="Courier New" panose="02070309020205020404" pitchFamily="49" charset="0"/>
                <a:cs typeface="Courier New" panose="02070309020205020404" pitchFamily="49" charset="0"/>
              </a:rPr>
              <a:t>aside {</a:t>
            </a:r>
          </a:p>
          <a:p>
            <a:pPr marL="0" indent="0">
              <a:buNone/>
            </a:pPr>
            <a:r>
              <a:rPr lang="en-US" sz="2400" b="1" dirty="0">
                <a:latin typeface="Courier New" panose="02070309020205020404" pitchFamily="49" charset="0"/>
                <a:cs typeface="Courier New" panose="02070309020205020404" pitchFamily="49" charset="0"/>
              </a:rPr>
              <a:t>  float: right;</a:t>
            </a:r>
          </a:p>
          <a:p>
            <a:pPr marL="0" indent="0">
              <a:buNone/>
            </a:pPr>
            <a:r>
              <a:rPr lang="en-US" sz="2400" b="1" dirty="0">
                <a:latin typeface="Courier New" panose="02070309020205020404" pitchFamily="49" charset="0"/>
                <a:cs typeface="Courier New" panose="02070309020205020404" pitchFamily="49" charset="0"/>
              </a:rPr>
              <a:t>  width: 31.25%;</a:t>
            </a:r>
          </a:p>
          <a:p>
            <a:pPr marL="0" indent="0">
              <a:buNone/>
            </a:pPr>
            <a:r>
              <a:rPr lang="en-US" sz="2400" b="1" dirty="0">
                <a:latin typeface="Courier New" panose="02070309020205020404" pitchFamily="49" charset="0"/>
                <a:cs typeface="Courier New" panose="02070309020205020404" pitchFamily="49" charset="0"/>
              </a:rPr>
              <a:t>}</a:t>
            </a:r>
          </a:p>
        </p:txBody>
      </p:sp>
      <p:grpSp>
        <p:nvGrpSpPr>
          <p:cNvPr id="12" name="Group 11">
            <a:extLst>
              <a:ext uri="{FF2B5EF4-FFF2-40B4-BE49-F238E27FC236}">
                <a16:creationId xmlns:a16="http://schemas.microsoft.com/office/drawing/2014/main" id="{F52F4060-99E3-4E3C-9EA3-76AAC8AED774}"/>
              </a:ext>
            </a:extLst>
          </p:cNvPr>
          <p:cNvGrpSpPr/>
          <p:nvPr/>
        </p:nvGrpSpPr>
        <p:grpSpPr>
          <a:xfrm>
            <a:off x="0" y="5841587"/>
            <a:ext cx="12192000" cy="1008205"/>
            <a:chOff x="0" y="5841587"/>
            <a:chExt cx="12192000" cy="1008205"/>
          </a:xfrm>
        </p:grpSpPr>
        <p:sp>
          <p:nvSpPr>
            <p:cNvPr id="14" name="Rectangle 13">
              <a:extLst>
                <a:ext uri="{FF2B5EF4-FFF2-40B4-BE49-F238E27FC236}">
                  <a16:creationId xmlns:a16="http://schemas.microsoft.com/office/drawing/2014/main" id="{F43B0EFF-AAA4-4941-AD2C-E398A04C0A3D}"/>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5" name="TextBox 14">
              <a:extLst>
                <a:ext uri="{FF2B5EF4-FFF2-40B4-BE49-F238E27FC236}">
                  <a16:creationId xmlns:a16="http://schemas.microsoft.com/office/drawing/2014/main" id="{5A7B0135-A614-4B24-B128-174901C712DC}"/>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6" name="TextBox 15">
              <a:extLst>
                <a:ext uri="{FF2B5EF4-FFF2-40B4-BE49-F238E27FC236}">
                  <a16:creationId xmlns:a16="http://schemas.microsoft.com/office/drawing/2014/main" id="{59DC3F4E-A0C3-4BBA-9BCC-91DF46A3A0B4}"/>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7" name="Picture 16">
              <a:extLst>
                <a:ext uri="{FF2B5EF4-FFF2-40B4-BE49-F238E27FC236}">
                  <a16:creationId xmlns:a16="http://schemas.microsoft.com/office/drawing/2014/main" id="{A669A2F1-C71A-4A7D-B728-906D531CAFB6}"/>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998135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B6B24DD-7064-488F-A3DB-F62142BE4017}"/>
              </a:ext>
            </a:extLst>
          </p:cNvPr>
          <p:cNvSpPr txBox="1">
            <a:spLocks/>
          </p:cNvSpPr>
          <p:nvPr/>
        </p:nvSpPr>
        <p:spPr>
          <a:xfrm>
            <a:off x="2152650" y="957577"/>
            <a:ext cx="7886700" cy="526256"/>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dirty="0"/>
              <a:t>Lab this week</a:t>
            </a:r>
          </a:p>
        </p:txBody>
      </p:sp>
      <p:sp>
        <p:nvSpPr>
          <p:cNvPr id="3" name="Content Placeholder 2">
            <a:extLst>
              <a:ext uri="{FF2B5EF4-FFF2-40B4-BE49-F238E27FC236}">
                <a16:creationId xmlns:a16="http://schemas.microsoft.com/office/drawing/2014/main" id="{B5A4F60F-88FC-4F05-B921-972D53664A57}"/>
              </a:ext>
            </a:extLst>
          </p:cNvPr>
          <p:cNvSpPr>
            <a:spLocks noGrp="1"/>
          </p:cNvSpPr>
          <p:nvPr>
            <p:ph idx="1"/>
          </p:nvPr>
        </p:nvSpPr>
        <p:spPr/>
        <p:txBody>
          <a:bodyPr/>
          <a:lstStyle/>
          <a:p>
            <a:pPr marL="0" indent="0">
              <a:buNone/>
            </a:pPr>
            <a:r>
              <a:rPr lang="en-US" dirty="0"/>
              <a:t>We’ll create a page using Sass for styling </a:t>
            </a:r>
          </a:p>
        </p:txBody>
      </p:sp>
      <p:grpSp>
        <p:nvGrpSpPr>
          <p:cNvPr id="11" name="Group 10">
            <a:extLst>
              <a:ext uri="{FF2B5EF4-FFF2-40B4-BE49-F238E27FC236}">
                <a16:creationId xmlns:a16="http://schemas.microsoft.com/office/drawing/2014/main" id="{74A8B5B7-4754-4A3E-B0AE-1BA9C7C8F068}"/>
              </a:ext>
            </a:extLst>
          </p:cNvPr>
          <p:cNvGrpSpPr/>
          <p:nvPr/>
        </p:nvGrpSpPr>
        <p:grpSpPr>
          <a:xfrm>
            <a:off x="0" y="5841587"/>
            <a:ext cx="12192000" cy="1008205"/>
            <a:chOff x="0" y="5841587"/>
            <a:chExt cx="12192000" cy="1008205"/>
          </a:xfrm>
        </p:grpSpPr>
        <p:sp>
          <p:nvSpPr>
            <p:cNvPr id="12" name="Rectangle 11">
              <a:extLst>
                <a:ext uri="{FF2B5EF4-FFF2-40B4-BE49-F238E27FC236}">
                  <a16:creationId xmlns:a16="http://schemas.microsoft.com/office/drawing/2014/main" id="{AD8ED9AD-3329-4093-8948-3395F332D55D}"/>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8" name="TextBox 17">
              <a:extLst>
                <a:ext uri="{FF2B5EF4-FFF2-40B4-BE49-F238E27FC236}">
                  <a16:creationId xmlns:a16="http://schemas.microsoft.com/office/drawing/2014/main" id="{6F99DC1D-2E2D-4B7C-8CC1-BE23202DB2A7}"/>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9" name="TextBox 18">
              <a:extLst>
                <a:ext uri="{FF2B5EF4-FFF2-40B4-BE49-F238E27FC236}">
                  <a16:creationId xmlns:a16="http://schemas.microsoft.com/office/drawing/2014/main" id="{89137AA1-BAD3-4CD3-A716-4CCD45DA638C}"/>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20" name="Picture 19">
              <a:extLst>
                <a:ext uri="{FF2B5EF4-FFF2-40B4-BE49-F238E27FC236}">
                  <a16:creationId xmlns:a16="http://schemas.microsoft.com/office/drawing/2014/main" id="{EFE39D18-A16C-4D56-B398-C4093630C386}"/>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542720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a:extLst>
              <a:ext uri="{FF2B5EF4-FFF2-40B4-BE49-F238E27FC236}">
                <a16:creationId xmlns:a16="http://schemas.microsoft.com/office/drawing/2014/main" id="{D39525A3-628B-4021-BF62-498135215CF6}"/>
              </a:ext>
            </a:extLst>
          </p:cNvPr>
          <p:cNvSpPr>
            <a:spLocks noGrp="1"/>
          </p:cNvSpPr>
          <p:nvPr>
            <p:ph idx="1"/>
          </p:nvPr>
        </p:nvSpPr>
        <p:spPr>
          <a:xfrm>
            <a:off x="2152650" y="2412948"/>
            <a:ext cx="7886700" cy="3263504"/>
          </a:xfrm>
        </p:spPr>
        <p:txBody>
          <a:bodyPr>
            <a:noAutofit/>
          </a:bodyPr>
          <a:lstStyle/>
          <a:p>
            <a:pPr marL="0" indent="0">
              <a:spcBef>
                <a:spcPct val="50000"/>
              </a:spcBef>
            </a:pPr>
            <a:r>
              <a:rPr lang="en-GB" sz="825" dirty="0"/>
              <a:t>Microsoft, Windows, Excel, Outlook, and PowerPoint are registered trademarks of Microsoft Corporation. </a:t>
            </a:r>
            <a:endParaRPr lang="de-DE" sz="825" dirty="0"/>
          </a:p>
          <a:p>
            <a:pPr marL="0" indent="0">
              <a:spcBef>
                <a:spcPct val="50000"/>
              </a:spcBef>
            </a:pPr>
            <a:r>
              <a:rPr lang="en-GB" sz="825" dirty="0"/>
              <a:t>IBM, DB2, DB2 Universal Database, System </a:t>
            </a:r>
            <a:r>
              <a:rPr lang="en-GB" sz="825" dirty="0" err="1"/>
              <a:t>i</a:t>
            </a:r>
            <a:r>
              <a:rPr lang="en-GB" sz="825" dirty="0"/>
              <a:t>, System i5, System p, System p5, System x, System z, System z10, System z9, z10, z9, </a:t>
            </a:r>
            <a:r>
              <a:rPr lang="en-GB" sz="825" dirty="0" err="1"/>
              <a:t>iSeries</a:t>
            </a:r>
            <a:r>
              <a:rPr lang="en-GB" sz="825" dirty="0"/>
              <a:t>, </a:t>
            </a:r>
            <a:r>
              <a:rPr lang="en-GB" sz="825" dirty="0" err="1"/>
              <a:t>pSeries</a:t>
            </a:r>
            <a:r>
              <a:rPr lang="en-GB" sz="825" dirty="0"/>
              <a:t>, </a:t>
            </a:r>
            <a:r>
              <a:rPr lang="en-GB" sz="825" dirty="0" err="1"/>
              <a:t>xSeries</a:t>
            </a:r>
            <a:r>
              <a:rPr lang="en-GB" sz="825" dirty="0"/>
              <a:t>, </a:t>
            </a:r>
            <a:r>
              <a:rPr lang="en-GB" sz="825" dirty="0" err="1"/>
              <a:t>zSeries</a:t>
            </a:r>
            <a:r>
              <a:rPr lang="en-GB" sz="825" dirty="0"/>
              <a:t>, </a:t>
            </a:r>
            <a:r>
              <a:rPr lang="en-GB" sz="825" dirty="0" err="1"/>
              <a:t>eServer</a:t>
            </a:r>
            <a:r>
              <a:rPr lang="en-GB" sz="825" dirty="0"/>
              <a:t>, z/VM, z/OS, i5/OS, S/390, OS/390, OS/400, AS/400, S/390 Parallel Enterprise Server, </a:t>
            </a:r>
            <a:r>
              <a:rPr lang="en-GB" sz="825" dirty="0" err="1"/>
              <a:t>PowerVM</a:t>
            </a:r>
            <a:r>
              <a:rPr lang="en-GB" sz="825" dirty="0"/>
              <a:t>, Power Architecture, POWER6+, POWER6, POWER5+, POWER5, POWER, </a:t>
            </a:r>
            <a:r>
              <a:rPr lang="en-GB" sz="825" dirty="0" err="1"/>
              <a:t>OpenPower</a:t>
            </a:r>
            <a:r>
              <a:rPr lang="en-GB" sz="825" dirty="0"/>
              <a:t>, PowerPC, </a:t>
            </a:r>
            <a:r>
              <a:rPr lang="en-GB" sz="825" dirty="0" err="1"/>
              <a:t>BatchPipes</a:t>
            </a:r>
            <a:r>
              <a:rPr lang="en-GB" sz="825" dirty="0"/>
              <a:t>, </a:t>
            </a:r>
            <a:r>
              <a:rPr lang="en-GB" sz="825" dirty="0" err="1"/>
              <a:t>BladeCenter</a:t>
            </a:r>
            <a:r>
              <a:rPr lang="en-GB" sz="825" dirty="0"/>
              <a:t>, System Storage, GPFS, HACMP, RETAIN, DB2 Connect, RACF, Redbooks, OS/2, Parallel </a:t>
            </a:r>
            <a:r>
              <a:rPr lang="en-GB" sz="825" dirty="0" err="1"/>
              <a:t>Sysplex</a:t>
            </a:r>
            <a:r>
              <a:rPr lang="en-GB" sz="825" dirty="0"/>
              <a:t>, MVS/ESA, AIX, Intelligent Miner, </a:t>
            </a:r>
            <a:r>
              <a:rPr lang="en-GB" sz="825" dirty="0" err="1"/>
              <a:t>WebSphere</a:t>
            </a:r>
            <a:r>
              <a:rPr lang="en-GB" sz="825" dirty="0"/>
              <a:t>, </a:t>
            </a:r>
            <a:r>
              <a:rPr lang="en-GB" sz="825" dirty="0" err="1"/>
              <a:t>Netfinity</a:t>
            </a:r>
            <a:r>
              <a:rPr lang="en-GB" sz="825" dirty="0"/>
              <a:t>, Tivoli and Informix are trademarks or registered trademarks of IBM Corporation.</a:t>
            </a:r>
            <a:endParaRPr lang="de-DE" sz="825" dirty="0"/>
          </a:p>
          <a:p>
            <a:pPr marL="0" indent="0">
              <a:spcBef>
                <a:spcPct val="50000"/>
              </a:spcBef>
            </a:pPr>
            <a:r>
              <a:rPr lang="en-GB" sz="825" dirty="0"/>
              <a:t>Linux is the registered trademark of </a:t>
            </a:r>
            <a:r>
              <a:rPr lang="en-GB" sz="825" dirty="0" err="1"/>
              <a:t>Linus</a:t>
            </a:r>
            <a:r>
              <a:rPr lang="en-GB" sz="825" dirty="0"/>
              <a:t> </a:t>
            </a:r>
            <a:r>
              <a:rPr lang="en-GB" sz="825" dirty="0" err="1"/>
              <a:t>Torvalds</a:t>
            </a:r>
            <a:r>
              <a:rPr lang="en-GB" sz="825" dirty="0"/>
              <a:t> in the U.S. and other countries.</a:t>
            </a:r>
            <a:endParaRPr lang="de-DE" sz="825" dirty="0"/>
          </a:p>
          <a:p>
            <a:pPr marL="0" indent="0">
              <a:spcBef>
                <a:spcPct val="50000"/>
              </a:spcBef>
            </a:pPr>
            <a:r>
              <a:rPr lang="en-GB" sz="825" dirty="0"/>
              <a:t>Oracle is a registered trademark of Oracle Corporation. </a:t>
            </a:r>
            <a:endParaRPr lang="de-DE" sz="825" dirty="0"/>
          </a:p>
          <a:p>
            <a:pPr marL="0" indent="0">
              <a:spcBef>
                <a:spcPct val="50000"/>
              </a:spcBef>
            </a:pPr>
            <a:r>
              <a:rPr lang="en-GB" sz="825" dirty="0"/>
              <a:t>HTML, XML, XHTML and W3C are trademarks or registered trademarks of W3C®, World Wide Web Consortium, Massachusetts Institute of Technology.</a:t>
            </a:r>
            <a:endParaRPr lang="de-DE" sz="825" dirty="0"/>
          </a:p>
          <a:p>
            <a:pPr marL="0" indent="0">
              <a:spcBef>
                <a:spcPct val="50000"/>
              </a:spcBef>
            </a:pPr>
            <a:r>
              <a:rPr lang="en-GB" sz="825" dirty="0"/>
              <a:t>Java is a registered trademark of Sun Microsystems, Inc.</a:t>
            </a:r>
            <a:endParaRPr lang="de-DE" sz="825" dirty="0"/>
          </a:p>
          <a:p>
            <a:pPr marL="0" indent="0">
              <a:spcBef>
                <a:spcPct val="50000"/>
              </a:spcBef>
            </a:pPr>
            <a:r>
              <a:rPr lang="en-GB" sz="825" dirty="0"/>
              <a:t>JavaScript is a registered trademark of Sun Microsystems, Inc., used under license for technology invented and implemented by Netscape. </a:t>
            </a:r>
            <a:endParaRPr lang="de-DE" sz="825" dirty="0"/>
          </a:p>
          <a:p>
            <a:pPr marL="0" indent="0">
              <a:spcBef>
                <a:spcPct val="50000"/>
              </a:spcBef>
            </a:pPr>
            <a:r>
              <a:rPr lang="en-GB" sz="825" dirty="0"/>
              <a:t>SAP, R/3, SAP NetWeaver, Duet, </a:t>
            </a:r>
            <a:r>
              <a:rPr lang="en-GB" sz="825" dirty="0" err="1"/>
              <a:t>PartnerEdge</a:t>
            </a:r>
            <a:r>
              <a:rPr lang="en-GB" sz="825" dirty="0"/>
              <a:t>, </a:t>
            </a:r>
            <a:r>
              <a:rPr lang="en-GB" sz="825" dirty="0" err="1"/>
              <a:t>ByDesign</a:t>
            </a:r>
            <a:r>
              <a:rPr lang="en-GB" sz="825" dirty="0"/>
              <a:t>, SAP Business </a:t>
            </a:r>
            <a:r>
              <a:rPr lang="en-GB" sz="825" dirty="0" err="1"/>
              <a:t>ByDesign</a:t>
            </a:r>
            <a:r>
              <a:rPr lang="en-GB" sz="825" dirty="0"/>
              <a:t>, and other SAP products and services mentioned herein as well as their respective logos are trademarks or registered trademarks of SAP AG in Germany and other countries. </a:t>
            </a:r>
            <a:endParaRPr lang="de-DE" sz="825" dirty="0"/>
          </a:p>
          <a:p>
            <a:pPr marL="0" indent="0">
              <a:spcBef>
                <a:spcPct val="50000"/>
              </a:spcBef>
            </a:pPr>
            <a:r>
              <a:rPr lang="en-GB" sz="825" dirty="0"/>
              <a:t>Business Objects and the Business Objects logo, </a:t>
            </a:r>
            <a:r>
              <a:rPr lang="en-GB" sz="825" dirty="0" err="1"/>
              <a:t>BusinessObjects</a:t>
            </a:r>
            <a:r>
              <a:rPr lang="en-GB" sz="825" dirty="0"/>
              <a:t>, Crystal Reports, Crystal Decisions, Web Intelligence, </a:t>
            </a:r>
            <a:r>
              <a:rPr lang="en-GB" sz="825" dirty="0" err="1"/>
              <a:t>Xcelsius</a:t>
            </a:r>
            <a:r>
              <a:rPr lang="en-GB" sz="825" dirty="0"/>
              <a:t>, and other Business Objects products and services mentioned herein as well as their respective logos are trademarks or registered trademarks of Business Objects S.A. in the United States and in other countries. Business Objects is an SAP company.</a:t>
            </a:r>
          </a:p>
          <a:p>
            <a:pPr marL="0" indent="0">
              <a:spcBef>
                <a:spcPct val="50000"/>
              </a:spcBef>
            </a:pPr>
            <a:r>
              <a:rPr lang="en-GB" sz="825" dirty="0" err="1"/>
              <a:t>ERPsim</a:t>
            </a:r>
            <a:r>
              <a:rPr lang="en-GB" sz="825" dirty="0"/>
              <a:t> is a registered copyright of </a:t>
            </a:r>
            <a:r>
              <a:rPr lang="en-GB" sz="825" dirty="0" err="1"/>
              <a:t>ERPsim</a:t>
            </a:r>
            <a:r>
              <a:rPr lang="en-GB" sz="825" dirty="0"/>
              <a:t> Labs, HEC Montreal.</a:t>
            </a:r>
          </a:p>
          <a:p>
            <a:pPr marL="0" indent="0">
              <a:spcBef>
                <a:spcPct val="50000"/>
              </a:spcBef>
            </a:pPr>
            <a:r>
              <a:rPr lang="de-DE" sz="825" dirty="0"/>
              <a:t>Other products mentioned in this presentation are trademarks of their respective owners.</a:t>
            </a:r>
            <a:endParaRPr lang="en-GB" sz="825" dirty="0"/>
          </a:p>
        </p:txBody>
      </p:sp>
      <p:sp>
        <p:nvSpPr>
          <p:cNvPr id="9" name="Title 1">
            <a:extLst>
              <a:ext uri="{FF2B5EF4-FFF2-40B4-BE49-F238E27FC236}">
                <a16:creationId xmlns:a16="http://schemas.microsoft.com/office/drawing/2014/main" id="{3B6B24DD-7064-488F-A3DB-F62142BE4017}"/>
              </a:ext>
            </a:extLst>
          </p:cNvPr>
          <p:cNvSpPr txBox="1">
            <a:spLocks/>
          </p:cNvSpPr>
          <p:nvPr/>
        </p:nvSpPr>
        <p:spPr>
          <a:xfrm>
            <a:off x="2152650" y="957577"/>
            <a:ext cx="7886700" cy="526256"/>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300"/>
              <a:t>Copyrights</a:t>
            </a:r>
            <a:endParaRPr lang="en-US" sz="3300" dirty="0"/>
          </a:p>
        </p:txBody>
      </p:sp>
      <p:sp>
        <p:nvSpPr>
          <p:cNvPr id="10" name="Content Placeholder 6">
            <a:extLst>
              <a:ext uri="{FF2B5EF4-FFF2-40B4-BE49-F238E27FC236}">
                <a16:creationId xmlns:a16="http://schemas.microsoft.com/office/drawing/2014/main" id="{19F3853C-3F4C-47A8-802F-73C3CD3EE964}"/>
              </a:ext>
            </a:extLst>
          </p:cNvPr>
          <p:cNvSpPr txBox="1">
            <a:spLocks/>
          </p:cNvSpPr>
          <p:nvPr/>
        </p:nvSpPr>
        <p:spPr>
          <a:xfrm>
            <a:off x="3924300" y="1483832"/>
            <a:ext cx="4343400" cy="745016"/>
          </a:xfrm>
          <a:prstGeom prst="rect">
            <a:avLst/>
          </a:prstGeom>
        </p:spPr>
        <p:txBody>
          <a:bodyPr vert="horz">
            <a:normAutofit/>
          </a:bodyPr>
          <a:lstStyle/>
          <a:p>
            <a:pPr marL="171450" indent="-171450" algn="ctr">
              <a:spcAft>
                <a:spcPts val="225"/>
              </a:spcAft>
              <a:buClr>
                <a:schemeClr val="accent2"/>
              </a:buClr>
              <a:buSzPct val="90000"/>
              <a:defRPr/>
            </a:pPr>
            <a:r>
              <a:rPr lang="en-US" sz="1350" dirty="0">
                <a:latin typeface="Calibri" pitchFamily="34" charset="0"/>
              </a:rPr>
              <a:t>Presentation prepared by and copyright of John Ramsey, East Tennessee State University, Department of Computing . (</a:t>
            </a:r>
            <a:r>
              <a:rPr lang="en-US" sz="1350" dirty="0">
                <a:latin typeface="Calibri" pitchFamily="34" charset="0"/>
                <a:hlinkClick r:id="rId2"/>
              </a:rPr>
              <a:t>ramseyjw@etsu.edu</a:t>
            </a:r>
            <a:r>
              <a:rPr lang="en-US" sz="1350" dirty="0">
                <a:latin typeface="Calibri" pitchFamily="34" charset="0"/>
              </a:rPr>
              <a:t>)</a:t>
            </a:r>
          </a:p>
        </p:txBody>
      </p:sp>
      <p:pic>
        <p:nvPicPr>
          <p:cNvPr id="11" name="Picture 10" descr="sm-C&amp;IS-Logo.jpg">
            <a:extLst>
              <a:ext uri="{FF2B5EF4-FFF2-40B4-BE49-F238E27FC236}">
                <a16:creationId xmlns:a16="http://schemas.microsoft.com/office/drawing/2014/main" id="{C516FCD4-4912-4511-B223-8357CCC1CAB3}"/>
              </a:ext>
            </a:extLst>
          </p:cNvPr>
          <p:cNvPicPr>
            <a:picLocks noChangeAspect="1"/>
          </p:cNvPicPr>
          <p:nvPr/>
        </p:nvPicPr>
        <p:blipFill>
          <a:blip r:embed="rId3" cstate="print"/>
          <a:stretch>
            <a:fillRect/>
          </a:stretch>
        </p:blipFill>
        <p:spPr>
          <a:xfrm>
            <a:off x="8687591" y="1426684"/>
            <a:ext cx="708822" cy="897841"/>
          </a:xfrm>
          <a:prstGeom prst="rect">
            <a:avLst/>
          </a:prstGeom>
        </p:spPr>
      </p:pic>
      <p:pic>
        <p:nvPicPr>
          <p:cNvPr id="12" name="Picture 11">
            <a:extLst>
              <a:ext uri="{FF2B5EF4-FFF2-40B4-BE49-F238E27FC236}">
                <a16:creationId xmlns:a16="http://schemas.microsoft.com/office/drawing/2014/main" id="{496F33C2-6812-40C0-8016-32330CBAA741}"/>
              </a:ext>
            </a:extLst>
          </p:cNvPr>
          <p:cNvPicPr>
            <a:picLocks noChangeAspect="1"/>
          </p:cNvPicPr>
          <p:nvPr/>
        </p:nvPicPr>
        <p:blipFill rotWithShape="1">
          <a:blip r:embed="rId4">
            <a:extLst>
              <a:ext uri="{28A0092B-C50C-407E-A947-70E740481C1C}">
                <a14:useLocalDpi xmlns:a14="http://schemas.microsoft.com/office/drawing/2010/main" val="0"/>
              </a:ext>
            </a:extLst>
          </a:blip>
          <a:srcRect l="30200" t="23395" r="33350" b="20101"/>
          <a:stretch/>
        </p:blipFill>
        <p:spPr>
          <a:xfrm>
            <a:off x="2186079" y="1483834"/>
            <a:ext cx="916088" cy="840691"/>
          </a:xfrm>
          <a:prstGeom prst="rect">
            <a:avLst/>
          </a:prstGeom>
          <a:effectLst>
            <a:glow rad="101600">
              <a:schemeClr val="accent1">
                <a:satMod val="175000"/>
                <a:alpha val="40000"/>
              </a:schemeClr>
            </a:glow>
          </a:effectLst>
        </p:spPr>
      </p:pic>
      <p:grpSp>
        <p:nvGrpSpPr>
          <p:cNvPr id="18" name="Group 17">
            <a:extLst>
              <a:ext uri="{FF2B5EF4-FFF2-40B4-BE49-F238E27FC236}">
                <a16:creationId xmlns:a16="http://schemas.microsoft.com/office/drawing/2014/main" id="{D70812F5-2DA4-4333-83E4-472D2449AC34}"/>
              </a:ext>
            </a:extLst>
          </p:cNvPr>
          <p:cNvGrpSpPr/>
          <p:nvPr/>
        </p:nvGrpSpPr>
        <p:grpSpPr>
          <a:xfrm>
            <a:off x="0" y="5841587"/>
            <a:ext cx="12192000" cy="1008205"/>
            <a:chOff x="0" y="5841587"/>
            <a:chExt cx="12192000" cy="1008205"/>
          </a:xfrm>
        </p:grpSpPr>
        <p:sp>
          <p:nvSpPr>
            <p:cNvPr id="19" name="Rectangle 18">
              <a:extLst>
                <a:ext uri="{FF2B5EF4-FFF2-40B4-BE49-F238E27FC236}">
                  <a16:creationId xmlns:a16="http://schemas.microsoft.com/office/drawing/2014/main" id="{B1001148-1B5F-47F9-8B40-3221B5DD99DA}"/>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0" name="TextBox 19">
              <a:extLst>
                <a:ext uri="{FF2B5EF4-FFF2-40B4-BE49-F238E27FC236}">
                  <a16:creationId xmlns:a16="http://schemas.microsoft.com/office/drawing/2014/main" id="{E40B3B17-BED7-4FF0-8B64-D838820CA626}"/>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21" name="TextBox 20">
              <a:extLst>
                <a:ext uri="{FF2B5EF4-FFF2-40B4-BE49-F238E27FC236}">
                  <a16:creationId xmlns:a16="http://schemas.microsoft.com/office/drawing/2014/main" id="{30765BCE-4035-46DE-8854-FF58ABB46CAB}"/>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22" name="Picture 21">
              <a:extLst>
                <a:ext uri="{FF2B5EF4-FFF2-40B4-BE49-F238E27FC236}">
                  <a16:creationId xmlns:a16="http://schemas.microsoft.com/office/drawing/2014/main" id="{DB22F7A4-085A-467F-9A90-B90F2D1B9347}"/>
                </a:ext>
              </a:extLst>
            </p:cNvPr>
            <p:cNvPicPr>
              <a:picLocks noChangeAspect="1"/>
            </p:cNvPicPr>
            <p:nvPr/>
          </p:nvPicPr>
          <p:blipFill>
            <a:blip r:embed="rId5"/>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3614987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Advantages of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731"/>
            <a:ext cx="9576303" cy="4006908"/>
          </a:xfrm>
        </p:spPr>
        <p:txBody>
          <a:bodyPr>
            <a:noAutofit/>
          </a:bodyPr>
          <a:lstStyle/>
          <a:p>
            <a:pPr marL="0" indent="0">
              <a:spcBef>
                <a:spcPts val="0"/>
              </a:spcBef>
              <a:spcAft>
                <a:spcPts val="1200"/>
              </a:spcAft>
              <a:buNone/>
            </a:pPr>
            <a:r>
              <a:rPr lang="en-US" sz="2400" dirty="0"/>
              <a:t>It allows writing clean CSS in a programming construct</a:t>
            </a:r>
          </a:p>
          <a:p>
            <a:pPr marL="0" indent="0">
              <a:spcBef>
                <a:spcPts val="0"/>
              </a:spcBef>
              <a:spcAft>
                <a:spcPts val="1200"/>
              </a:spcAft>
              <a:buNone/>
            </a:pPr>
            <a:r>
              <a:rPr lang="en-US" sz="2400" dirty="0"/>
              <a:t>It helps in writing CSS quickly</a:t>
            </a:r>
          </a:p>
          <a:p>
            <a:pPr marL="0" indent="0">
              <a:spcBef>
                <a:spcPts val="0"/>
              </a:spcBef>
              <a:spcAft>
                <a:spcPts val="1200"/>
              </a:spcAft>
              <a:buNone/>
            </a:pPr>
            <a:r>
              <a:rPr lang="en-US" sz="2400" dirty="0"/>
              <a:t>As SASS is compatible with all versions of CSS, we can use any available CSS libraries</a:t>
            </a:r>
          </a:p>
          <a:p>
            <a:pPr marL="0" indent="0">
              <a:spcBef>
                <a:spcPts val="0"/>
              </a:spcBef>
              <a:spcAft>
                <a:spcPts val="1200"/>
              </a:spcAft>
              <a:buNone/>
            </a:pPr>
            <a:r>
              <a:rPr lang="en-US" sz="2400" dirty="0"/>
              <a:t>It is possible to use nested syntax and useful functions such as color manipulation, mathematics and other values</a:t>
            </a:r>
          </a:p>
        </p:txBody>
      </p:sp>
      <p:grpSp>
        <p:nvGrpSpPr>
          <p:cNvPr id="12" name="Group 11">
            <a:extLst>
              <a:ext uri="{FF2B5EF4-FFF2-40B4-BE49-F238E27FC236}">
                <a16:creationId xmlns:a16="http://schemas.microsoft.com/office/drawing/2014/main" id="{40FB71EC-7875-4681-A45A-EE1831C62B0D}"/>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E319450F-3BDB-4C99-BF08-8513D99DDE06}"/>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8F020D0F-0B2A-4A7A-908D-97CA2CAAED8C}"/>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3BE855BB-E19A-49CF-9F5E-E9570477FFDC}"/>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ABFF06B2-6766-41B3-A22D-1B40ED253B83}"/>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2549128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59D073FC-323A-45B1-AF50-8C9E7BF7856B}"/>
              </a:ext>
            </a:extLst>
          </p:cNvPr>
          <p:cNvSpPr>
            <a:spLocks noGrp="1"/>
          </p:cNvSpPr>
          <p:nvPr>
            <p:ph type="title"/>
          </p:nvPr>
        </p:nvSpPr>
        <p:spPr/>
        <p:txBody>
          <a:bodyPr>
            <a:normAutofit/>
          </a:bodyPr>
          <a:lstStyle/>
          <a:p>
            <a:r>
              <a:rPr lang="en-US" dirty="0"/>
              <a:t>Disadvantages of SASS</a:t>
            </a:r>
          </a:p>
        </p:txBody>
      </p:sp>
      <p:sp>
        <p:nvSpPr>
          <p:cNvPr id="6" name="Content Placeholder 5">
            <a:extLst>
              <a:ext uri="{FF2B5EF4-FFF2-40B4-BE49-F238E27FC236}">
                <a16:creationId xmlns:a16="http://schemas.microsoft.com/office/drawing/2014/main" id="{2DBD08D9-5B8B-4643-8AD1-5EB3F007CF3C}"/>
              </a:ext>
            </a:extLst>
          </p:cNvPr>
          <p:cNvSpPr>
            <a:spLocks noGrp="1"/>
          </p:cNvSpPr>
          <p:nvPr>
            <p:ph idx="1"/>
          </p:nvPr>
        </p:nvSpPr>
        <p:spPr>
          <a:xfrm>
            <a:off x="838200" y="1705731"/>
            <a:ext cx="9576303" cy="4006908"/>
          </a:xfrm>
        </p:spPr>
        <p:txBody>
          <a:bodyPr>
            <a:noAutofit/>
          </a:bodyPr>
          <a:lstStyle/>
          <a:p>
            <a:pPr marL="0" indent="0">
              <a:spcBef>
                <a:spcPts val="0"/>
              </a:spcBef>
              <a:spcAft>
                <a:spcPts val="1200"/>
              </a:spcAft>
              <a:buNone/>
            </a:pPr>
            <a:r>
              <a:rPr lang="en-US" sz="2400" dirty="0"/>
              <a:t>It takes time for a developer to learn new features present in this pre-processor</a:t>
            </a:r>
          </a:p>
          <a:p>
            <a:pPr marL="0" indent="0">
              <a:spcBef>
                <a:spcPts val="0"/>
              </a:spcBef>
              <a:spcAft>
                <a:spcPts val="1200"/>
              </a:spcAft>
              <a:buNone/>
            </a:pPr>
            <a:r>
              <a:rPr lang="en-US" sz="2400" dirty="0"/>
              <a:t>If many people are working on the same site, then they should use the same preprocessor</a:t>
            </a:r>
          </a:p>
          <a:p>
            <a:pPr marL="0" indent="0">
              <a:spcBef>
                <a:spcPts val="0"/>
              </a:spcBef>
              <a:spcAft>
                <a:spcPts val="1200"/>
              </a:spcAft>
              <a:buNone/>
            </a:pPr>
            <a:r>
              <a:rPr lang="en-US" sz="2400" dirty="0"/>
              <a:t>Some people use SASS and some people use CSS to edit the files directly. Therefore, it becomes difficult to work on the site</a:t>
            </a:r>
          </a:p>
          <a:p>
            <a:pPr marL="0" indent="0">
              <a:spcBef>
                <a:spcPts val="0"/>
              </a:spcBef>
              <a:spcAft>
                <a:spcPts val="1200"/>
              </a:spcAft>
              <a:buNone/>
            </a:pPr>
            <a:r>
              <a:rPr lang="en-US" sz="2400" dirty="0"/>
              <a:t>There are chances of losing benefits of browser's built-in element inspector</a:t>
            </a:r>
          </a:p>
        </p:txBody>
      </p:sp>
      <p:grpSp>
        <p:nvGrpSpPr>
          <p:cNvPr id="12" name="Group 11">
            <a:extLst>
              <a:ext uri="{FF2B5EF4-FFF2-40B4-BE49-F238E27FC236}">
                <a16:creationId xmlns:a16="http://schemas.microsoft.com/office/drawing/2014/main" id="{3983A13C-A2B3-4916-92C0-7A17D5CFFBB8}"/>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D1AAFC3E-FBB6-4A20-B658-09923BFE95A7}"/>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1E902194-EDD2-470D-B63E-FBFBB6A77A51}"/>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8F987C93-6AB3-42ED-86B3-2993EA379A7E}"/>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15286AD6-C4A6-43A5-936B-1BF16C9B46FB}"/>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4042376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5C2B635-2AB4-40F9-AFA8-37CC98EBF091}"/>
              </a:ext>
            </a:extLst>
          </p:cNvPr>
          <p:cNvSpPr txBox="1">
            <a:spLocks/>
          </p:cNvSpPr>
          <p:nvPr/>
        </p:nvSpPr>
        <p:spPr>
          <a:xfrm>
            <a:off x="2781300" y="1813322"/>
            <a:ext cx="6858000" cy="1790700"/>
          </a:xfrm>
          <a:prstGeom prst="rect">
            <a:avLst/>
          </a:prstGeom>
        </p:spPr>
        <p:txBody>
          <a:bodyPr vert="horz" lIns="68580" tIns="34290" rIns="68580" bIns="3429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4500" dirty="0"/>
          </a:p>
        </p:txBody>
      </p:sp>
      <p:sp>
        <p:nvSpPr>
          <p:cNvPr id="9" name="Subtitle 2">
            <a:extLst>
              <a:ext uri="{FF2B5EF4-FFF2-40B4-BE49-F238E27FC236}">
                <a16:creationId xmlns:a16="http://schemas.microsoft.com/office/drawing/2014/main" id="{C1004A1E-C446-464D-AC7F-1852D8FABE4B}"/>
              </a:ext>
            </a:extLst>
          </p:cNvPr>
          <p:cNvSpPr txBox="1">
            <a:spLocks/>
          </p:cNvSpPr>
          <p:nvPr/>
        </p:nvSpPr>
        <p:spPr>
          <a:xfrm>
            <a:off x="2781300" y="3673078"/>
            <a:ext cx="6858000" cy="1241822"/>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sz="1800" dirty="0"/>
          </a:p>
          <a:p>
            <a:endParaRPr lang="en-US" sz="1800" dirty="0"/>
          </a:p>
        </p:txBody>
      </p:sp>
      <p:sp>
        <p:nvSpPr>
          <p:cNvPr id="3" name="Title 2">
            <a:extLst>
              <a:ext uri="{FF2B5EF4-FFF2-40B4-BE49-F238E27FC236}">
                <a16:creationId xmlns:a16="http://schemas.microsoft.com/office/drawing/2014/main" id="{64DD5B2E-EECA-4921-8A62-C6432EA62A84}"/>
              </a:ext>
            </a:extLst>
          </p:cNvPr>
          <p:cNvSpPr>
            <a:spLocks noGrp="1"/>
          </p:cNvSpPr>
          <p:nvPr>
            <p:ph type="title"/>
          </p:nvPr>
        </p:nvSpPr>
        <p:spPr/>
        <p:txBody>
          <a:bodyPr>
            <a:normAutofit/>
          </a:bodyPr>
          <a:lstStyle/>
          <a:p>
            <a:r>
              <a:rPr lang="en-US" dirty="0"/>
              <a:t>SASS Installation</a:t>
            </a:r>
          </a:p>
        </p:txBody>
      </p:sp>
      <p:sp>
        <p:nvSpPr>
          <p:cNvPr id="10" name="Text Placeholder 9">
            <a:extLst>
              <a:ext uri="{FF2B5EF4-FFF2-40B4-BE49-F238E27FC236}">
                <a16:creationId xmlns:a16="http://schemas.microsoft.com/office/drawing/2014/main" id="{03756C48-76AA-4F01-91F1-CD01A57D5D3B}"/>
              </a:ext>
            </a:extLst>
          </p:cNvPr>
          <p:cNvSpPr>
            <a:spLocks noGrp="1"/>
          </p:cNvSpPr>
          <p:nvPr>
            <p:ph type="body" idx="1"/>
          </p:nvPr>
        </p:nvSpPr>
        <p:spPr/>
        <p:txBody>
          <a:bodyPr/>
          <a:lstStyle/>
          <a:p>
            <a:endParaRPr lang="en-US"/>
          </a:p>
        </p:txBody>
      </p:sp>
      <p:grpSp>
        <p:nvGrpSpPr>
          <p:cNvPr id="12" name="Group 11">
            <a:extLst>
              <a:ext uri="{FF2B5EF4-FFF2-40B4-BE49-F238E27FC236}">
                <a16:creationId xmlns:a16="http://schemas.microsoft.com/office/drawing/2014/main" id="{A5BD211B-85D3-43E8-BB7C-80247F42D04C}"/>
              </a:ext>
            </a:extLst>
          </p:cNvPr>
          <p:cNvGrpSpPr/>
          <p:nvPr/>
        </p:nvGrpSpPr>
        <p:grpSpPr>
          <a:xfrm>
            <a:off x="0" y="5841587"/>
            <a:ext cx="12192000" cy="1008205"/>
            <a:chOff x="0" y="5841587"/>
            <a:chExt cx="12192000" cy="1008205"/>
          </a:xfrm>
        </p:grpSpPr>
        <p:sp>
          <p:nvSpPr>
            <p:cNvPr id="13" name="Rectangle 12">
              <a:extLst>
                <a:ext uri="{FF2B5EF4-FFF2-40B4-BE49-F238E27FC236}">
                  <a16:creationId xmlns:a16="http://schemas.microsoft.com/office/drawing/2014/main" id="{78E1FFF1-4B21-4EEF-B1B3-97BDD98165E8}"/>
                </a:ext>
              </a:extLst>
            </p:cNvPr>
            <p:cNvSpPr/>
            <p:nvPr/>
          </p:nvSpPr>
          <p:spPr>
            <a:xfrm>
              <a:off x="0" y="5841587"/>
              <a:ext cx="12192000" cy="1008205"/>
            </a:xfrm>
            <a:prstGeom prst="rect">
              <a:avLst/>
            </a:prstGeom>
            <a:solidFill>
              <a:srgbClr val="0E204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TextBox 13">
              <a:extLst>
                <a:ext uri="{FF2B5EF4-FFF2-40B4-BE49-F238E27FC236}">
                  <a16:creationId xmlns:a16="http://schemas.microsoft.com/office/drawing/2014/main" id="{63CB3021-4B6F-47FB-9C65-CE5AD61DAB83}"/>
                </a:ext>
              </a:extLst>
            </p:cNvPr>
            <p:cNvSpPr txBox="1"/>
            <p:nvPr/>
          </p:nvSpPr>
          <p:spPr>
            <a:xfrm>
              <a:off x="238408" y="5968881"/>
              <a:ext cx="3563471" cy="646331"/>
            </a:xfrm>
            <a:prstGeom prst="rect">
              <a:avLst/>
            </a:prstGeom>
            <a:noFill/>
          </p:spPr>
          <p:txBody>
            <a:bodyPr wrap="square" rtlCol="0">
              <a:spAutoFit/>
            </a:bodyPr>
            <a:lstStyle/>
            <a:p>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East Tennessee State University</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Department of Computing</a:t>
              </a:r>
            </a:p>
          </p:txBody>
        </p:sp>
        <p:sp>
          <p:nvSpPr>
            <p:cNvPr id="15" name="TextBox 14">
              <a:extLst>
                <a:ext uri="{FF2B5EF4-FFF2-40B4-BE49-F238E27FC236}">
                  <a16:creationId xmlns:a16="http://schemas.microsoft.com/office/drawing/2014/main" id="{CE3DFCDB-17D3-4E81-B624-75FC2DE48201}"/>
                </a:ext>
              </a:extLst>
            </p:cNvPr>
            <p:cNvSpPr txBox="1"/>
            <p:nvPr/>
          </p:nvSpPr>
          <p:spPr>
            <a:xfrm>
              <a:off x="8390121" y="5968372"/>
              <a:ext cx="3563471" cy="646331"/>
            </a:xfrm>
            <a:prstGeom prst="rect">
              <a:avLst/>
            </a:prstGeom>
            <a:noFill/>
          </p:spPr>
          <p:txBody>
            <a:bodyPr wrap="square" rtlCol="0">
              <a:spAutoFit/>
            </a:bodyPr>
            <a:lstStyle/>
            <a:p>
              <a:pPr algn="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CSCI 1720</a:t>
              </a:r>
              <a:br>
                <a:rPr lang="en-US" dirty="0">
                  <a:solidFill>
                    <a:srgbClr val="FEC422"/>
                  </a:solidFill>
                  <a:latin typeface="Corbel" panose="020B0503020204020204" pitchFamily="34" charset="0"/>
                  <a:ea typeface="Ebrima" panose="02000000000000000000" pitchFamily="2" charset="0"/>
                  <a:cs typeface="Ebrima" panose="02000000000000000000" pitchFamily="2" charset="0"/>
                </a:rPr>
              </a:br>
              <a:r>
                <a:rPr lang="en-US" dirty="0">
                  <a:solidFill>
                    <a:srgbClr val="FEC422"/>
                  </a:solidFill>
                  <a:latin typeface="Corbel" panose="020B0503020204020204" pitchFamily="34" charset="0"/>
                  <a:ea typeface="Ebrima" panose="02000000000000000000" pitchFamily="2" charset="0"/>
                  <a:cs typeface="Ebrima" panose="02000000000000000000" pitchFamily="2" charset="0"/>
                </a:rPr>
                <a:t>Intermediate Web Design</a:t>
              </a:r>
            </a:p>
          </p:txBody>
        </p:sp>
        <p:pic>
          <p:nvPicPr>
            <p:cNvPr id="16" name="Picture 15">
              <a:extLst>
                <a:ext uri="{FF2B5EF4-FFF2-40B4-BE49-F238E27FC236}">
                  <a16:creationId xmlns:a16="http://schemas.microsoft.com/office/drawing/2014/main" id="{D088E006-E8E0-4EEA-BC09-35D56B0E9AE1}"/>
                </a:ext>
              </a:extLst>
            </p:cNvPr>
            <p:cNvPicPr>
              <a:picLocks noChangeAspect="1"/>
            </p:cNvPicPr>
            <p:nvPr/>
          </p:nvPicPr>
          <p:blipFill>
            <a:blip r:embed="rId2"/>
            <a:stretch>
              <a:fillRect/>
            </a:stretch>
          </p:blipFill>
          <p:spPr>
            <a:xfrm>
              <a:off x="5792390" y="5968372"/>
              <a:ext cx="607219" cy="678656"/>
            </a:xfrm>
            <a:prstGeom prst="rect">
              <a:avLst/>
            </a:prstGeom>
          </p:spPr>
        </p:pic>
      </p:grpSp>
    </p:spTree>
    <p:extLst>
      <p:ext uri="{BB962C8B-B14F-4D97-AF65-F5344CB8AC3E}">
        <p14:creationId xmlns:p14="http://schemas.microsoft.com/office/powerpoint/2010/main" val="15092684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emplate" id="{04440205-5747-4D36-BE74-7672B4AAF28F}" vid="{E5CDE298-7A15-4C14-9DB6-0D0A65C0F4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presentation_template_standard</Template>
  <TotalTime>8937</TotalTime>
  <Words>3711</Words>
  <Application>Microsoft Office PowerPoint</Application>
  <PresentationFormat>Widescreen</PresentationFormat>
  <Paragraphs>488</Paragraphs>
  <Slides>62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62</vt:i4>
      </vt:variant>
    </vt:vector>
  </HeadingPairs>
  <TitlesOfParts>
    <vt:vector size="71" baseType="lpstr">
      <vt:lpstr>Arial</vt:lpstr>
      <vt:lpstr>Calibri</vt:lpstr>
      <vt:lpstr>Calibri Light</vt:lpstr>
      <vt:lpstr>Corbel</vt:lpstr>
      <vt:lpstr>Corbel Light</vt:lpstr>
      <vt:lpstr>Courier New</vt:lpstr>
      <vt:lpstr>Ebrima</vt:lpstr>
      <vt:lpstr>Wingdings 2</vt:lpstr>
      <vt:lpstr>Office Theme</vt:lpstr>
      <vt:lpstr>PowerPoint Presentation</vt:lpstr>
      <vt:lpstr>SASS  Syntactically Awesome Stylesheets</vt:lpstr>
      <vt:lpstr>What is SASS?</vt:lpstr>
      <vt:lpstr>Why Use SASS?</vt:lpstr>
      <vt:lpstr>Why Use SASS?</vt:lpstr>
      <vt:lpstr>Features of SASS</vt:lpstr>
      <vt:lpstr>Advantages of SASS</vt:lpstr>
      <vt:lpstr>Disadvantages of SASS</vt:lpstr>
      <vt:lpstr>SASS Installation</vt:lpstr>
      <vt:lpstr>Installing SASS</vt:lpstr>
      <vt:lpstr>Installing SASS</vt:lpstr>
      <vt:lpstr>Installing SASS</vt:lpstr>
      <vt:lpstr>NOTE: The CLI</vt:lpstr>
      <vt:lpstr>Installing SASS</vt:lpstr>
      <vt:lpstr>Installing SASS</vt:lpstr>
      <vt:lpstr>Installing SASS</vt:lpstr>
      <vt:lpstr>Installing SASS</vt:lpstr>
      <vt:lpstr>Installing SASS</vt:lpstr>
      <vt:lpstr>Installing SASS</vt:lpstr>
      <vt:lpstr>Installing SASS</vt:lpstr>
      <vt:lpstr>SCSS</vt:lpstr>
      <vt:lpstr>SASS Source Code</vt:lpstr>
      <vt:lpstr>SASS Source Code</vt:lpstr>
      <vt:lpstr>SASS Source Code</vt:lpstr>
      <vt:lpstr>SASS Variables</vt:lpstr>
      <vt:lpstr>SASS Variables</vt:lpstr>
      <vt:lpstr>SASS Variables</vt:lpstr>
      <vt:lpstr>SASS Variables</vt:lpstr>
      <vt:lpstr>SASS Nesting</vt:lpstr>
      <vt:lpstr>SASS Nesting</vt:lpstr>
      <vt:lpstr>SASS Nesting</vt:lpstr>
      <vt:lpstr>SASS Nesting</vt:lpstr>
      <vt:lpstr>SASS Nesting - Classes</vt:lpstr>
      <vt:lpstr>A note on output styles</vt:lpstr>
      <vt:lpstr>A note on output styles</vt:lpstr>
      <vt:lpstr>A note on output styles</vt:lpstr>
      <vt:lpstr>A note on output styles</vt:lpstr>
      <vt:lpstr>A note on output styles</vt:lpstr>
      <vt:lpstr>A note on output styles</vt:lpstr>
      <vt:lpstr>A note on output styles</vt:lpstr>
      <vt:lpstr>A note on output styles</vt:lpstr>
      <vt:lpstr>Output:</vt:lpstr>
      <vt:lpstr>Output:</vt:lpstr>
      <vt:lpstr>Output:</vt:lpstr>
      <vt:lpstr>SASS Partials</vt:lpstr>
      <vt:lpstr>SASS Partials</vt:lpstr>
      <vt:lpstr>SASS Partials</vt:lpstr>
      <vt:lpstr>SASS Partials</vt:lpstr>
      <vt:lpstr>SASS Partials</vt:lpstr>
      <vt:lpstr>SASS Mixins</vt:lpstr>
      <vt:lpstr>SASS Mixins</vt:lpstr>
      <vt:lpstr>SASS</vt:lpstr>
      <vt:lpstr>SASS Extend/Inheritance</vt:lpstr>
      <vt:lpstr>SASS Extend/Inheritance</vt:lpstr>
      <vt:lpstr>SASS Extend/Inheritance</vt:lpstr>
      <vt:lpstr>SASS Extend/Inheritance</vt:lpstr>
      <vt:lpstr>SASS Operators</vt:lpstr>
      <vt:lpstr>SASS Operators</vt:lpstr>
      <vt:lpstr>SASS Operators</vt:lpstr>
      <vt:lpstr>SASS Operators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Ramsey, John Webster</dc:creator>
  <cp:lastModifiedBy>Ramsey, John Webster</cp:lastModifiedBy>
  <cp:revision>63</cp:revision>
  <dcterms:created xsi:type="dcterms:W3CDTF">2017-10-26T17:49:56Z</dcterms:created>
  <dcterms:modified xsi:type="dcterms:W3CDTF">2022-02-21T18:07:00Z</dcterms:modified>
</cp:coreProperties>
</file>