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7"/>
  </p:notesMasterIdLst>
  <p:sldIdLst>
    <p:sldId id="324" r:id="rId2"/>
    <p:sldId id="262" r:id="rId3"/>
    <p:sldId id="263" r:id="rId4"/>
    <p:sldId id="264" r:id="rId5"/>
    <p:sldId id="325" r:id="rId6"/>
    <p:sldId id="323"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1" r:id="rId21"/>
    <p:sldId id="282" r:id="rId22"/>
    <p:sldId id="279" r:id="rId23"/>
    <p:sldId id="280"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6" r:id="rId44"/>
    <p:sldId id="302" r:id="rId45"/>
    <p:sldId id="303" r:id="rId46"/>
    <p:sldId id="304" r:id="rId47"/>
    <p:sldId id="305"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1" r:id="rId63"/>
    <p:sldId id="322" r:id="rId64"/>
    <p:sldId id="260" r:id="rId65"/>
    <p:sldId id="261" r:id="rId6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0E2045"/>
    <a:srgbClr val="FEC422"/>
    <a:srgbClr val="002C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81" autoAdjust="0"/>
  </p:normalViewPr>
  <p:slideViewPr>
    <p:cSldViewPr snapToGrid="0">
      <p:cViewPr varScale="1">
        <p:scale>
          <a:sx n="77" d="100"/>
          <a:sy n="77" d="100"/>
        </p:scale>
        <p:origin x="85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812CBF-2585-4A8B-8B12-84A6EE4A2174}" type="datetimeFigureOut">
              <a:rPr lang="en-US" smtClean="0"/>
              <a:t>2/26/2024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4C61D7-4BA4-4AB2-BE48-D3F7B38B6AA8}" type="slidenum">
              <a:rPr lang="en-US" smtClean="0"/>
              <a:t>‹#›</a:t>
            </a:fld>
            <a:endParaRPr lang="en-US"/>
          </a:p>
        </p:txBody>
      </p:sp>
    </p:spTree>
    <p:extLst>
      <p:ext uri="{BB962C8B-B14F-4D97-AF65-F5344CB8AC3E}">
        <p14:creationId xmlns:p14="http://schemas.microsoft.com/office/powerpoint/2010/main" val="3001377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atin typeface="Corbel Light" panose="020B0303020204020204" pitchFamily="34"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atin typeface="Corbel Light" panose="020B0303020204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p:txBody>
          <a:bodyPr/>
          <a:lstStyle/>
          <a:p>
            <a:fld id="{FA44A25E-F4EE-425F-B27D-263A63C7C4E5}"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3882056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44A25E-F4EE-425F-B27D-263A63C7C4E5}"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48777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44A25E-F4EE-425F-B27D-263A63C7C4E5}"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05939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orbel Light" panose="020B0303020204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orbel Light" panose="020B0303020204020204" pitchFamily="34" charset="0"/>
              </a:defRPr>
            </a:lvl1pPr>
            <a:lvl2pPr>
              <a:defRPr>
                <a:latin typeface="Corbel Light" panose="020B0303020204020204" pitchFamily="34" charset="0"/>
              </a:defRPr>
            </a:lvl2pPr>
            <a:lvl3pPr>
              <a:defRPr>
                <a:latin typeface="Corbel Light" panose="020B0303020204020204" pitchFamily="34" charset="0"/>
              </a:defRPr>
            </a:lvl3pPr>
            <a:lvl4pPr>
              <a:defRPr>
                <a:latin typeface="Corbel Light" panose="020B0303020204020204" pitchFamily="34" charset="0"/>
              </a:defRPr>
            </a:lvl4pPr>
            <a:lvl5pPr>
              <a:defRPr>
                <a:latin typeface="Corbel Light" panose="020B0303020204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A44A25E-F4EE-425F-B27D-263A63C7C4E5}"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3810136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atin typeface="Corbel Light" panose="020B0303020204020204" pitchFamily="34" charset="0"/>
              </a:defRPr>
            </a:lvl1pPr>
          </a:lstStyle>
          <a:p>
            <a:r>
              <a:rPr lang="en-US" dirty="0"/>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latin typeface="Corbel Light" panose="020B0303020204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44A25E-F4EE-425F-B27D-263A63C7C4E5}"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19863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A44A25E-F4EE-425F-B27D-263A63C7C4E5}"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1827665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44A25E-F4EE-425F-B27D-263A63C7C4E5}" type="datetimeFigureOut">
              <a:rPr lang="en-US" smtClean="0"/>
              <a:t>2/26/2024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2111503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44A25E-F4EE-425F-B27D-263A63C7C4E5}" type="datetimeFigureOut">
              <a:rPr lang="en-US" smtClean="0"/>
              <a:t>2/26/2024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72340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4A25E-F4EE-425F-B27D-263A63C7C4E5}" type="datetimeFigureOut">
              <a:rPr lang="en-US" smtClean="0"/>
              <a:t>2/26/2024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3340536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A44A25E-F4EE-425F-B27D-263A63C7C4E5}"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49017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dirty="0"/>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A44A25E-F4EE-425F-B27D-263A63C7C4E5}"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2429194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A44A25E-F4EE-425F-B27D-263A63C7C4E5}" type="datetimeFigureOut">
              <a:rPr lang="en-US" smtClean="0"/>
              <a:t>2/26/2024</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F7DCB1-EB23-4CA0-9A4A-3CA879EC8727}" type="slidenum">
              <a:rPr lang="en-US" smtClean="0"/>
              <a:t>‹#›</a:t>
            </a:fld>
            <a:endParaRPr lang="en-US"/>
          </a:p>
        </p:txBody>
      </p:sp>
    </p:spTree>
    <p:extLst>
      <p:ext uri="{BB962C8B-B14F-4D97-AF65-F5344CB8AC3E}">
        <p14:creationId xmlns:p14="http://schemas.microsoft.com/office/powerpoint/2010/main" val="1644225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8" Type="http://schemas.openxmlformats.org/officeDocument/2006/relationships/hyperlink" Target="https://www.w3schools.com/cssref/css3_pr_flex-flow.asp" TargetMode="External"/><Relationship Id="rId3" Type="http://schemas.openxmlformats.org/officeDocument/2006/relationships/hyperlink" Target="https://www.w3schools.com/cssref/css3_pr_flex-direction.asp" TargetMode="External"/><Relationship Id="rId7" Type="http://schemas.openxmlformats.org/officeDocument/2006/relationships/hyperlink" Target="https://www.w3schools.com/cssref/css3_pr_align-content.asp" TargetMode="External"/><Relationship Id="rId2" Type="http://schemas.openxmlformats.org/officeDocument/2006/relationships/hyperlink" Target="https://www.w3schools.com/cssref/pr_class_display.asp" TargetMode="External"/><Relationship Id="rId1" Type="http://schemas.openxmlformats.org/officeDocument/2006/relationships/slideLayout" Target="../slideLayouts/slideLayout2.xml"/><Relationship Id="rId6" Type="http://schemas.openxmlformats.org/officeDocument/2006/relationships/hyperlink" Target="https://www.w3schools.com/cssref/css3_pr_flex-wrap.asp" TargetMode="External"/><Relationship Id="rId11" Type="http://schemas.openxmlformats.org/officeDocument/2006/relationships/hyperlink" Target="https://www.w3schools.com/cssref/css3_pr_flex.asp" TargetMode="External"/><Relationship Id="rId5" Type="http://schemas.openxmlformats.org/officeDocument/2006/relationships/hyperlink" Target="https://www.w3schools.com/cssref/css3_pr_align-items.asp" TargetMode="External"/><Relationship Id="rId10" Type="http://schemas.openxmlformats.org/officeDocument/2006/relationships/hyperlink" Target="https://www.w3schools.com/cssref/css3_pr_align-self.asp" TargetMode="External"/><Relationship Id="rId4" Type="http://schemas.openxmlformats.org/officeDocument/2006/relationships/hyperlink" Target="https://www.w3schools.com/cssref/css3_pr_justify-content.asp" TargetMode="External"/><Relationship Id="rId9" Type="http://schemas.openxmlformats.org/officeDocument/2006/relationships/hyperlink" Target="https://www.w3schools.com/cssref/css3_pr_order.asp" TargetMode="External"/></Relationships>
</file>

<file path=ppt/slides/_rels/slide64.xml.rels><?xml version="1.0" encoding="UTF-8" standalone="yes"?>
<Relationships xmlns="http://schemas.openxmlformats.org/package/2006/relationships"><Relationship Id="rId2" Type="http://schemas.openxmlformats.org/officeDocument/2006/relationships/hyperlink" Target="https://www.w3schools.com/css/css3_flexbox.asp"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53.jpeg"/><Relationship Id="rId2" Type="http://schemas.openxmlformats.org/officeDocument/2006/relationships/hyperlink" Target="mailto:pittares@etsu.edu" TargetMode="External"/><Relationship Id="rId1" Type="http://schemas.openxmlformats.org/officeDocument/2006/relationships/slideLayout" Target="../slideLayouts/slideLayout2.xml"/><Relationship Id="rId4" Type="http://schemas.openxmlformats.org/officeDocument/2006/relationships/image" Target="../media/image54.jp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12" name="Title 11">
            <a:extLst>
              <a:ext uri="{FF2B5EF4-FFF2-40B4-BE49-F238E27FC236}">
                <a16:creationId xmlns:a16="http://schemas.microsoft.com/office/drawing/2014/main" id="{C8343D24-B366-41FE-8EC5-F93256D488F6}"/>
              </a:ext>
            </a:extLst>
          </p:cNvPr>
          <p:cNvSpPr>
            <a:spLocks noGrp="1"/>
          </p:cNvSpPr>
          <p:nvPr>
            <p:ph type="ctrTitle"/>
          </p:nvPr>
        </p:nvSpPr>
        <p:spPr/>
        <p:txBody>
          <a:bodyPr/>
          <a:lstStyle/>
          <a:p>
            <a:r>
              <a:rPr lang="en-US" dirty="0"/>
              <a:t>Flexbox</a:t>
            </a:r>
          </a:p>
        </p:txBody>
      </p:sp>
      <p:sp>
        <p:nvSpPr>
          <p:cNvPr id="13" name="Subtitle 12">
            <a:extLst>
              <a:ext uri="{FF2B5EF4-FFF2-40B4-BE49-F238E27FC236}">
                <a16:creationId xmlns:a16="http://schemas.microsoft.com/office/drawing/2014/main" id="{04511487-CBF2-4704-A604-71200711FFF7}"/>
              </a:ext>
            </a:extLst>
          </p:cNvPr>
          <p:cNvSpPr>
            <a:spLocks noGrp="1"/>
          </p:cNvSpPr>
          <p:nvPr>
            <p:ph type="subTitle" idx="1"/>
          </p:nvPr>
        </p:nvSpPr>
        <p:spPr/>
        <p:txBody>
          <a:bodyPr/>
          <a:lstStyle/>
          <a:p>
            <a:r>
              <a:rPr lang="en-US" dirty="0"/>
              <a:t>CSCI 1720</a:t>
            </a:r>
          </a:p>
        </p:txBody>
      </p:sp>
    </p:spTree>
    <p:extLst>
      <p:ext uri="{BB962C8B-B14F-4D97-AF65-F5344CB8AC3E}">
        <p14:creationId xmlns:p14="http://schemas.microsoft.com/office/powerpoint/2010/main" val="3589405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Code</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1" y="1690689"/>
            <a:ext cx="4383297" cy="4119030"/>
          </a:xfrm>
        </p:spPr>
        <p:txBody>
          <a:bodyPr>
            <a:normAutofit/>
          </a:bodyPr>
          <a:lstStyle/>
          <a:p>
            <a:pPr marL="0" indent="0">
              <a:buNone/>
            </a:pPr>
            <a:r>
              <a:rPr lang="en-US" sz="2800" dirty="0"/>
              <a:t>It is also possible to change the direction of the flex line</a:t>
            </a:r>
          </a:p>
          <a:p>
            <a:pPr marL="0" indent="0">
              <a:buNone/>
            </a:pPr>
            <a:endParaRPr lang="en-US" sz="2800" dirty="0"/>
          </a:p>
          <a:p>
            <a:pPr marL="0" indent="0">
              <a:buNone/>
            </a:pPr>
            <a:r>
              <a:rPr lang="en-US" sz="2800" dirty="0"/>
              <a:t>If we set the direction property to </a:t>
            </a:r>
            <a:r>
              <a:rPr lang="en-US" sz="2800" dirty="0" err="1"/>
              <a:t>rtl</a:t>
            </a:r>
            <a:r>
              <a:rPr lang="en-US" sz="2800" dirty="0"/>
              <a:t> (right-to-left), the text is drawn right to left, and also the flex line changes direction, which will change the page layout</a:t>
            </a:r>
          </a:p>
        </p:txBody>
      </p:sp>
      <p:pic>
        <p:nvPicPr>
          <p:cNvPr id="12" name="Picture 11">
            <a:extLst>
              <a:ext uri="{FF2B5EF4-FFF2-40B4-BE49-F238E27FC236}">
                <a16:creationId xmlns:a16="http://schemas.microsoft.com/office/drawing/2014/main" id="{7137ACF1-E624-40CA-8A28-8C27C8CD3BD9}"/>
              </a:ext>
            </a:extLst>
          </p:cNvPr>
          <p:cNvPicPr>
            <a:picLocks noChangeAspect="1"/>
          </p:cNvPicPr>
          <p:nvPr/>
        </p:nvPicPr>
        <p:blipFill>
          <a:blip r:embed="rId2"/>
          <a:stretch>
            <a:fillRect/>
          </a:stretch>
        </p:blipFill>
        <p:spPr>
          <a:xfrm>
            <a:off x="6677025" y="365126"/>
            <a:ext cx="3874278" cy="4871108"/>
          </a:xfrm>
          <a:prstGeom prst="rect">
            <a:avLst/>
          </a:prstGeom>
        </p:spPr>
      </p:pic>
      <p:sp>
        <p:nvSpPr>
          <p:cNvPr id="13" name="Rectangle 12">
            <a:extLst>
              <a:ext uri="{FF2B5EF4-FFF2-40B4-BE49-F238E27FC236}">
                <a16:creationId xmlns:a16="http://schemas.microsoft.com/office/drawing/2014/main" id="{0DEE3E2A-90B1-4547-9636-E67E6D5A06A2}"/>
              </a:ext>
            </a:extLst>
          </p:cNvPr>
          <p:cNvSpPr/>
          <p:nvPr/>
        </p:nvSpPr>
        <p:spPr>
          <a:xfrm>
            <a:off x="6760234" y="365126"/>
            <a:ext cx="1958196" cy="80806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39341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3"/>
                                        </p:tgtEl>
                                        <p:attrNameLst>
                                          <p:attrName>style.visibility</p:attrName>
                                        </p:attrNameLst>
                                      </p:cBhvr>
                                      <p:to>
                                        <p:strVal val="visible"/>
                                      </p:to>
                                    </p:set>
                                    <p:animEffect transition="in" filter="wheel(1)">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C348D3F-8065-4F33-AA5F-27F3E621BA96}"/>
              </a:ext>
            </a:extLst>
          </p:cNvPr>
          <p:cNvPicPr>
            <a:picLocks noChangeAspect="1"/>
          </p:cNvPicPr>
          <p:nvPr/>
        </p:nvPicPr>
        <p:blipFill>
          <a:blip r:embed="rId2"/>
          <a:stretch>
            <a:fillRect/>
          </a:stretch>
        </p:blipFill>
        <p:spPr>
          <a:xfrm>
            <a:off x="5748690" y="1799681"/>
            <a:ext cx="4562475" cy="2781300"/>
          </a:xfrm>
          <a:prstGeom prst="rect">
            <a:avLst/>
          </a:prstGeom>
        </p:spPr>
      </p:pic>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Code</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1" y="1690689"/>
            <a:ext cx="4383297" cy="4119030"/>
          </a:xfrm>
        </p:spPr>
        <p:txBody>
          <a:bodyPr>
            <a:normAutofit/>
          </a:bodyPr>
          <a:lstStyle/>
          <a:p>
            <a:pPr marL="0" indent="0">
              <a:buNone/>
            </a:pPr>
            <a:r>
              <a:rPr lang="en-US" sz="2800" dirty="0"/>
              <a:t>Result:</a:t>
            </a:r>
          </a:p>
        </p:txBody>
      </p:sp>
    </p:spTree>
    <p:extLst>
      <p:ext uri="{BB962C8B-B14F-4D97-AF65-F5344CB8AC3E}">
        <p14:creationId xmlns:p14="http://schemas.microsoft.com/office/powerpoint/2010/main" val="26163628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Flex Direction</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fontScale="92500" lnSpcReduction="10000"/>
          </a:bodyPr>
          <a:lstStyle/>
          <a:p>
            <a:pPr marL="0" indent="0">
              <a:buNone/>
            </a:pPr>
            <a:r>
              <a:rPr lang="en-US" sz="2800" dirty="0"/>
              <a:t>The flex-direction property specifies the direction of the flexible items inside the flex container. The default value of flex-direction is row (left-to-right, top-to-bottom)</a:t>
            </a:r>
          </a:p>
          <a:p>
            <a:pPr marL="0" indent="0">
              <a:buNone/>
            </a:pPr>
            <a:endParaRPr lang="en-US" sz="2800" dirty="0"/>
          </a:p>
          <a:p>
            <a:pPr marL="0" indent="0">
              <a:buNone/>
            </a:pPr>
            <a:r>
              <a:rPr lang="en-US" sz="2800" dirty="0"/>
              <a:t>The other values are as follows:</a:t>
            </a:r>
          </a:p>
          <a:p>
            <a:pPr marL="914400" indent="0">
              <a:buNone/>
            </a:pPr>
            <a:r>
              <a:rPr lang="en-US" sz="2800" dirty="0">
                <a:solidFill>
                  <a:srgbClr val="FF0000"/>
                </a:solidFill>
              </a:rPr>
              <a:t>row-reverse</a:t>
            </a:r>
            <a:r>
              <a:rPr lang="en-US" sz="2800" dirty="0"/>
              <a:t> - If the writing-mode (direction) is left to right, the flex items will be laid out right to left</a:t>
            </a:r>
          </a:p>
          <a:p>
            <a:pPr marL="914400" indent="0">
              <a:buNone/>
            </a:pPr>
            <a:r>
              <a:rPr lang="en-US" sz="2800" dirty="0">
                <a:solidFill>
                  <a:srgbClr val="FF0000"/>
                </a:solidFill>
              </a:rPr>
              <a:t>column</a:t>
            </a:r>
            <a:r>
              <a:rPr lang="en-US" sz="2800" dirty="0"/>
              <a:t> - If the writing system is horizontal, the flex items will be laid out vertically</a:t>
            </a:r>
          </a:p>
          <a:p>
            <a:pPr marL="914400" indent="0">
              <a:buNone/>
            </a:pPr>
            <a:r>
              <a:rPr lang="en-US" sz="2800" dirty="0">
                <a:solidFill>
                  <a:srgbClr val="FF0000"/>
                </a:solidFill>
              </a:rPr>
              <a:t>column-reverse</a:t>
            </a:r>
            <a:r>
              <a:rPr lang="en-US" sz="2800" dirty="0"/>
              <a:t> - Same as column, but reversed</a:t>
            </a:r>
          </a:p>
        </p:txBody>
      </p:sp>
    </p:spTree>
    <p:extLst>
      <p:ext uri="{BB962C8B-B14F-4D97-AF65-F5344CB8AC3E}">
        <p14:creationId xmlns:p14="http://schemas.microsoft.com/office/powerpoint/2010/main" val="450085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Flex Direction</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(Row-reverse)</a:t>
            </a:r>
          </a:p>
        </p:txBody>
      </p:sp>
      <p:pic>
        <p:nvPicPr>
          <p:cNvPr id="8" name="Picture 7">
            <a:extLst>
              <a:ext uri="{FF2B5EF4-FFF2-40B4-BE49-F238E27FC236}">
                <a16:creationId xmlns:a16="http://schemas.microsoft.com/office/drawing/2014/main" id="{DAE602BC-45B4-4F46-A450-DE57D33CE27D}"/>
              </a:ext>
            </a:extLst>
          </p:cNvPr>
          <p:cNvPicPr>
            <a:picLocks noChangeAspect="1"/>
          </p:cNvPicPr>
          <p:nvPr/>
        </p:nvPicPr>
        <p:blipFill>
          <a:blip r:embed="rId2"/>
          <a:stretch>
            <a:fillRect/>
          </a:stretch>
        </p:blipFill>
        <p:spPr>
          <a:xfrm>
            <a:off x="4505774" y="1366310"/>
            <a:ext cx="4545597" cy="2682463"/>
          </a:xfrm>
          <a:prstGeom prst="rect">
            <a:avLst/>
          </a:prstGeom>
        </p:spPr>
      </p:pic>
      <p:sp>
        <p:nvSpPr>
          <p:cNvPr id="10" name="Rectangle 9">
            <a:extLst>
              <a:ext uri="{FF2B5EF4-FFF2-40B4-BE49-F238E27FC236}">
                <a16:creationId xmlns:a16="http://schemas.microsoft.com/office/drawing/2014/main" id="{183B952C-F125-4262-8E73-46D7B8397118}"/>
              </a:ext>
            </a:extLst>
          </p:cNvPr>
          <p:cNvSpPr/>
          <p:nvPr/>
        </p:nvSpPr>
        <p:spPr>
          <a:xfrm>
            <a:off x="4957313" y="2212170"/>
            <a:ext cx="4019910" cy="59478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CB5846A4-E583-42B1-A14B-E524B523FEFB}"/>
              </a:ext>
            </a:extLst>
          </p:cNvPr>
          <p:cNvPicPr>
            <a:picLocks noChangeAspect="1"/>
          </p:cNvPicPr>
          <p:nvPr/>
        </p:nvPicPr>
        <p:blipFill>
          <a:blip r:embed="rId3"/>
          <a:stretch>
            <a:fillRect/>
          </a:stretch>
        </p:blipFill>
        <p:spPr>
          <a:xfrm>
            <a:off x="4505775" y="4274809"/>
            <a:ext cx="5069007" cy="1280183"/>
          </a:xfrm>
          <a:prstGeom prst="rect">
            <a:avLst/>
          </a:prstGeom>
        </p:spPr>
      </p:pic>
    </p:spTree>
    <p:extLst>
      <p:ext uri="{BB962C8B-B14F-4D97-AF65-F5344CB8AC3E}">
        <p14:creationId xmlns:p14="http://schemas.microsoft.com/office/powerpoint/2010/main" val="189642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Flex Direction</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p>
        </p:txBody>
      </p:sp>
      <p:pic>
        <p:nvPicPr>
          <p:cNvPr id="10" name="Picture 9">
            <a:extLst>
              <a:ext uri="{FF2B5EF4-FFF2-40B4-BE49-F238E27FC236}">
                <a16:creationId xmlns:a16="http://schemas.microsoft.com/office/drawing/2014/main" id="{F290EAC2-68CC-4B6E-857B-EC827059AE75}"/>
              </a:ext>
            </a:extLst>
          </p:cNvPr>
          <p:cNvPicPr>
            <a:picLocks noChangeAspect="1"/>
          </p:cNvPicPr>
          <p:nvPr/>
        </p:nvPicPr>
        <p:blipFill>
          <a:blip r:embed="rId2"/>
          <a:stretch>
            <a:fillRect/>
          </a:stretch>
        </p:blipFill>
        <p:spPr>
          <a:xfrm>
            <a:off x="3957638" y="2081212"/>
            <a:ext cx="4814061" cy="3034252"/>
          </a:xfrm>
          <a:prstGeom prst="rect">
            <a:avLst/>
          </a:prstGeom>
        </p:spPr>
      </p:pic>
    </p:spTree>
    <p:extLst>
      <p:ext uri="{BB962C8B-B14F-4D97-AF65-F5344CB8AC3E}">
        <p14:creationId xmlns:p14="http://schemas.microsoft.com/office/powerpoint/2010/main" val="3603691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D17B634-483A-4F72-86E7-6B3A848FEC24}"/>
              </a:ext>
            </a:extLst>
          </p:cNvPr>
          <p:cNvPicPr>
            <a:picLocks noChangeAspect="1"/>
          </p:cNvPicPr>
          <p:nvPr/>
        </p:nvPicPr>
        <p:blipFill>
          <a:blip r:embed="rId2"/>
          <a:stretch>
            <a:fillRect/>
          </a:stretch>
        </p:blipFill>
        <p:spPr>
          <a:xfrm>
            <a:off x="4622393" y="1400769"/>
            <a:ext cx="4069071" cy="2754980"/>
          </a:xfrm>
          <a:prstGeom prst="rect">
            <a:avLst/>
          </a:prstGeom>
        </p:spPr>
      </p:pic>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Flex Direction</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(Column)</a:t>
            </a:r>
          </a:p>
        </p:txBody>
      </p:sp>
      <p:sp>
        <p:nvSpPr>
          <p:cNvPr id="10" name="Rectangle 9">
            <a:extLst>
              <a:ext uri="{FF2B5EF4-FFF2-40B4-BE49-F238E27FC236}">
                <a16:creationId xmlns:a16="http://schemas.microsoft.com/office/drawing/2014/main" id="{183B952C-F125-4262-8E73-46D7B8397118}"/>
              </a:ext>
            </a:extLst>
          </p:cNvPr>
          <p:cNvSpPr/>
          <p:nvPr/>
        </p:nvSpPr>
        <p:spPr>
          <a:xfrm>
            <a:off x="4984284" y="2327329"/>
            <a:ext cx="3640348" cy="5779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8F822F50-EB91-4FDB-9010-EC6C674E7399}"/>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1749239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Flex Direction</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p>
        </p:txBody>
      </p:sp>
      <p:pic>
        <p:nvPicPr>
          <p:cNvPr id="8" name="Picture 7">
            <a:extLst>
              <a:ext uri="{FF2B5EF4-FFF2-40B4-BE49-F238E27FC236}">
                <a16:creationId xmlns:a16="http://schemas.microsoft.com/office/drawing/2014/main" id="{4509B03D-A811-490A-A72D-C62B896699F7}"/>
              </a:ext>
            </a:extLst>
          </p:cNvPr>
          <p:cNvPicPr>
            <a:picLocks noChangeAspect="1"/>
          </p:cNvPicPr>
          <p:nvPr/>
        </p:nvPicPr>
        <p:blipFill>
          <a:blip r:embed="rId2"/>
          <a:stretch>
            <a:fillRect/>
          </a:stretch>
        </p:blipFill>
        <p:spPr>
          <a:xfrm>
            <a:off x="4101681" y="2136851"/>
            <a:ext cx="5124367" cy="3211270"/>
          </a:xfrm>
          <a:prstGeom prst="rect">
            <a:avLst/>
          </a:prstGeom>
        </p:spPr>
      </p:pic>
    </p:spTree>
    <p:extLst>
      <p:ext uri="{BB962C8B-B14F-4D97-AF65-F5344CB8AC3E}">
        <p14:creationId xmlns:p14="http://schemas.microsoft.com/office/powerpoint/2010/main" val="4082849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3FD87D2-B965-48CE-874B-023ABAFC5EFC}"/>
              </a:ext>
            </a:extLst>
          </p:cNvPr>
          <p:cNvPicPr>
            <a:picLocks noChangeAspect="1"/>
          </p:cNvPicPr>
          <p:nvPr/>
        </p:nvPicPr>
        <p:blipFill>
          <a:blip r:embed="rId2"/>
          <a:stretch>
            <a:fillRect/>
          </a:stretch>
        </p:blipFill>
        <p:spPr>
          <a:xfrm>
            <a:off x="4622394" y="1386991"/>
            <a:ext cx="4875189" cy="2782537"/>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(Column-</a:t>
            </a:r>
            <a:br>
              <a:rPr lang="en-US" sz="2800" dirty="0"/>
            </a:br>
            <a:r>
              <a:rPr lang="en-US" sz="2800" dirty="0"/>
              <a:t>reverse)</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Flex Direction</a:t>
            </a:r>
          </a:p>
        </p:txBody>
      </p:sp>
      <p:sp>
        <p:nvSpPr>
          <p:cNvPr id="10" name="Rectangle 9">
            <a:extLst>
              <a:ext uri="{FF2B5EF4-FFF2-40B4-BE49-F238E27FC236}">
                <a16:creationId xmlns:a16="http://schemas.microsoft.com/office/drawing/2014/main" id="{183B952C-F125-4262-8E73-46D7B8397118}"/>
              </a:ext>
            </a:extLst>
          </p:cNvPr>
          <p:cNvSpPr/>
          <p:nvPr/>
        </p:nvSpPr>
        <p:spPr>
          <a:xfrm>
            <a:off x="5071688" y="2003605"/>
            <a:ext cx="4425895" cy="5779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2996784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Flex Direction</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p>
        </p:txBody>
      </p:sp>
      <p:pic>
        <p:nvPicPr>
          <p:cNvPr id="10" name="Picture 9">
            <a:extLst>
              <a:ext uri="{FF2B5EF4-FFF2-40B4-BE49-F238E27FC236}">
                <a16:creationId xmlns:a16="http://schemas.microsoft.com/office/drawing/2014/main" id="{A3C64CB5-9D65-4ABE-A188-7845915F6D91}"/>
              </a:ext>
            </a:extLst>
          </p:cNvPr>
          <p:cNvPicPr>
            <a:picLocks noChangeAspect="1"/>
          </p:cNvPicPr>
          <p:nvPr/>
        </p:nvPicPr>
        <p:blipFill>
          <a:blip r:embed="rId2"/>
          <a:stretch>
            <a:fillRect/>
          </a:stretch>
        </p:blipFill>
        <p:spPr>
          <a:xfrm>
            <a:off x="3962400" y="2071687"/>
            <a:ext cx="4947325" cy="3147294"/>
          </a:xfrm>
          <a:prstGeom prst="rect">
            <a:avLst/>
          </a:prstGeom>
        </p:spPr>
      </p:pic>
    </p:spTree>
    <p:extLst>
      <p:ext uri="{BB962C8B-B14F-4D97-AF65-F5344CB8AC3E}">
        <p14:creationId xmlns:p14="http://schemas.microsoft.com/office/powerpoint/2010/main" val="4169729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1610265" y="1690689"/>
            <a:ext cx="9013194" cy="4119030"/>
          </a:xfrm>
        </p:spPr>
        <p:txBody>
          <a:bodyPr>
            <a:normAutofit fontScale="92500" lnSpcReduction="20000"/>
          </a:bodyPr>
          <a:lstStyle/>
          <a:p>
            <a:pPr marL="0" indent="0">
              <a:buNone/>
            </a:pPr>
            <a:r>
              <a:rPr lang="en-US" sz="2800" dirty="0"/>
              <a:t>The </a:t>
            </a:r>
            <a:r>
              <a:rPr lang="en-US" sz="2600" dirty="0">
                <a:solidFill>
                  <a:srgbClr val="0070C0"/>
                </a:solidFill>
                <a:latin typeface="Courier New" panose="02070309020205020404" pitchFamily="49" charset="0"/>
                <a:cs typeface="Courier New" panose="02070309020205020404" pitchFamily="49" charset="0"/>
              </a:rPr>
              <a:t>justify-content</a:t>
            </a:r>
            <a:r>
              <a:rPr lang="en-US" sz="2800" dirty="0"/>
              <a:t> property horizontally aligns the flexible container's items when the items do not use all available space on the main-axis</a:t>
            </a:r>
          </a:p>
          <a:p>
            <a:pPr marL="0" indent="0">
              <a:buNone/>
            </a:pPr>
            <a:r>
              <a:rPr lang="en-US" sz="2800" dirty="0"/>
              <a:t>The possible values are as follows:</a:t>
            </a:r>
          </a:p>
          <a:p>
            <a:pPr marL="914400" indent="0">
              <a:buNone/>
            </a:pPr>
            <a:r>
              <a:rPr lang="en-US" sz="2800" dirty="0">
                <a:solidFill>
                  <a:srgbClr val="FF0000"/>
                </a:solidFill>
              </a:rPr>
              <a:t>flex-start</a:t>
            </a:r>
            <a:r>
              <a:rPr lang="en-US" sz="2800" dirty="0"/>
              <a:t> - Default value. Items are positioned at the beginning of the container</a:t>
            </a:r>
          </a:p>
          <a:p>
            <a:pPr marL="914400" indent="0">
              <a:buNone/>
            </a:pPr>
            <a:r>
              <a:rPr lang="en-US" sz="2800" dirty="0">
                <a:solidFill>
                  <a:srgbClr val="FF0000"/>
                </a:solidFill>
              </a:rPr>
              <a:t>flex-end</a:t>
            </a:r>
            <a:r>
              <a:rPr lang="en-US" sz="2800" dirty="0"/>
              <a:t> - Items are positioned at the end of the container</a:t>
            </a:r>
          </a:p>
          <a:p>
            <a:pPr marL="914400" indent="0">
              <a:buNone/>
            </a:pPr>
            <a:r>
              <a:rPr lang="en-US" sz="2800" dirty="0">
                <a:solidFill>
                  <a:srgbClr val="FF0000"/>
                </a:solidFill>
              </a:rPr>
              <a:t>center</a:t>
            </a:r>
            <a:r>
              <a:rPr lang="en-US" sz="2800" dirty="0"/>
              <a:t> - Items are positioned at the center of the container</a:t>
            </a:r>
          </a:p>
          <a:p>
            <a:pPr marL="914400" indent="0">
              <a:buNone/>
            </a:pPr>
            <a:r>
              <a:rPr lang="en-US" sz="2800" dirty="0">
                <a:solidFill>
                  <a:srgbClr val="FF0000"/>
                </a:solidFill>
              </a:rPr>
              <a:t>space-between</a:t>
            </a:r>
            <a:r>
              <a:rPr lang="en-US" sz="2800" dirty="0"/>
              <a:t> - Items are positioned with space between the lines</a:t>
            </a:r>
          </a:p>
          <a:p>
            <a:pPr marL="914400" indent="0">
              <a:buNone/>
            </a:pPr>
            <a:r>
              <a:rPr lang="en-US" sz="2800" dirty="0">
                <a:solidFill>
                  <a:srgbClr val="FF0000"/>
                </a:solidFill>
              </a:rPr>
              <a:t>space-around</a:t>
            </a:r>
            <a:r>
              <a:rPr lang="en-US" sz="2800" dirty="0"/>
              <a:t> - Items are positioned with space before, between, and after the lines</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justify-content</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Tree>
    <p:extLst>
      <p:ext uri="{BB962C8B-B14F-4D97-AF65-F5344CB8AC3E}">
        <p14:creationId xmlns:p14="http://schemas.microsoft.com/office/powerpoint/2010/main" val="1467758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sz="3200" dirty="0">
                <a:latin typeface="+mn-lt"/>
              </a:rPr>
              <a:t>CSS3 Flexbox</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713503"/>
            <a:ext cx="8222052" cy="4119030"/>
          </a:xfrm>
        </p:spPr>
        <p:txBody>
          <a:bodyPr>
            <a:normAutofit/>
          </a:bodyPr>
          <a:lstStyle/>
          <a:p>
            <a:pPr marL="0" indent="0">
              <a:spcBef>
                <a:spcPts val="0"/>
              </a:spcBef>
              <a:spcAft>
                <a:spcPts val="1200"/>
              </a:spcAft>
              <a:buNone/>
            </a:pPr>
            <a:r>
              <a:rPr lang="en-US" sz="2800" dirty="0"/>
              <a:t>Flexible boxes, or flexbox, is a new layout mode in CSS3</a:t>
            </a:r>
          </a:p>
          <a:p>
            <a:pPr marL="0" indent="0">
              <a:spcBef>
                <a:spcPts val="0"/>
              </a:spcBef>
              <a:spcAft>
                <a:spcPts val="1200"/>
              </a:spcAft>
              <a:buNone/>
            </a:pPr>
            <a:r>
              <a:rPr lang="en-US" sz="2800" dirty="0"/>
              <a:t>Use of flexbox ensures that elements behave predictably when the page layout must accommodate different screen sizes and different display devices</a:t>
            </a:r>
          </a:p>
          <a:p>
            <a:pPr marL="0" indent="0">
              <a:spcBef>
                <a:spcPts val="0"/>
              </a:spcBef>
              <a:spcAft>
                <a:spcPts val="1200"/>
              </a:spcAft>
              <a:buNone/>
            </a:pPr>
            <a:r>
              <a:rPr lang="en-US" sz="2800" dirty="0"/>
              <a:t>For many applications, the flexible box model provides an improvement over the block model in that it does not use floats, nor do the flex container's margins collapse with the margins of its contents</a:t>
            </a:r>
          </a:p>
          <a:p>
            <a:pPr marL="0" indent="0">
              <a:buNone/>
            </a:pPr>
            <a:endParaRPr lang="en-US" dirty="0"/>
          </a:p>
        </p:txBody>
      </p:sp>
    </p:spTree>
    <p:extLst>
      <p:ext uri="{BB962C8B-B14F-4D97-AF65-F5344CB8AC3E}">
        <p14:creationId xmlns:p14="http://schemas.microsoft.com/office/powerpoint/2010/main" val="2067260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E36D9F9-C02E-4DE2-BE52-5C2E40819474}"/>
              </a:ext>
            </a:extLst>
          </p:cNvPr>
          <p:cNvPicPr>
            <a:picLocks noChangeAspect="1"/>
          </p:cNvPicPr>
          <p:nvPr/>
        </p:nvPicPr>
        <p:blipFill>
          <a:blip r:embed="rId2"/>
          <a:stretch>
            <a:fillRect/>
          </a:stretch>
        </p:blipFill>
        <p:spPr>
          <a:xfrm>
            <a:off x="4622393" y="1676698"/>
            <a:ext cx="4561251" cy="2274201"/>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(Flex-end)</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justify-content</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4983193" y="2401248"/>
            <a:ext cx="4200451"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225667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justify-content</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(Flex-end):</a:t>
            </a:r>
          </a:p>
        </p:txBody>
      </p:sp>
      <p:pic>
        <p:nvPicPr>
          <p:cNvPr id="12" name="Picture 11">
            <a:extLst>
              <a:ext uri="{FF2B5EF4-FFF2-40B4-BE49-F238E27FC236}">
                <a16:creationId xmlns:a16="http://schemas.microsoft.com/office/drawing/2014/main" id="{266BAAC4-0ED7-41A1-9CCB-A68EE68C183C}"/>
              </a:ext>
            </a:extLst>
          </p:cNvPr>
          <p:cNvPicPr>
            <a:picLocks noChangeAspect="1"/>
          </p:cNvPicPr>
          <p:nvPr/>
        </p:nvPicPr>
        <p:blipFill>
          <a:blip r:embed="rId2"/>
          <a:stretch>
            <a:fillRect/>
          </a:stretch>
        </p:blipFill>
        <p:spPr>
          <a:xfrm>
            <a:off x="3929063" y="2062163"/>
            <a:ext cx="5212063" cy="3287609"/>
          </a:xfrm>
          <a:prstGeom prst="rect">
            <a:avLst/>
          </a:prstGeom>
        </p:spPr>
      </p:pic>
    </p:spTree>
    <p:extLst>
      <p:ext uri="{BB962C8B-B14F-4D97-AF65-F5344CB8AC3E}">
        <p14:creationId xmlns:p14="http://schemas.microsoft.com/office/powerpoint/2010/main" val="14453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77AB1163-5568-4E5A-9855-23587649B637}"/>
              </a:ext>
            </a:extLst>
          </p:cNvPr>
          <p:cNvPicPr>
            <a:picLocks noChangeAspect="1"/>
          </p:cNvPicPr>
          <p:nvPr/>
        </p:nvPicPr>
        <p:blipFill>
          <a:blip r:embed="rId2"/>
          <a:stretch>
            <a:fillRect/>
          </a:stretch>
        </p:blipFill>
        <p:spPr>
          <a:xfrm>
            <a:off x="4486275" y="1380105"/>
            <a:ext cx="4876252" cy="2553540"/>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(center)</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justify-content</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4959550" y="2225615"/>
            <a:ext cx="4425895"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285542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justify-content</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(center)</a:t>
            </a:r>
          </a:p>
        </p:txBody>
      </p:sp>
      <p:pic>
        <p:nvPicPr>
          <p:cNvPr id="8" name="Picture 7">
            <a:extLst>
              <a:ext uri="{FF2B5EF4-FFF2-40B4-BE49-F238E27FC236}">
                <a16:creationId xmlns:a16="http://schemas.microsoft.com/office/drawing/2014/main" id="{5CDB3992-4A90-436D-943F-5D5976354D21}"/>
              </a:ext>
            </a:extLst>
          </p:cNvPr>
          <p:cNvPicPr>
            <a:picLocks noChangeAspect="1"/>
          </p:cNvPicPr>
          <p:nvPr/>
        </p:nvPicPr>
        <p:blipFill>
          <a:blip r:embed="rId2"/>
          <a:stretch>
            <a:fillRect/>
          </a:stretch>
        </p:blipFill>
        <p:spPr>
          <a:xfrm>
            <a:off x="4269356" y="2057405"/>
            <a:ext cx="5003314" cy="3127071"/>
          </a:xfrm>
          <a:prstGeom prst="rect">
            <a:avLst/>
          </a:prstGeom>
        </p:spPr>
      </p:pic>
    </p:spTree>
    <p:extLst>
      <p:ext uri="{BB962C8B-B14F-4D97-AF65-F5344CB8AC3E}">
        <p14:creationId xmlns:p14="http://schemas.microsoft.com/office/powerpoint/2010/main" val="3266051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5A4D592-88C4-486B-96D3-F8646B534585}"/>
              </a:ext>
            </a:extLst>
          </p:cNvPr>
          <p:cNvPicPr>
            <a:picLocks noChangeAspect="1"/>
          </p:cNvPicPr>
          <p:nvPr/>
        </p:nvPicPr>
        <p:blipFill>
          <a:blip r:embed="rId2"/>
          <a:stretch>
            <a:fillRect/>
          </a:stretch>
        </p:blipFill>
        <p:spPr>
          <a:xfrm>
            <a:off x="4622392" y="1690689"/>
            <a:ext cx="5243178" cy="2344939"/>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(space-</a:t>
            </a:r>
            <a:br>
              <a:rPr lang="en-US" sz="2800" dirty="0"/>
            </a:br>
            <a:r>
              <a:rPr lang="en-US" sz="2800" dirty="0"/>
              <a:t>between)</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justify-content</a:t>
            </a:r>
            <a:r>
              <a:rPr lang="en-US" sz="40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5097570" y="2441270"/>
            <a:ext cx="4768000"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1862267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justify-content</a:t>
            </a:r>
            <a:r>
              <a:rPr lang="en-US" sz="40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(space-</a:t>
            </a:r>
            <a:br>
              <a:rPr lang="en-US" sz="2800" dirty="0"/>
            </a:br>
            <a:r>
              <a:rPr lang="en-US" sz="2800" dirty="0"/>
              <a:t>between)</a:t>
            </a:r>
          </a:p>
        </p:txBody>
      </p:sp>
      <p:pic>
        <p:nvPicPr>
          <p:cNvPr id="10" name="Picture 9">
            <a:extLst>
              <a:ext uri="{FF2B5EF4-FFF2-40B4-BE49-F238E27FC236}">
                <a16:creationId xmlns:a16="http://schemas.microsoft.com/office/drawing/2014/main" id="{DDA49192-0409-4C94-8AA5-B485DD51D296}"/>
              </a:ext>
            </a:extLst>
          </p:cNvPr>
          <p:cNvPicPr>
            <a:picLocks noChangeAspect="1"/>
          </p:cNvPicPr>
          <p:nvPr/>
        </p:nvPicPr>
        <p:blipFill>
          <a:blip r:embed="rId2"/>
          <a:stretch>
            <a:fillRect/>
          </a:stretch>
        </p:blipFill>
        <p:spPr>
          <a:xfrm>
            <a:off x="3962400" y="2071688"/>
            <a:ext cx="5177847" cy="3293943"/>
          </a:xfrm>
          <a:prstGeom prst="rect">
            <a:avLst/>
          </a:prstGeom>
        </p:spPr>
      </p:pic>
    </p:spTree>
    <p:extLst>
      <p:ext uri="{BB962C8B-B14F-4D97-AF65-F5344CB8AC3E}">
        <p14:creationId xmlns:p14="http://schemas.microsoft.com/office/powerpoint/2010/main" val="233594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1610265" y="1690689"/>
            <a:ext cx="9013194" cy="4119030"/>
          </a:xfrm>
        </p:spPr>
        <p:txBody>
          <a:bodyPr>
            <a:normAutofit fontScale="92500" lnSpcReduction="10000"/>
          </a:bodyPr>
          <a:lstStyle/>
          <a:p>
            <a:pPr marL="0" indent="0">
              <a:buNone/>
            </a:pPr>
            <a:r>
              <a:rPr lang="en-US" sz="2800" dirty="0"/>
              <a:t>The </a:t>
            </a:r>
            <a:r>
              <a:rPr lang="en-US" sz="2600" dirty="0">
                <a:solidFill>
                  <a:srgbClr val="0070C0"/>
                </a:solidFill>
                <a:latin typeface="Courier New" panose="02070309020205020404" pitchFamily="49" charset="0"/>
                <a:cs typeface="Courier New" panose="02070309020205020404" pitchFamily="49" charset="0"/>
              </a:rPr>
              <a:t>align-items</a:t>
            </a:r>
            <a:r>
              <a:rPr lang="en-US" sz="2800" dirty="0"/>
              <a:t> property vertically aligns the flexible container's items when the items do not use all available space on the cross-axis</a:t>
            </a:r>
          </a:p>
          <a:p>
            <a:pPr marL="0" indent="0">
              <a:buNone/>
            </a:pPr>
            <a:r>
              <a:rPr lang="en-US" sz="2800" dirty="0"/>
              <a:t>The possible values are as follows:</a:t>
            </a:r>
          </a:p>
          <a:p>
            <a:pPr marL="0" indent="0">
              <a:buNone/>
            </a:pPr>
            <a:r>
              <a:rPr lang="en-US" sz="2800" dirty="0">
                <a:solidFill>
                  <a:srgbClr val="FF0000"/>
                </a:solidFill>
              </a:rPr>
              <a:t>stretch</a:t>
            </a:r>
            <a:r>
              <a:rPr lang="en-US" sz="2800" dirty="0"/>
              <a:t> - Default value. Items are stretched to fit the container</a:t>
            </a:r>
          </a:p>
          <a:p>
            <a:pPr marL="0" indent="0">
              <a:buNone/>
            </a:pPr>
            <a:r>
              <a:rPr lang="en-US" sz="2800" dirty="0">
                <a:solidFill>
                  <a:srgbClr val="FF0000"/>
                </a:solidFill>
              </a:rPr>
              <a:t>flex-start</a:t>
            </a:r>
            <a:r>
              <a:rPr lang="en-US" sz="2800" dirty="0"/>
              <a:t> - Items are positioned at the top of the container</a:t>
            </a:r>
          </a:p>
          <a:p>
            <a:pPr marL="0" indent="0">
              <a:buNone/>
            </a:pPr>
            <a:r>
              <a:rPr lang="en-US" sz="2800" dirty="0">
                <a:solidFill>
                  <a:srgbClr val="FF0000"/>
                </a:solidFill>
              </a:rPr>
              <a:t>flex-end</a:t>
            </a:r>
            <a:r>
              <a:rPr lang="en-US" sz="2800" dirty="0"/>
              <a:t> - Items are positioned at the bottom of the container</a:t>
            </a:r>
          </a:p>
          <a:p>
            <a:pPr marL="0" indent="0">
              <a:buNone/>
            </a:pPr>
            <a:r>
              <a:rPr lang="en-US" sz="2800" dirty="0">
                <a:solidFill>
                  <a:srgbClr val="FF0000"/>
                </a:solidFill>
              </a:rPr>
              <a:t>center</a:t>
            </a:r>
            <a:r>
              <a:rPr lang="en-US" sz="2800" dirty="0"/>
              <a:t> - Items are positioned at the center of the container (vertically)</a:t>
            </a:r>
          </a:p>
          <a:p>
            <a:pPr marL="0" indent="0">
              <a:buNone/>
            </a:pPr>
            <a:r>
              <a:rPr lang="en-US" sz="2800" dirty="0">
                <a:solidFill>
                  <a:srgbClr val="FF0000"/>
                </a:solidFill>
              </a:rPr>
              <a:t>baseline</a:t>
            </a:r>
            <a:r>
              <a:rPr lang="en-US" sz="2800" dirty="0"/>
              <a:t> - Items are positioned at the baseline of the container</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Tree>
    <p:extLst>
      <p:ext uri="{BB962C8B-B14F-4D97-AF65-F5344CB8AC3E}">
        <p14:creationId xmlns:p14="http://schemas.microsoft.com/office/powerpoint/2010/main" val="516487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1CA56452-A1C4-4482-8F75-9DFC23A9C8F1}"/>
              </a:ext>
            </a:extLst>
          </p:cNvPr>
          <p:cNvPicPr>
            <a:picLocks noChangeAspect="1"/>
          </p:cNvPicPr>
          <p:nvPr/>
        </p:nvPicPr>
        <p:blipFill>
          <a:blip r:embed="rId2"/>
          <a:stretch>
            <a:fillRect/>
          </a:stretch>
        </p:blipFill>
        <p:spPr>
          <a:xfrm>
            <a:off x="4622392" y="1690689"/>
            <a:ext cx="4261985" cy="2493122"/>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(Stretch)</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5097571" y="2484400"/>
            <a:ext cx="3724377"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438003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40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(Stretch)</a:t>
            </a:r>
          </a:p>
        </p:txBody>
      </p:sp>
      <p:pic>
        <p:nvPicPr>
          <p:cNvPr id="8" name="Picture 7">
            <a:extLst>
              <a:ext uri="{FF2B5EF4-FFF2-40B4-BE49-F238E27FC236}">
                <a16:creationId xmlns:a16="http://schemas.microsoft.com/office/drawing/2014/main" id="{6B8FA8A3-F6D5-40E5-A7D9-0452C832372D}"/>
              </a:ext>
            </a:extLst>
          </p:cNvPr>
          <p:cNvPicPr>
            <a:picLocks noChangeAspect="1"/>
          </p:cNvPicPr>
          <p:nvPr/>
        </p:nvPicPr>
        <p:blipFill>
          <a:blip r:embed="rId2"/>
          <a:stretch>
            <a:fillRect/>
          </a:stretch>
        </p:blipFill>
        <p:spPr>
          <a:xfrm>
            <a:off x="3962400" y="2085975"/>
            <a:ext cx="5032076" cy="3167512"/>
          </a:xfrm>
          <a:prstGeom prst="rect">
            <a:avLst/>
          </a:prstGeom>
        </p:spPr>
      </p:pic>
    </p:spTree>
    <p:extLst>
      <p:ext uri="{BB962C8B-B14F-4D97-AF65-F5344CB8AC3E}">
        <p14:creationId xmlns:p14="http://schemas.microsoft.com/office/powerpoint/2010/main" val="3520039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F4C6475-C269-4C92-9BCC-E160E6382FA9}"/>
              </a:ext>
            </a:extLst>
          </p:cNvPr>
          <p:cNvPicPr>
            <a:picLocks noChangeAspect="1"/>
          </p:cNvPicPr>
          <p:nvPr/>
        </p:nvPicPr>
        <p:blipFill>
          <a:blip r:embed="rId2"/>
          <a:stretch>
            <a:fillRect/>
          </a:stretch>
        </p:blipFill>
        <p:spPr>
          <a:xfrm>
            <a:off x="4622393" y="1713504"/>
            <a:ext cx="4624197" cy="2435961"/>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(Flex-start)</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5097571" y="2484400"/>
            <a:ext cx="4060807"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4080977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Concepts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713503"/>
            <a:ext cx="8247931" cy="4119030"/>
          </a:xfrm>
        </p:spPr>
        <p:txBody>
          <a:bodyPr>
            <a:normAutofit/>
          </a:bodyPr>
          <a:lstStyle/>
          <a:p>
            <a:pPr marL="0" indent="0">
              <a:buNone/>
            </a:pPr>
            <a:r>
              <a:rPr lang="en-US" sz="2800" dirty="0"/>
              <a:t>Flexbox consists of flex containers and flex items</a:t>
            </a:r>
          </a:p>
          <a:p>
            <a:pPr marL="0" indent="0">
              <a:buNone/>
            </a:pPr>
            <a:endParaRPr lang="en-US" sz="2800" dirty="0"/>
          </a:p>
          <a:p>
            <a:pPr marL="0" indent="0">
              <a:buNone/>
            </a:pPr>
            <a:r>
              <a:rPr lang="en-US" sz="2800" dirty="0"/>
              <a:t>A flex container is declared by setting the display property of an element to either flex (rendered as a block) or inline-flex (rendered as inline)</a:t>
            </a:r>
          </a:p>
          <a:p>
            <a:pPr marL="0" indent="0">
              <a:buNone/>
            </a:pPr>
            <a:endParaRPr lang="en-US" sz="2800" dirty="0"/>
          </a:p>
          <a:p>
            <a:pPr marL="0" indent="0">
              <a:buNone/>
            </a:pPr>
            <a:r>
              <a:rPr lang="en-US" sz="2800" dirty="0"/>
              <a:t>Inside a flex container there is one or more flex items</a:t>
            </a:r>
          </a:p>
        </p:txBody>
      </p:sp>
    </p:spTree>
    <p:extLst>
      <p:ext uri="{BB962C8B-B14F-4D97-AF65-F5344CB8AC3E}">
        <p14:creationId xmlns:p14="http://schemas.microsoft.com/office/powerpoint/2010/main" val="2800173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40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(Flex-start)</a:t>
            </a:r>
          </a:p>
        </p:txBody>
      </p:sp>
      <p:pic>
        <p:nvPicPr>
          <p:cNvPr id="10" name="Picture 9">
            <a:extLst>
              <a:ext uri="{FF2B5EF4-FFF2-40B4-BE49-F238E27FC236}">
                <a16:creationId xmlns:a16="http://schemas.microsoft.com/office/drawing/2014/main" id="{ACE64B00-59A6-434E-A95B-F631C60A5B21}"/>
              </a:ext>
            </a:extLst>
          </p:cNvPr>
          <p:cNvPicPr>
            <a:picLocks noChangeAspect="1"/>
          </p:cNvPicPr>
          <p:nvPr/>
        </p:nvPicPr>
        <p:blipFill>
          <a:blip r:embed="rId2"/>
          <a:stretch>
            <a:fillRect/>
          </a:stretch>
        </p:blipFill>
        <p:spPr>
          <a:xfrm>
            <a:off x="3957637" y="2076451"/>
            <a:ext cx="5148982" cy="3256817"/>
          </a:xfrm>
          <a:prstGeom prst="rect">
            <a:avLst/>
          </a:prstGeom>
        </p:spPr>
      </p:pic>
    </p:spTree>
    <p:extLst>
      <p:ext uri="{BB962C8B-B14F-4D97-AF65-F5344CB8AC3E}">
        <p14:creationId xmlns:p14="http://schemas.microsoft.com/office/powerpoint/2010/main" val="3336496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511B8CC9-3113-41D8-B519-ACAE84BCD9D0}"/>
              </a:ext>
            </a:extLst>
          </p:cNvPr>
          <p:cNvPicPr>
            <a:picLocks noChangeAspect="1"/>
          </p:cNvPicPr>
          <p:nvPr/>
        </p:nvPicPr>
        <p:blipFill>
          <a:blip r:embed="rId2"/>
          <a:stretch>
            <a:fillRect/>
          </a:stretch>
        </p:blipFill>
        <p:spPr>
          <a:xfrm>
            <a:off x="4622393" y="1713503"/>
            <a:ext cx="4235239" cy="2322125"/>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(Flex-end)</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5097571" y="2484400"/>
            <a:ext cx="3663992"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3329593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40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(Flex-end)</a:t>
            </a:r>
          </a:p>
        </p:txBody>
      </p:sp>
      <p:pic>
        <p:nvPicPr>
          <p:cNvPr id="8" name="Picture 7">
            <a:extLst>
              <a:ext uri="{FF2B5EF4-FFF2-40B4-BE49-F238E27FC236}">
                <a16:creationId xmlns:a16="http://schemas.microsoft.com/office/drawing/2014/main" id="{BD19AC4C-B8CE-4469-9439-DDA27DFB4041}"/>
              </a:ext>
            </a:extLst>
          </p:cNvPr>
          <p:cNvPicPr>
            <a:picLocks noChangeAspect="1"/>
          </p:cNvPicPr>
          <p:nvPr/>
        </p:nvPicPr>
        <p:blipFill>
          <a:blip r:embed="rId2"/>
          <a:stretch>
            <a:fillRect/>
          </a:stretch>
        </p:blipFill>
        <p:spPr>
          <a:xfrm>
            <a:off x="3962400" y="2081212"/>
            <a:ext cx="5076457" cy="3206780"/>
          </a:xfrm>
          <a:prstGeom prst="rect">
            <a:avLst/>
          </a:prstGeom>
        </p:spPr>
      </p:pic>
    </p:spTree>
    <p:extLst>
      <p:ext uri="{BB962C8B-B14F-4D97-AF65-F5344CB8AC3E}">
        <p14:creationId xmlns:p14="http://schemas.microsoft.com/office/powerpoint/2010/main" val="2836548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533AAFB-B08F-4CFA-9348-4F3673E86C0A}"/>
              </a:ext>
            </a:extLst>
          </p:cNvPr>
          <p:cNvPicPr>
            <a:picLocks noChangeAspect="1"/>
          </p:cNvPicPr>
          <p:nvPr/>
        </p:nvPicPr>
        <p:blipFill>
          <a:blip r:embed="rId2"/>
          <a:stretch>
            <a:fillRect/>
          </a:stretch>
        </p:blipFill>
        <p:spPr>
          <a:xfrm>
            <a:off x="4622392" y="1690690"/>
            <a:ext cx="3983895" cy="2390337"/>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(Center)</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5071694" y="2458522"/>
            <a:ext cx="3534593"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784016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40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(Center)</a:t>
            </a:r>
          </a:p>
        </p:txBody>
      </p:sp>
      <p:pic>
        <p:nvPicPr>
          <p:cNvPr id="10" name="Picture 9">
            <a:extLst>
              <a:ext uri="{FF2B5EF4-FFF2-40B4-BE49-F238E27FC236}">
                <a16:creationId xmlns:a16="http://schemas.microsoft.com/office/drawing/2014/main" id="{9A771DF8-C705-4E31-8F50-DF77F61034B5}"/>
              </a:ext>
            </a:extLst>
          </p:cNvPr>
          <p:cNvPicPr>
            <a:picLocks noChangeAspect="1"/>
          </p:cNvPicPr>
          <p:nvPr/>
        </p:nvPicPr>
        <p:blipFill>
          <a:blip r:embed="rId2"/>
          <a:stretch>
            <a:fillRect/>
          </a:stretch>
        </p:blipFill>
        <p:spPr>
          <a:xfrm>
            <a:off x="3957637" y="2081213"/>
            <a:ext cx="4909866" cy="3094637"/>
          </a:xfrm>
          <a:prstGeom prst="rect">
            <a:avLst/>
          </a:prstGeom>
        </p:spPr>
      </p:pic>
    </p:spTree>
    <p:extLst>
      <p:ext uri="{BB962C8B-B14F-4D97-AF65-F5344CB8AC3E}">
        <p14:creationId xmlns:p14="http://schemas.microsoft.com/office/powerpoint/2010/main" val="3892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C000751-9ED6-4752-B7DA-FB63A0DCD55A}"/>
              </a:ext>
            </a:extLst>
          </p:cNvPr>
          <p:cNvPicPr>
            <a:picLocks noChangeAspect="1"/>
          </p:cNvPicPr>
          <p:nvPr/>
        </p:nvPicPr>
        <p:blipFill>
          <a:blip r:embed="rId2"/>
          <a:stretch>
            <a:fillRect/>
          </a:stretch>
        </p:blipFill>
        <p:spPr>
          <a:xfrm>
            <a:off x="4622392" y="1690689"/>
            <a:ext cx="4217293" cy="2377264"/>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(Baseline)</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5071694" y="2458522"/>
            <a:ext cx="3767991"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3758285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align-items</a:t>
            </a:r>
            <a:r>
              <a:rPr lang="en-US" sz="40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(Baseline)</a:t>
            </a:r>
          </a:p>
        </p:txBody>
      </p:sp>
      <p:pic>
        <p:nvPicPr>
          <p:cNvPr id="8" name="Picture 7">
            <a:extLst>
              <a:ext uri="{FF2B5EF4-FFF2-40B4-BE49-F238E27FC236}">
                <a16:creationId xmlns:a16="http://schemas.microsoft.com/office/drawing/2014/main" id="{446E3CCE-C00A-44DB-9DA1-84CCB06E9F77}"/>
              </a:ext>
            </a:extLst>
          </p:cNvPr>
          <p:cNvPicPr>
            <a:picLocks noChangeAspect="1"/>
          </p:cNvPicPr>
          <p:nvPr/>
        </p:nvPicPr>
        <p:blipFill>
          <a:blip r:embed="rId2"/>
          <a:stretch>
            <a:fillRect/>
          </a:stretch>
        </p:blipFill>
        <p:spPr>
          <a:xfrm>
            <a:off x="3948112" y="2085975"/>
            <a:ext cx="5162346" cy="3227897"/>
          </a:xfrm>
          <a:prstGeom prst="rect">
            <a:avLst/>
          </a:prstGeom>
        </p:spPr>
      </p:pic>
    </p:spTree>
    <p:extLst>
      <p:ext uri="{BB962C8B-B14F-4D97-AF65-F5344CB8AC3E}">
        <p14:creationId xmlns:p14="http://schemas.microsoft.com/office/powerpoint/2010/main" val="3253301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1610265" y="1690689"/>
            <a:ext cx="9013194" cy="4119030"/>
          </a:xfrm>
        </p:spPr>
        <p:txBody>
          <a:bodyPr>
            <a:normAutofit/>
          </a:bodyPr>
          <a:lstStyle/>
          <a:p>
            <a:pPr marL="0" indent="0">
              <a:buNone/>
            </a:pPr>
            <a:r>
              <a:rPr lang="en-US" sz="2800" dirty="0"/>
              <a:t>The flex-wrap property specifies whether the flex items should wrap or not, if there is not enough room for them on one flex line</a:t>
            </a:r>
          </a:p>
          <a:p>
            <a:pPr marL="0" indent="0">
              <a:buNone/>
            </a:pPr>
            <a:r>
              <a:rPr lang="en-US" sz="2800" dirty="0"/>
              <a:t>The possible values are as follows:</a:t>
            </a:r>
          </a:p>
          <a:p>
            <a:pPr marL="914400" indent="0">
              <a:buNone/>
            </a:pPr>
            <a:r>
              <a:rPr lang="en-US" sz="2800" dirty="0" err="1">
                <a:solidFill>
                  <a:srgbClr val="FF0000"/>
                </a:solidFill>
              </a:rPr>
              <a:t>nowrap</a:t>
            </a:r>
            <a:r>
              <a:rPr lang="en-US" sz="2800" dirty="0"/>
              <a:t> - Default value. The flexible items will not wrap</a:t>
            </a:r>
          </a:p>
          <a:p>
            <a:pPr marL="914400" indent="0">
              <a:buNone/>
            </a:pPr>
            <a:r>
              <a:rPr lang="en-US" sz="2800" dirty="0">
                <a:solidFill>
                  <a:srgbClr val="FF0000"/>
                </a:solidFill>
              </a:rPr>
              <a:t>wrap</a:t>
            </a:r>
            <a:r>
              <a:rPr lang="en-US" sz="2800" dirty="0"/>
              <a:t> - The flexible items will wrap if necessary</a:t>
            </a:r>
          </a:p>
          <a:p>
            <a:pPr marL="914400" indent="0">
              <a:buNone/>
            </a:pPr>
            <a:r>
              <a:rPr lang="en-US" sz="2800" dirty="0">
                <a:solidFill>
                  <a:srgbClr val="FF0000"/>
                </a:solidFill>
              </a:rPr>
              <a:t>wrap-reverse</a:t>
            </a:r>
            <a:r>
              <a:rPr lang="en-US" sz="2800" dirty="0"/>
              <a:t> - The flexible items will wrap, if necessary, in reverse order</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flex-wrap</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Tree>
    <p:extLst>
      <p:ext uri="{BB962C8B-B14F-4D97-AF65-F5344CB8AC3E}">
        <p14:creationId xmlns:p14="http://schemas.microsoft.com/office/powerpoint/2010/main" val="563556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BE03233-12A4-49DA-B5F7-F5BB2DEBEF14}"/>
              </a:ext>
            </a:extLst>
          </p:cNvPr>
          <p:cNvPicPr>
            <a:picLocks noChangeAspect="1"/>
          </p:cNvPicPr>
          <p:nvPr/>
        </p:nvPicPr>
        <p:blipFill>
          <a:blip r:embed="rId2"/>
          <a:stretch>
            <a:fillRect/>
          </a:stretch>
        </p:blipFill>
        <p:spPr>
          <a:xfrm>
            <a:off x="4691063" y="1690689"/>
            <a:ext cx="4001489" cy="2387329"/>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a:t>
            </a:r>
            <a:r>
              <a:rPr lang="en-US" sz="2800" dirty="0" err="1"/>
              <a:t>Nowrap</a:t>
            </a:r>
            <a:r>
              <a:rPr lang="en-US" sz="2800" dirty="0"/>
              <a:t>)</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flex-wrap</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5071694" y="2458522"/>
            <a:ext cx="3767991"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1007979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flex-wrap</a:t>
            </a:r>
            <a:r>
              <a:rPr lang="en-US" sz="40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a:t>
            </a:r>
            <a:r>
              <a:rPr lang="en-US" sz="2800" dirty="0" err="1"/>
              <a:t>Nowrap</a:t>
            </a:r>
            <a:r>
              <a:rPr lang="en-US" sz="2800" dirty="0"/>
              <a:t>)</a:t>
            </a:r>
          </a:p>
        </p:txBody>
      </p:sp>
      <p:pic>
        <p:nvPicPr>
          <p:cNvPr id="10" name="Picture 9">
            <a:extLst>
              <a:ext uri="{FF2B5EF4-FFF2-40B4-BE49-F238E27FC236}">
                <a16:creationId xmlns:a16="http://schemas.microsoft.com/office/drawing/2014/main" id="{E001089B-5EB0-4B19-8222-63AE70724DE9}"/>
              </a:ext>
            </a:extLst>
          </p:cNvPr>
          <p:cNvPicPr>
            <a:picLocks noChangeAspect="1"/>
          </p:cNvPicPr>
          <p:nvPr/>
        </p:nvPicPr>
        <p:blipFill>
          <a:blip r:embed="rId2"/>
          <a:stretch>
            <a:fillRect/>
          </a:stretch>
        </p:blipFill>
        <p:spPr>
          <a:xfrm>
            <a:off x="4843463" y="1747838"/>
            <a:ext cx="2719029" cy="3649495"/>
          </a:xfrm>
          <a:prstGeom prst="rect">
            <a:avLst/>
          </a:prstGeom>
        </p:spPr>
      </p:pic>
    </p:spTree>
    <p:extLst>
      <p:ext uri="{BB962C8B-B14F-4D97-AF65-F5344CB8AC3E}">
        <p14:creationId xmlns:p14="http://schemas.microsoft.com/office/powerpoint/2010/main" val="591185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Concepts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713503"/>
            <a:ext cx="8222052" cy="4119030"/>
          </a:xfrm>
        </p:spPr>
        <p:txBody>
          <a:bodyPr>
            <a:normAutofit/>
          </a:bodyPr>
          <a:lstStyle/>
          <a:p>
            <a:pPr marL="0" indent="0">
              <a:spcBef>
                <a:spcPts val="0"/>
              </a:spcBef>
              <a:spcAft>
                <a:spcPts val="1200"/>
              </a:spcAft>
              <a:buNone/>
            </a:pPr>
            <a:r>
              <a:rPr lang="en-US" sz="2800" dirty="0"/>
              <a:t>Note: Everything outside a flex container and inside a flex item is rendered as usual</a:t>
            </a:r>
          </a:p>
          <a:p>
            <a:pPr marL="0" indent="0">
              <a:spcBef>
                <a:spcPts val="0"/>
              </a:spcBef>
              <a:spcAft>
                <a:spcPts val="1200"/>
              </a:spcAft>
              <a:buNone/>
            </a:pPr>
            <a:r>
              <a:rPr lang="en-US" sz="2800" dirty="0"/>
              <a:t>Flexbox defines how flex items are laid out inside a flex container</a:t>
            </a:r>
          </a:p>
          <a:p>
            <a:pPr marL="0" indent="0">
              <a:spcBef>
                <a:spcPts val="0"/>
              </a:spcBef>
              <a:spcAft>
                <a:spcPts val="1200"/>
              </a:spcAft>
              <a:buNone/>
            </a:pPr>
            <a:r>
              <a:rPr lang="en-US" sz="2800" dirty="0"/>
              <a:t>Flex items are positioned inside a flex container along a flex line</a:t>
            </a:r>
          </a:p>
          <a:p>
            <a:pPr marL="0" indent="0">
              <a:spcBef>
                <a:spcPts val="0"/>
              </a:spcBef>
              <a:spcAft>
                <a:spcPts val="1200"/>
              </a:spcAft>
              <a:buNone/>
            </a:pPr>
            <a:r>
              <a:rPr lang="en-US" sz="2800" dirty="0"/>
              <a:t>By default there is only one flex line per flex container</a:t>
            </a:r>
          </a:p>
        </p:txBody>
      </p:sp>
    </p:spTree>
    <p:extLst>
      <p:ext uri="{BB962C8B-B14F-4D97-AF65-F5344CB8AC3E}">
        <p14:creationId xmlns:p14="http://schemas.microsoft.com/office/powerpoint/2010/main" val="3924630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(Wrap)</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flex-wrap</a:t>
            </a:r>
            <a:r>
              <a:rPr lang="en-US" sz="36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pic>
        <p:nvPicPr>
          <p:cNvPr id="12" name="Picture 11">
            <a:extLst>
              <a:ext uri="{FF2B5EF4-FFF2-40B4-BE49-F238E27FC236}">
                <a16:creationId xmlns:a16="http://schemas.microsoft.com/office/drawing/2014/main" id="{FCDE672C-D847-454D-98A6-008324072AAC}"/>
              </a:ext>
            </a:extLst>
          </p:cNvPr>
          <p:cNvPicPr>
            <a:picLocks noChangeAspect="1"/>
          </p:cNvPicPr>
          <p:nvPr/>
        </p:nvPicPr>
        <p:blipFill>
          <a:blip r:embed="rId2"/>
          <a:stretch>
            <a:fillRect/>
          </a:stretch>
        </p:blipFill>
        <p:spPr>
          <a:xfrm>
            <a:off x="4622392" y="1719267"/>
            <a:ext cx="4054616" cy="2430039"/>
          </a:xfrm>
          <a:prstGeom prst="rect">
            <a:avLst/>
          </a:prstGeom>
        </p:spPr>
      </p:pic>
      <p:sp>
        <p:nvSpPr>
          <p:cNvPr id="10" name="Rectangle 9">
            <a:extLst>
              <a:ext uri="{FF2B5EF4-FFF2-40B4-BE49-F238E27FC236}">
                <a16:creationId xmlns:a16="http://schemas.microsoft.com/office/drawing/2014/main" id="{183B952C-F125-4262-8E73-46D7B8397118}"/>
              </a:ext>
            </a:extLst>
          </p:cNvPr>
          <p:cNvSpPr/>
          <p:nvPr/>
        </p:nvSpPr>
        <p:spPr>
          <a:xfrm>
            <a:off x="5071694" y="2493026"/>
            <a:ext cx="3206790" cy="5612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3848101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flex-wrap</a:t>
            </a:r>
            <a:r>
              <a:rPr lang="en-US" sz="40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(wrap)</a:t>
            </a:r>
          </a:p>
        </p:txBody>
      </p:sp>
      <p:pic>
        <p:nvPicPr>
          <p:cNvPr id="8" name="Picture 7">
            <a:extLst>
              <a:ext uri="{FF2B5EF4-FFF2-40B4-BE49-F238E27FC236}">
                <a16:creationId xmlns:a16="http://schemas.microsoft.com/office/drawing/2014/main" id="{2AAE1561-CCAA-491A-AC7A-E2CC17CCFA20}"/>
              </a:ext>
            </a:extLst>
          </p:cNvPr>
          <p:cNvPicPr>
            <a:picLocks noChangeAspect="1"/>
          </p:cNvPicPr>
          <p:nvPr/>
        </p:nvPicPr>
        <p:blipFill>
          <a:blip r:embed="rId2"/>
          <a:stretch>
            <a:fillRect/>
          </a:stretch>
        </p:blipFill>
        <p:spPr>
          <a:xfrm>
            <a:off x="4471988" y="2071688"/>
            <a:ext cx="3866881" cy="3231851"/>
          </a:xfrm>
          <a:prstGeom prst="rect">
            <a:avLst/>
          </a:prstGeom>
        </p:spPr>
      </p:pic>
    </p:spTree>
    <p:extLst>
      <p:ext uri="{BB962C8B-B14F-4D97-AF65-F5344CB8AC3E}">
        <p14:creationId xmlns:p14="http://schemas.microsoft.com/office/powerpoint/2010/main" val="53040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1610265" y="1371601"/>
            <a:ext cx="9013194" cy="4438119"/>
          </a:xfrm>
        </p:spPr>
        <p:txBody>
          <a:bodyPr>
            <a:normAutofit/>
          </a:bodyPr>
          <a:lstStyle/>
          <a:p>
            <a:pPr marL="0" indent="0">
              <a:buNone/>
            </a:pPr>
            <a:r>
              <a:rPr lang="en-US" sz="2800" dirty="0"/>
              <a:t>The align-content property modifies the behavior of the flex-wrap property. It is similar to align-items, but instead of aligning flex items, it aligns flex lines</a:t>
            </a:r>
          </a:p>
          <a:p>
            <a:pPr marL="0" indent="0">
              <a:buNone/>
            </a:pPr>
            <a:r>
              <a:rPr lang="en-US" sz="2800" dirty="0"/>
              <a:t>The possible values are as follows:</a:t>
            </a:r>
          </a:p>
          <a:p>
            <a:pPr marL="914400" indent="0">
              <a:buNone/>
            </a:pPr>
            <a:r>
              <a:rPr lang="en-US" sz="2800" dirty="0">
                <a:solidFill>
                  <a:srgbClr val="FF0000"/>
                </a:solidFill>
              </a:rPr>
              <a:t>stretch</a:t>
            </a:r>
            <a:r>
              <a:rPr lang="en-US" sz="2800" dirty="0"/>
              <a:t> - Default value. Lines stretch to take up the remaining space</a:t>
            </a:r>
          </a:p>
          <a:p>
            <a:pPr marL="914400" indent="0">
              <a:buNone/>
            </a:pPr>
            <a:r>
              <a:rPr lang="en-US" sz="2800" dirty="0">
                <a:solidFill>
                  <a:srgbClr val="FF0000"/>
                </a:solidFill>
              </a:rPr>
              <a:t>flex-start</a:t>
            </a:r>
            <a:r>
              <a:rPr lang="en-US" sz="2800" dirty="0"/>
              <a:t> - Lines are packed toward the start of the flex container</a:t>
            </a:r>
          </a:p>
          <a:p>
            <a:pPr marL="914400" indent="0">
              <a:buNone/>
            </a:pPr>
            <a:r>
              <a:rPr lang="en-US" sz="2800" dirty="0">
                <a:solidFill>
                  <a:srgbClr val="FF0000"/>
                </a:solidFill>
              </a:rPr>
              <a:t>flex-end</a:t>
            </a:r>
            <a:r>
              <a:rPr lang="en-US" sz="2800" dirty="0"/>
              <a:t> - Lines are packed toward the end of the flex container</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align-content</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Tree>
    <p:extLst>
      <p:ext uri="{BB962C8B-B14F-4D97-AF65-F5344CB8AC3E}">
        <p14:creationId xmlns:p14="http://schemas.microsoft.com/office/powerpoint/2010/main" val="4247280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1610265" y="1371601"/>
            <a:ext cx="9013194" cy="4438119"/>
          </a:xfrm>
        </p:spPr>
        <p:txBody>
          <a:bodyPr>
            <a:normAutofit/>
          </a:bodyPr>
          <a:lstStyle/>
          <a:p>
            <a:pPr marL="0" indent="0">
              <a:buNone/>
            </a:pPr>
            <a:r>
              <a:rPr lang="en-US" sz="2800" dirty="0"/>
              <a:t>The align-content property modifies the behavior of the flex-wrap property. It is similar to align-items, but instead of aligning flex items, it aligns flex lines</a:t>
            </a:r>
          </a:p>
          <a:p>
            <a:pPr marL="0" indent="0">
              <a:buNone/>
            </a:pPr>
            <a:r>
              <a:rPr lang="en-US" sz="2800" dirty="0"/>
              <a:t>The possible values are as follows:</a:t>
            </a:r>
          </a:p>
          <a:p>
            <a:pPr marL="914400" indent="0">
              <a:buNone/>
            </a:pPr>
            <a:r>
              <a:rPr lang="en-US" sz="2800" dirty="0">
                <a:solidFill>
                  <a:srgbClr val="FF0000"/>
                </a:solidFill>
              </a:rPr>
              <a:t>center</a:t>
            </a:r>
            <a:r>
              <a:rPr lang="en-US" sz="2800" dirty="0"/>
              <a:t> - Lines are packed toward the center of the flex container</a:t>
            </a:r>
          </a:p>
          <a:p>
            <a:pPr marL="914400" indent="0">
              <a:buNone/>
            </a:pPr>
            <a:r>
              <a:rPr lang="en-US" sz="2800" dirty="0">
                <a:solidFill>
                  <a:srgbClr val="FF0000"/>
                </a:solidFill>
              </a:rPr>
              <a:t>space-between</a:t>
            </a:r>
            <a:r>
              <a:rPr lang="en-US" sz="2800" dirty="0"/>
              <a:t> - Lines are evenly distributed in the flex container</a:t>
            </a:r>
          </a:p>
          <a:p>
            <a:pPr marL="914400" indent="0">
              <a:buNone/>
            </a:pPr>
            <a:r>
              <a:rPr lang="en-US" sz="2800" dirty="0">
                <a:solidFill>
                  <a:srgbClr val="FF0000"/>
                </a:solidFill>
              </a:rPr>
              <a:t>space-around</a:t>
            </a:r>
            <a:r>
              <a:rPr lang="en-US" sz="2800" dirty="0"/>
              <a:t> - Lines are evenly distributed in the flex container, with half-size spaces on either end</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align-content</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Tree>
    <p:extLst>
      <p:ext uri="{BB962C8B-B14F-4D97-AF65-F5344CB8AC3E}">
        <p14:creationId xmlns:p14="http://schemas.microsoft.com/office/powerpoint/2010/main" val="1015350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5DFEA25-3D52-484A-8B4B-D095673BF0DD}"/>
              </a:ext>
            </a:extLst>
          </p:cNvPr>
          <p:cNvPicPr>
            <a:picLocks noChangeAspect="1"/>
          </p:cNvPicPr>
          <p:nvPr/>
        </p:nvPicPr>
        <p:blipFill>
          <a:blip r:embed="rId2"/>
          <a:stretch>
            <a:fillRect/>
          </a:stretch>
        </p:blipFill>
        <p:spPr>
          <a:xfrm>
            <a:off x="4622393" y="1713503"/>
            <a:ext cx="3828619" cy="2592419"/>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(Center)</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align-content</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5026326" y="2424024"/>
            <a:ext cx="3459677" cy="707911"/>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2277482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align-content</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(Center)</a:t>
            </a:r>
          </a:p>
        </p:txBody>
      </p:sp>
      <p:pic>
        <p:nvPicPr>
          <p:cNvPr id="8" name="Picture 7">
            <a:extLst>
              <a:ext uri="{FF2B5EF4-FFF2-40B4-BE49-F238E27FC236}">
                <a16:creationId xmlns:a16="http://schemas.microsoft.com/office/drawing/2014/main" id="{925A4845-1314-4A85-95B1-AC9777F5312A}"/>
              </a:ext>
            </a:extLst>
          </p:cNvPr>
          <p:cNvPicPr>
            <a:picLocks noChangeAspect="1"/>
          </p:cNvPicPr>
          <p:nvPr/>
        </p:nvPicPr>
        <p:blipFill>
          <a:blip r:embed="rId2"/>
          <a:stretch>
            <a:fillRect/>
          </a:stretch>
        </p:blipFill>
        <p:spPr>
          <a:xfrm>
            <a:off x="4486275" y="1819275"/>
            <a:ext cx="3498910" cy="3498910"/>
          </a:xfrm>
          <a:prstGeom prst="rect">
            <a:avLst/>
          </a:prstGeom>
        </p:spPr>
      </p:pic>
    </p:spTree>
    <p:extLst>
      <p:ext uri="{BB962C8B-B14F-4D97-AF65-F5344CB8AC3E}">
        <p14:creationId xmlns:p14="http://schemas.microsoft.com/office/powerpoint/2010/main" val="1006543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FCF3200-251B-4FF9-94BA-77E77B9536EF}"/>
              </a:ext>
            </a:extLst>
          </p:cNvPr>
          <p:cNvPicPr>
            <a:picLocks noChangeAspect="1"/>
          </p:cNvPicPr>
          <p:nvPr/>
        </p:nvPicPr>
        <p:blipFill>
          <a:blip r:embed="rId2"/>
          <a:stretch>
            <a:fillRect/>
          </a:stretch>
        </p:blipFill>
        <p:spPr>
          <a:xfrm>
            <a:off x="4622392" y="1694687"/>
            <a:ext cx="4009774" cy="2605153"/>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(Flex-end)</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align-content</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10" name="Rectangle 9">
            <a:extLst>
              <a:ext uri="{FF2B5EF4-FFF2-40B4-BE49-F238E27FC236}">
                <a16:creationId xmlns:a16="http://schemas.microsoft.com/office/drawing/2014/main" id="{183B952C-F125-4262-8E73-46D7B8397118}"/>
              </a:ext>
            </a:extLst>
          </p:cNvPr>
          <p:cNvSpPr/>
          <p:nvPr/>
        </p:nvSpPr>
        <p:spPr>
          <a:xfrm>
            <a:off x="5054442" y="2355014"/>
            <a:ext cx="3560472" cy="73324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EC507CF-39E0-49E5-A693-887F57BC54FD}"/>
              </a:ext>
            </a:extLst>
          </p:cNvPr>
          <p:cNvPicPr>
            <a:picLocks noChangeAspect="1"/>
          </p:cNvPicPr>
          <p:nvPr/>
        </p:nvPicPr>
        <p:blipFill>
          <a:blip r:embed="rId3"/>
          <a:stretch>
            <a:fillRect/>
          </a:stretch>
        </p:blipFill>
        <p:spPr>
          <a:xfrm>
            <a:off x="4622393" y="4293990"/>
            <a:ext cx="5069007" cy="1280183"/>
          </a:xfrm>
          <a:prstGeom prst="rect">
            <a:avLst/>
          </a:prstGeom>
        </p:spPr>
      </p:pic>
    </p:spTree>
    <p:extLst>
      <p:ext uri="{BB962C8B-B14F-4D97-AF65-F5344CB8AC3E}">
        <p14:creationId xmlns:p14="http://schemas.microsoft.com/office/powerpoint/2010/main" val="1876260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000" dirty="0">
                <a:solidFill>
                  <a:srgbClr val="0070C0"/>
                </a:solidFill>
                <a:latin typeface="Courier New" panose="02070309020205020404" pitchFamily="49" charset="0"/>
                <a:cs typeface="Courier New" panose="02070309020205020404" pitchFamily="49" charset="0"/>
              </a:rPr>
              <a:t>align-content</a:t>
            </a:r>
            <a:r>
              <a:rPr lang="en-US" sz="3200" dirty="0">
                <a:solidFill>
                  <a:srgbClr val="0070C0"/>
                </a:solidFill>
                <a:latin typeface="Courier New" panose="02070309020205020404" pitchFamily="49" charset="0"/>
                <a:cs typeface="Courier New" panose="02070309020205020404" pitchFamily="49" charset="0"/>
              </a:rPr>
              <a:t> </a:t>
            </a:r>
            <a:r>
              <a:rPr lang="en-US" sz="3200" dirty="0">
                <a:latin typeface="+mn-lt"/>
              </a:rPr>
              <a:t>Property</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(Flex-end)</a:t>
            </a:r>
          </a:p>
        </p:txBody>
      </p:sp>
      <p:pic>
        <p:nvPicPr>
          <p:cNvPr id="10" name="Picture 9">
            <a:extLst>
              <a:ext uri="{FF2B5EF4-FFF2-40B4-BE49-F238E27FC236}">
                <a16:creationId xmlns:a16="http://schemas.microsoft.com/office/drawing/2014/main" id="{32D74A27-12C9-4611-8A1A-F00AC0FEF05E}"/>
              </a:ext>
            </a:extLst>
          </p:cNvPr>
          <p:cNvPicPr>
            <a:picLocks noChangeAspect="1"/>
          </p:cNvPicPr>
          <p:nvPr/>
        </p:nvPicPr>
        <p:blipFill>
          <a:blip r:embed="rId2"/>
          <a:stretch>
            <a:fillRect/>
          </a:stretch>
        </p:blipFill>
        <p:spPr>
          <a:xfrm>
            <a:off x="4481512" y="1819275"/>
            <a:ext cx="3495046" cy="3484736"/>
          </a:xfrm>
          <a:prstGeom prst="rect">
            <a:avLst/>
          </a:prstGeom>
        </p:spPr>
      </p:pic>
    </p:spTree>
    <p:extLst>
      <p:ext uri="{BB962C8B-B14F-4D97-AF65-F5344CB8AC3E}">
        <p14:creationId xmlns:p14="http://schemas.microsoft.com/office/powerpoint/2010/main" val="99272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90"/>
            <a:ext cx="8470809" cy="4119030"/>
          </a:xfrm>
        </p:spPr>
        <p:txBody>
          <a:bodyPr>
            <a:normAutofit/>
          </a:bodyPr>
          <a:lstStyle/>
          <a:p>
            <a:pPr marL="0" indent="0">
              <a:buNone/>
            </a:pPr>
            <a:r>
              <a:rPr lang="en-US" sz="2800" dirty="0"/>
              <a:t>The </a:t>
            </a:r>
            <a:r>
              <a:rPr lang="en-US" sz="2600" dirty="0">
                <a:solidFill>
                  <a:srgbClr val="0070C0"/>
                </a:solidFill>
                <a:latin typeface="Courier New" panose="02070309020205020404" pitchFamily="49" charset="0"/>
                <a:cs typeface="Courier New" panose="02070309020205020404" pitchFamily="49" charset="0"/>
              </a:rPr>
              <a:t>order</a:t>
            </a:r>
            <a:r>
              <a:rPr lang="en-US" sz="2800" dirty="0"/>
              <a:t> property specifies the order of a flexible item relative to the rest of the flexible items inside the same container</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sz="3200" dirty="0">
                <a:latin typeface="+mn-lt"/>
              </a:rPr>
              <a:t>Flex</a:t>
            </a:r>
            <a:r>
              <a:rPr lang="en-US" sz="3200" dirty="0">
                <a:solidFill>
                  <a:srgbClr val="0E2045"/>
                </a:solidFill>
                <a:latin typeface="+mn-lt"/>
                <a:cs typeface="Courier New" panose="02070309020205020404" pitchFamily="49" charset="0"/>
              </a:rPr>
              <a:t> </a:t>
            </a:r>
            <a:r>
              <a:rPr lang="en-US" sz="3200" dirty="0">
                <a:latin typeface="+mn-lt"/>
              </a:rPr>
              <a:t>Item</a:t>
            </a:r>
            <a:r>
              <a:rPr lang="en-US" sz="3200" dirty="0">
                <a:solidFill>
                  <a:srgbClr val="0E2045"/>
                </a:solidFill>
                <a:latin typeface="+mn-lt"/>
                <a:cs typeface="Courier New" panose="02070309020205020404" pitchFamily="49" charset="0"/>
              </a:rPr>
              <a:t> Properties - </a:t>
            </a:r>
            <a:r>
              <a:rPr lang="en-US" sz="3200" dirty="0">
                <a:latin typeface="+mn-lt"/>
              </a:rPr>
              <a:t>Ordering</a:t>
            </a:r>
          </a:p>
        </p:txBody>
      </p:sp>
    </p:spTree>
    <p:extLst>
      <p:ext uri="{BB962C8B-B14F-4D97-AF65-F5344CB8AC3E}">
        <p14:creationId xmlns:p14="http://schemas.microsoft.com/office/powerpoint/2010/main" val="883964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71D21B47-CB58-4E26-9059-B22FDF4148C5}"/>
              </a:ext>
            </a:extLst>
          </p:cNvPr>
          <p:cNvPicPr>
            <a:picLocks noChangeAspect="1"/>
          </p:cNvPicPr>
          <p:nvPr/>
        </p:nvPicPr>
        <p:blipFill>
          <a:blip r:embed="rId2"/>
          <a:stretch>
            <a:fillRect/>
          </a:stretch>
        </p:blipFill>
        <p:spPr>
          <a:xfrm>
            <a:off x="4928811" y="1267994"/>
            <a:ext cx="4686268" cy="2691530"/>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(Ordering)</a:t>
            </a:r>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Ordering</a:t>
            </a:r>
          </a:p>
        </p:txBody>
      </p:sp>
      <p:sp>
        <p:nvSpPr>
          <p:cNvPr id="10" name="Rectangle 9">
            <a:extLst>
              <a:ext uri="{FF2B5EF4-FFF2-40B4-BE49-F238E27FC236}">
                <a16:creationId xmlns:a16="http://schemas.microsoft.com/office/drawing/2014/main" id="{183B952C-F125-4262-8E73-46D7B8397118}"/>
              </a:ext>
            </a:extLst>
          </p:cNvPr>
          <p:cNvSpPr/>
          <p:nvPr/>
        </p:nvSpPr>
        <p:spPr>
          <a:xfrm>
            <a:off x="4932586" y="3124380"/>
            <a:ext cx="2860653" cy="84538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48FBB06A-9A70-4038-8919-644CB53D5B5A}"/>
              </a:ext>
            </a:extLst>
          </p:cNvPr>
          <p:cNvPicPr>
            <a:picLocks noChangeAspect="1"/>
          </p:cNvPicPr>
          <p:nvPr/>
        </p:nvPicPr>
        <p:blipFill>
          <a:blip r:embed="rId3"/>
          <a:stretch>
            <a:fillRect/>
          </a:stretch>
        </p:blipFill>
        <p:spPr>
          <a:xfrm>
            <a:off x="4928811" y="4392463"/>
            <a:ext cx="5390311" cy="1214034"/>
          </a:xfrm>
          <a:prstGeom prst="rect">
            <a:avLst/>
          </a:prstGeom>
        </p:spPr>
      </p:pic>
    </p:spTree>
    <p:extLst>
      <p:ext uri="{BB962C8B-B14F-4D97-AF65-F5344CB8AC3E}">
        <p14:creationId xmlns:p14="http://schemas.microsoft.com/office/powerpoint/2010/main" val="3951951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Concepts</a:t>
            </a:r>
          </a:p>
        </p:txBody>
      </p:sp>
      <p:sp>
        <p:nvSpPr>
          <p:cNvPr id="10" name="Rectangle 9">
            <a:extLst>
              <a:ext uri="{FF2B5EF4-FFF2-40B4-BE49-F238E27FC236}">
                <a16:creationId xmlns:a16="http://schemas.microsoft.com/office/drawing/2014/main" id="{3EA9244E-DF9B-4356-8CC4-9333417618B5}"/>
              </a:ext>
            </a:extLst>
          </p:cNvPr>
          <p:cNvSpPr/>
          <p:nvPr/>
        </p:nvSpPr>
        <p:spPr>
          <a:xfrm>
            <a:off x="2610928" y="1813322"/>
            <a:ext cx="6849374" cy="3431538"/>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0070C0"/>
                </a:solidFill>
              </a:rPr>
              <a:t>Flex Container</a:t>
            </a:r>
          </a:p>
        </p:txBody>
      </p:sp>
      <p:cxnSp>
        <p:nvCxnSpPr>
          <p:cNvPr id="4" name="Straight Connector 3">
            <a:extLst>
              <a:ext uri="{FF2B5EF4-FFF2-40B4-BE49-F238E27FC236}">
                <a16:creationId xmlns:a16="http://schemas.microsoft.com/office/drawing/2014/main" id="{7BF39A4E-AA18-4BFB-BA9F-80CB9FEBD315}"/>
              </a:ext>
            </a:extLst>
          </p:cNvPr>
          <p:cNvCxnSpPr/>
          <p:nvPr/>
        </p:nvCxnSpPr>
        <p:spPr>
          <a:xfrm>
            <a:off x="1745095" y="3445654"/>
            <a:ext cx="8653462" cy="0"/>
          </a:xfrm>
          <a:prstGeom prst="line">
            <a:avLst/>
          </a:prstGeom>
          <a:ln w="19050"/>
        </p:spPr>
        <p:style>
          <a:lnRef idx="1">
            <a:schemeClr val="accent6"/>
          </a:lnRef>
          <a:fillRef idx="0">
            <a:schemeClr val="accent6"/>
          </a:fillRef>
          <a:effectRef idx="0">
            <a:schemeClr val="accent6"/>
          </a:effectRef>
          <a:fontRef idx="minor">
            <a:schemeClr val="tx1"/>
          </a:fontRef>
        </p:style>
      </p:cxnSp>
      <p:cxnSp>
        <p:nvCxnSpPr>
          <p:cNvPr id="6" name="Straight Connector 5">
            <a:extLst>
              <a:ext uri="{FF2B5EF4-FFF2-40B4-BE49-F238E27FC236}">
                <a16:creationId xmlns:a16="http://schemas.microsoft.com/office/drawing/2014/main" id="{6018CCA4-84F7-4D1D-91C8-4C6AB84F5B36}"/>
              </a:ext>
            </a:extLst>
          </p:cNvPr>
          <p:cNvCxnSpPr/>
          <p:nvPr/>
        </p:nvCxnSpPr>
        <p:spPr>
          <a:xfrm>
            <a:off x="6096000" y="1214423"/>
            <a:ext cx="0" cy="4462463"/>
          </a:xfrm>
          <a:prstGeom prst="line">
            <a:avLst/>
          </a:prstGeom>
          <a:ln w="19050"/>
        </p:spPr>
        <p:style>
          <a:lnRef idx="1">
            <a:schemeClr val="accent6"/>
          </a:lnRef>
          <a:fillRef idx="0">
            <a:schemeClr val="accent6"/>
          </a:fillRef>
          <a:effectRef idx="0">
            <a:schemeClr val="accent6"/>
          </a:effectRef>
          <a:fontRef idx="minor">
            <a:schemeClr val="tx1"/>
          </a:fontRef>
        </p:style>
      </p:cxnSp>
      <p:sp>
        <p:nvSpPr>
          <p:cNvPr id="7" name="TextBox 6">
            <a:extLst>
              <a:ext uri="{FF2B5EF4-FFF2-40B4-BE49-F238E27FC236}">
                <a16:creationId xmlns:a16="http://schemas.microsoft.com/office/drawing/2014/main" id="{9347765A-DCE1-4BCA-A429-427DE6FF7175}"/>
              </a:ext>
            </a:extLst>
          </p:cNvPr>
          <p:cNvSpPr txBox="1"/>
          <p:nvPr/>
        </p:nvSpPr>
        <p:spPr>
          <a:xfrm>
            <a:off x="10398557" y="3198173"/>
            <a:ext cx="1402243" cy="461665"/>
          </a:xfrm>
          <a:prstGeom prst="rect">
            <a:avLst/>
          </a:prstGeom>
          <a:noFill/>
        </p:spPr>
        <p:txBody>
          <a:bodyPr wrap="none" rtlCol="0">
            <a:spAutoFit/>
          </a:bodyPr>
          <a:lstStyle/>
          <a:p>
            <a:r>
              <a:rPr lang="en-US" sz="2400" dirty="0">
                <a:solidFill>
                  <a:srgbClr val="70AD47"/>
                </a:solidFill>
              </a:rPr>
              <a:t>Main Axis</a:t>
            </a:r>
          </a:p>
        </p:txBody>
      </p:sp>
      <p:sp>
        <p:nvSpPr>
          <p:cNvPr id="15" name="TextBox 14">
            <a:extLst>
              <a:ext uri="{FF2B5EF4-FFF2-40B4-BE49-F238E27FC236}">
                <a16:creationId xmlns:a16="http://schemas.microsoft.com/office/drawing/2014/main" id="{EBE1A325-BD99-4195-8F04-F29BDEF7D0FD}"/>
              </a:ext>
            </a:extLst>
          </p:cNvPr>
          <p:cNvSpPr txBox="1"/>
          <p:nvPr/>
        </p:nvSpPr>
        <p:spPr>
          <a:xfrm>
            <a:off x="5365223" y="758592"/>
            <a:ext cx="1461554" cy="461665"/>
          </a:xfrm>
          <a:prstGeom prst="rect">
            <a:avLst/>
          </a:prstGeom>
          <a:noFill/>
        </p:spPr>
        <p:txBody>
          <a:bodyPr wrap="none" rtlCol="0">
            <a:spAutoFit/>
          </a:bodyPr>
          <a:lstStyle/>
          <a:p>
            <a:r>
              <a:rPr lang="en-US" sz="2400" dirty="0">
                <a:solidFill>
                  <a:srgbClr val="70AD47"/>
                </a:solidFill>
              </a:rPr>
              <a:t>Cross Axis</a:t>
            </a:r>
          </a:p>
        </p:txBody>
      </p:sp>
    </p:spTree>
    <p:extLst>
      <p:ext uri="{BB962C8B-B14F-4D97-AF65-F5344CB8AC3E}">
        <p14:creationId xmlns:p14="http://schemas.microsoft.com/office/powerpoint/2010/main" val="1565188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600" dirty="0">
                <a:solidFill>
                  <a:srgbClr val="0E2045"/>
                </a:solidFill>
                <a:cs typeface="Courier New" panose="02070309020205020404" pitchFamily="49" charset="0"/>
              </a:rPr>
              <a:t>Item Properties - </a:t>
            </a:r>
            <a:r>
              <a:rPr lang="en-US" sz="3200" dirty="0">
                <a:latin typeface="+mn-lt"/>
              </a:rPr>
              <a:t>Ordering</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(Ordering)</a:t>
            </a:r>
          </a:p>
        </p:txBody>
      </p:sp>
      <p:pic>
        <p:nvPicPr>
          <p:cNvPr id="8" name="Picture 7">
            <a:extLst>
              <a:ext uri="{FF2B5EF4-FFF2-40B4-BE49-F238E27FC236}">
                <a16:creationId xmlns:a16="http://schemas.microsoft.com/office/drawing/2014/main" id="{A0744088-B598-4BF1-93E8-8637FBE81B8F}"/>
              </a:ext>
            </a:extLst>
          </p:cNvPr>
          <p:cNvPicPr>
            <a:picLocks noChangeAspect="1"/>
          </p:cNvPicPr>
          <p:nvPr/>
        </p:nvPicPr>
        <p:blipFill>
          <a:blip r:embed="rId2"/>
          <a:stretch>
            <a:fillRect/>
          </a:stretch>
        </p:blipFill>
        <p:spPr>
          <a:xfrm>
            <a:off x="3952875" y="2090738"/>
            <a:ext cx="5058853" cy="3158973"/>
          </a:xfrm>
          <a:prstGeom prst="rect">
            <a:avLst/>
          </a:prstGeom>
        </p:spPr>
      </p:pic>
    </p:spTree>
    <p:extLst>
      <p:ext uri="{BB962C8B-B14F-4D97-AF65-F5344CB8AC3E}">
        <p14:creationId xmlns:p14="http://schemas.microsoft.com/office/powerpoint/2010/main" val="2376373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90"/>
            <a:ext cx="8470809" cy="4119030"/>
          </a:xfrm>
        </p:spPr>
        <p:txBody>
          <a:bodyPr>
            <a:normAutofit/>
          </a:bodyPr>
          <a:lstStyle/>
          <a:p>
            <a:pPr marL="0" indent="0">
              <a:buNone/>
            </a:pPr>
            <a:r>
              <a:rPr lang="en-US" sz="2800" dirty="0"/>
              <a:t>Setting margin: auto; will absorb extra space</a:t>
            </a:r>
          </a:p>
          <a:p>
            <a:pPr marL="0" indent="0">
              <a:buNone/>
            </a:pPr>
            <a:r>
              <a:rPr lang="en-US" sz="2800" dirty="0"/>
              <a:t>It can be used to push flex items into different positions</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Margin</a:t>
            </a:r>
          </a:p>
        </p:txBody>
      </p:sp>
    </p:spTree>
    <p:extLst>
      <p:ext uri="{BB962C8B-B14F-4D97-AF65-F5344CB8AC3E}">
        <p14:creationId xmlns:p14="http://schemas.microsoft.com/office/powerpoint/2010/main" val="1440875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F79780-304D-43F6-A4E1-3FFACD4D2C07}"/>
              </a:ext>
            </a:extLst>
          </p:cNvPr>
          <p:cNvPicPr>
            <a:picLocks noChangeAspect="1"/>
          </p:cNvPicPr>
          <p:nvPr/>
        </p:nvPicPr>
        <p:blipFill>
          <a:blip r:embed="rId2"/>
          <a:stretch>
            <a:fillRect/>
          </a:stretch>
        </p:blipFill>
        <p:spPr>
          <a:xfrm>
            <a:off x="5087471" y="1298072"/>
            <a:ext cx="4555344" cy="2618321"/>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(Margin)</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Margin</a:t>
            </a:r>
          </a:p>
        </p:txBody>
      </p:sp>
      <p:sp>
        <p:nvSpPr>
          <p:cNvPr id="10" name="Rectangle 9">
            <a:extLst>
              <a:ext uri="{FF2B5EF4-FFF2-40B4-BE49-F238E27FC236}">
                <a16:creationId xmlns:a16="http://schemas.microsoft.com/office/drawing/2014/main" id="{183B952C-F125-4262-8E73-46D7B8397118}"/>
              </a:ext>
            </a:extLst>
          </p:cNvPr>
          <p:cNvSpPr/>
          <p:nvPr/>
        </p:nvSpPr>
        <p:spPr>
          <a:xfrm>
            <a:off x="5087471" y="2954716"/>
            <a:ext cx="3021492" cy="98449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8A2E88D4-DF16-4F6E-B31D-B271352D2C29}"/>
              </a:ext>
            </a:extLst>
          </p:cNvPr>
          <p:cNvPicPr>
            <a:picLocks noChangeAspect="1"/>
          </p:cNvPicPr>
          <p:nvPr/>
        </p:nvPicPr>
        <p:blipFill>
          <a:blip r:embed="rId3"/>
          <a:stretch>
            <a:fillRect/>
          </a:stretch>
        </p:blipFill>
        <p:spPr>
          <a:xfrm>
            <a:off x="5087471" y="4242196"/>
            <a:ext cx="4887277" cy="1252830"/>
          </a:xfrm>
          <a:prstGeom prst="rect">
            <a:avLst/>
          </a:prstGeom>
        </p:spPr>
      </p:pic>
    </p:spTree>
    <p:extLst>
      <p:ext uri="{BB962C8B-B14F-4D97-AF65-F5344CB8AC3E}">
        <p14:creationId xmlns:p14="http://schemas.microsoft.com/office/powerpoint/2010/main" val="2176640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Margin</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(Margin)</a:t>
            </a:r>
          </a:p>
        </p:txBody>
      </p:sp>
      <p:pic>
        <p:nvPicPr>
          <p:cNvPr id="10" name="Picture 9">
            <a:extLst>
              <a:ext uri="{FF2B5EF4-FFF2-40B4-BE49-F238E27FC236}">
                <a16:creationId xmlns:a16="http://schemas.microsoft.com/office/drawing/2014/main" id="{EA87CCE7-EF62-4B83-95F9-E3EA4F54D7AB}"/>
              </a:ext>
            </a:extLst>
          </p:cNvPr>
          <p:cNvPicPr>
            <a:picLocks noChangeAspect="1"/>
          </p:cNvPicPr>
          <p:nvPr/>
        </p:nvPicPr>
        <p:blipFill>
          <a:blip r:embed="rId2"/>
          <a:stretch>
            <a:fillRect/>
          </a:stretch>
        </p:blipFill>
        <p:spPr>
          <a:xfrm>
            <a:off x="3938588" y="2071688"/>
            <a:ext cx="5016253" cy="3155921"/>
          </a:xfrm>
          <a:prstGeom prst="rect">
            <a:avLst/>
          </a:prstGeom>
        </p:spPr>
      </p:pic>
    </p:spTree>
    <p:extLst>
      <p:ext uri="{BB962C8B-B14F-4D97-AF65-F5344CB8AC3E}">
        <p14:creationId xmlns:p14="http://schemas.microsoft.com/office/powerpoint/2010/main" val="305918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90"/>
            <a:ext cx="8470809" cy="4119030"/>
          </a:xfrm>
        </p:spPr>
        <p:txBody>
          <a:bodyPr>
            <a:normAutofit/>
          </a:bodyPr>
          <a:lstStyle/>
          <a:p>
            <a:pPr marL="0" indent="0">
              <a:buNone/>
            </a:pPr>
            <a:r>
              <a:rPr lang="en-US" sz="2800" dirty="0"/>
              <a:t>Setting </a:t>
            </a:r>
            <a:r>
              <a:rPr lang="en-US" sz="2600" dirty="0">
                <a:solidFill>
                  <a:srgbClr val="0070C0"/>
                </a:solidFill>
                <a:latin typeface="Courier New" panose="02070309020205020404" pitchFamily="49" charset="0"/>
                <a:cs typeface="Courier New" panose="02070309020205020404" pitchFamily="49" charset="0"/>
              </a:rPr>
              <a:t>margin</a:t>
            </a:r>
            <a:r>
              <a:rPr lang="en-US" sz="2600" dirty="0">
                <a:latin typeface="Courier New" panose="02070309020205020404" pitchFamily="49" charset="0"/>
                <a:cs typeface="Courier New" panose="02070309020205020404" pitchFamily="49" charset="0"/>
              </a:rPr>
              <a:t>: auto; </a:t>
            </a:r>
            <a:r>
              <a:rPr lang="en-US" sz="2800" dirty="0"/>
              <a:t>will make the item perfectly centered in both axis</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Perfect Centering</a:t>
            </a:r>
          </a:p>
        </p:txBody>
      </p:sp>
    </p:spTree>
    <p:extLst>
      <p:ext uri="{BB962C8B-B14F-4D97-AF65-F5344CB8AC3E}">
        <p14:creationId xmlns:p14="http://schemas.microsoft.com/office/powerpoint/2010/main" val="2552065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D4671E96-9E88-438D-AC93-19AB9DFF3514}"/>
              </a:ext>
            </a:extLst>
          </p:cNvPr>
          <p:cNvPicPr>
            <a:picLocks noChangeAspect="1"/>
          </p:cNvPicPr>
          <p:nvPr/>
        </p:nvPicPr>
        <p:blipFill>
          <a:blip r:embed="rId2"/>
          <a:stretch>
            <a:fillRect/>
          </a:stretch>
        </p:blipFill>
        <p:spPr>
          <a:xfrm>
            <a:off x="4476750" y="1713504"/>
            <a:ext cx="5308094" cy="1857833"/>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(Margin)</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Margin</a:t>
            </a:r>
          </a:p>
        </p:txBody>
      </p:sp>
      <p:sp>
        <p:nvSpPr>
          <p:cNvPr id="10" name="Rectangle 9">
            <a:extLst>
              <a:ext uri="{FF2B5EF4-FFF2-40B4-BE49-F238E27FC236}">
                <a16:creationId xmlns:a16="http://schemas.microsoft.com/office/drawing/2014/main" id="{183B952C-F125-4262-8E73-46D7B8397118}"/>
              </a:ext>
            </a:extLst>
          </p:cNvPr>
          <p:cNvSpPr/>
          <p:nvPr/>
        </p:nvSpPr>
        <p:spPr>
          <a:xfrm>
            <a:off x="5006825" y="2939725"/>
            <a:ext cx="1934564" cy="32968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8F462F0B-F723-4F5E-A950-7B236B37BB04}"/>
              </a:ext>
            </a:extLst>
          </p:cNvPr>
          <p:cNvPicPr>
            <a:picLocks noChangeAspect="1"/>
          </p:cNvPicPr>
          <p:nvPr/>
        </p:nvPicPr>
        <p:blipFill>
          <a:blip r:embed="rId3"/>
          <a:stretch>
            <a:fillRect/>
          </a:stretch>
        </p:blipFill>
        <p:spPr>
          <a:xfrm>
            <a:off x="4476750" y="3972662"/>
            <a:ext cx="6146709" cy="849216"/>
          </a:xfrm>
          <a:prstGeom prst="rect">
            <a:avLst/>
          </a:prstGeom>
        </p:spPr>
      </p:pic>
    </p:spTree>
    <p:extLst>
      <p:ext uri="{BB962C8B-B14F-4D97-AF65-F5344CB8AC3E}">
        <p14:creationId xmlns:p14="http://schemas.microsoft.com/office/powerpoint/2010/main" val="55406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Margin</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(Margin)</a:t>
            </a:r>
          </a:p>
        </p:txBody>
      </p:sp>
      <p:pic>
        <p:nvPicPr>
          <p:cNvPr id="8" name="Picture 7">
            <a:extLst>
              <a:ext uri="{FF2B5EF4-FFF2-40B4-BE49-F238E27FC236}">
                <a16:creationId xmlns:a16="http://schemas.microsoft.com/office/drawing/2014/main" id="{5A7717C6-795E-4417-95DF-DD43B56E2DB6}"/>
              </a:ext>
            </a:extLst>
          </p:cNvPr>
          <p:cNvPicPr>
            <a:picLocks noChangeAspect="1"/>
          </p:cNvPicPr>
          <p:nvPr/>
        </p:nvPicPr>
        <p:blipFill>
          <a:blip r:embed="rId2"/>
          <a:stretch>
            <a:fillRect/>
          </a:stretch>
        </p:blipFill>
        <p:spPr>
          <a:xfrm>
            <a:off x="3952875" y="2076450"/>
            <a:ext cx="4924688" cy="3108025"/>
          </a:xfrm>
          <a:prstGeom prst="rect">
            <a:avLst/>
          </a:prstGeom>
        </p:spPr>
      </p:pic>
    </p:spTree>
    <p:extLst>
      <p:ext uri="{BB962C8B-B14F-4D97-AF65-F5344CB8AC3E}">
        <p14:creationId xmlns:p14="http://schemas.microsoft.com/office/powerpoint/2010/main" val="2384028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90"/>
            <a:ext cx="8470809" cy="4119030"/>
          </a:xfrm>
        </p:spPr>
        <p:txBody>
          <a:bodyPr>
            <a:normAutofit/>
          </a:bodyPr>
          <a:lstStyle/>
          <a:p>
            <a:pPr marL="0" indent="0">
              <a:buNone/>
            </a:pPr>
            <a:r>
              <a:rPr lang="en-US" sz="2800" dirty="0"/>
              <a:t>The </a:t>
            </a:r>
            <a:r>
              <a:rPr lang="en-US" sz="2600" dirty="0">
                <a:solidFill>
                  <a:srgbClr val="0070C0"/>
                </a:solidFill>
                <a:latin typeface="Courier New" panose="02070309020205020404" pitchFamily="49" charset="0"/>
                <a:cs typeface="Courier New" panose="02070309020205020404" pitchFamily="49" charset="0"/>
              </a:rPr>
              <a:t>align-self</a:t>
            </a:r>
            <a:r>
              <a:rPr lang="en-US" sz="2800" dirty="0"/>
              <a:t> property of flex items overrides the flex container's align-items property for that item</a:t>
            </a:r>
          </a:p>
          <a:p>
            <a:pPr marL="0" indent="0">
              <a:buNone/>
            </a:pPr>
            <a:r>
              <a:rPr lang="en-US" sz="2800" dirty="0"/>
              <a:t>It has the same possible values as the align-items property</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sz="3200" dirty="0">
                <a:solidFill>
                  <a:srgbClr val="0E2045"/>
                </a:solidFill>
                <a:latin typeface="+mn-lt"/>
                <a:cs typeface="Courier New" panose="02070309020205020404" pitchFamily="49" charset="0"/>
              </a:rPr>
              <a:t>Flex Item </a:t>
            </a:r>
            <a:r>
              <a:rPr lang="en-US" sz="3200" dirty="0">
                <a:latin typeface="+mn-lt"/>
              </a:rPr>
              <a:t>Properties</a:t>
            </a:r>
            <a:r>
              <a:rPr lang="en-US" sz="3200" dirty="0">
                <a:solidFill>
                  <a:srgbClr val="0E2045"/>
                </a:solidFill>
                <a:latin typeface="+mn-lt"/>
                <a:cs typeface="Courier New" panose="02070309020205020404" pitchFamily="49" charset="0"/>
              </a:rPr>
              <a:t> - </a:t>
            </a:r>
            <a:r>
              <a:rPr lang="en-US" sz="3200" dirty="0">
                <a:latin typeface="+mn-lt"/>
              </a:rPr>
              <a:t>Align Self</a:t>
            </a:r>
          </a:p>
        </p:txBody>
      </p:sp>
    </p:spTree>
    <p:extLst>
      <p:ext uri="{BB962C8B-B14F-4D97-AF65-F5344CB8AC3E}">
        <p14:creationId xmlns:p14="http://schemas.microsoft.com/office/powerpoint/2010/main" val="3372345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(Align self)</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a:xfrm>
            <a:off x="2152650" y="365127"/>
            <a:ext cx="4650716" cy="1325563"/>
          </a:xfrm>
        </p:spPr>
        <p:txBody>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Align Self</a:t>
            </a:r>
          </a:p>
        </p:txBody>
      </p:sp>
      <p:pic>
        <p:nvPicPr>
          <p:cNvPr id="8" name="Picture 7">
            <a:extLst>
              <a:ext uri="{FF2B5EF4-FFF2-40B4-BE49-F238E27FC236}">
                <a16:creationId xmlns:a16="http://schemas.microsoft.com/office/drawing/2014/main" id="{91958F43-C7C8-450F-91E9-02B990F03AE3}"/>
              </a:ext>
            </a:extLst>
          </p:cNvPr>
          <p:cNvPicPr>
            <a:picLocks noChangeAspect="1"/>
          </p:cNvPicPr>
          <p:nvPr/>
        </p:nvPicPr>
        <p:blipFill>
          <a:blip r:embed="rId2"/>
          <a:stretch>
            <a:fillRect/>
          </a:stretch>
        </p:blipFill>
        <p:spPr>
          <a:xfrm>
            <a:off x="7059989" y="332845"/>
            <a:ext cx="3305175" cy="5476875"/>
          </a:xfrm>
          <a:prstGeom prst="rect">
            <a:avLst/>
          </a:prstGeom>
        </p:spPr>
      </p:pic>
      <p:sp>
        <p:nvSpPr>
          <p:cNvPr id="10" name="Rectangle 9">
            <a:extLst>
              <a:ext uri="{FF2B5EF4-FFF2-40B4-BE49-F238E27FC236}">
                <a16:creationId xmlns:a16="http://schemas.microsoft.com/office/drawing/2014/main" id="{183B952C-F125-4262-8E73-46D7B8397118}"/>
              </a:ext>
            </a:extLst>
          </p:cNvPr>
          <p:cNvSpPr/>
          <p:nvPr/>
        </p:nvSpPr>
        <p:spPr>
          <a:xfrm>
            <a:off x="7304781" y="1817981"/>
            <a:ext cx="2815589" cy="36450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684CF78-1B06-49B1-8690-FEC36B15E3B9}"/>
              </a:ext>
            </a:extLst>
          </p:cNvPr>
          <p:cNvSpPr/>
          <p:nvPr/>
        </p:nvSpPr>
        <p:spPr>
          <a:xfrm>
            <a:off x="7304781" y="2537400"/>
            <a:ext cx="2815589" cy="36450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C866262-8E74-4B9D-8A15-366952E9D830}"/>
              </a:ext>
            </a:extLst>
          </p:cNvPr>
          <p:cNvSpPr/>
          <p:nvPr/>
        </p:nvSpPr>
        <p:spPr>
          <a:xfrm>
            <a:off x="7304781" y="3432248"/>
            <a:ext cx="2815589" cy="36450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131964F-3086-4769-9165-8BDD06A3B7C8}"/>
              </a:ext>
            </a:extLst>
          </p:cNvPr>
          <p:cNvSpPr/>
          <p:nvPr/>
        </p:nvSpPr>
        <p:spPr>
          <a:xfrm>
            <a:off x="7304781" y="4346172"/>
            <a:ext cx="2815589" cy="36450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E1D49CC-55FF-4257-B176-90757B8B6CE9}"/>
              </a:ext>
            </a:extLst>
          </p:cNvPr>
          <p:cNvSpPr/>
          <p:nvPr/>
        </p:nvSpPr>
        <p:spPr>
          <a:xfrm>
            <a:off x="7304781" y="5246813"/>
            <a:ext cx="2815589" cy="36450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14083A2-3F57-4DCD-BF24-71CC3C2892FD}"/>
              </a:ext>
            </a:extLst>
          </p:cNvPr>
          <p:cNvPicPr>
            <a:picLocks noChangeAspect="1"/>
          </p:cNvPicPr>
          <p:nvPr/>
        </p:nvPicPr>
        <p:blipFill>
          <a:blip r:embed="rId3"/>
          <a:stretch>
            <a:fillRect/>
          </a:stretch>
        </p:blipFill>
        <p:spPr>
          <a:xfrm>
            <a:off x="1624364" y="3796751"/>
            <a:ext cx="4393998" cy="1390248"/>
          </a:xfrm>
          <a:prstGeom prst="rect">
            <a:avLst/>
          </a:prstGeom>
        </p:spPr>
      </p:pic>
    </p:spTree>
    <p:extLst>
      <p:ext uri="{BB962C8B-B14F-4D97-AF65-F5344CB8AC3E}">
        <p14:creationId xmlns:p14="http://schemas.microsoft.com/office/powerpoint/2010/main" val="783043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500"/>
                                        <p:tgtEl>
                                          <p:spTgt spid="10"/>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up)">
                                      <p:cBhvr>
                                        <p:cTn id="11" dur="500"/>
                                        <p:tgtEl>
                                          <p:spTgt spid="13"/>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up)">
                                      <p:cBhvr>
                                        <p:cTn id="15" dur="500"/>
                                        <p:tgtEl>
                                          <p:spTgt spid="14"/>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up)">
                                      <p:cBhvr>
                                        <p:cTn id="19" dur="500"/>
                                        <p:tgtEl>
                                          <p:spTgt spid="15"/>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up)">
                                      <p:cBhvr>
                                        <p:cTn id="2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4" grpId="0" animBg="1"/>
      <p:bldP spid="15" grpId="0" animBg="1"/>
      <p:bldP spid="16"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Flex Item Properties - Align Self</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(Align self)</a:t>
            </a:r>
          </a:p>
        </p:txBody>
      </p:sp>
      <p:pic>
        <p:nvPicPr>
          <p:cNvPr id="10" name="Picture 9">
            <a:extLst>
              <a:ext uri="{FF2B5EF4-FFF2-40B4-BE49-F238E27FC236}">
                <a16:creationId xmlns:a16="http://schemas.microsoft.com/office/drawing/2014/main" id="{9AC7D228-9A28-4924-844B-F0E77B98D9EC}"/>
              </a:ext>
            </a:extLst>
          </p:cNvPr>
          <p:cNvPicPr>
            <a:picLocks noChangeAspect="1"/>
          </p:cNvPicPr>
          <p:nvPr/>
        </p:nvPicPr>
        <p:blipFill>
          <a:blip r:embed="rId2"/>
          <a:stretch>
            <a:fillRect/>
          </a:stretch>
        </p:blipFill>
        <p:spPr>
          <a:xfrm>
            <a:off x="3933825" y="2071688"/>
            <a:ext cx="5123517" cy="3216305"/>
          </a:xfrm>
          <a:prstGeom prst="rect">
            <a:avLst/>
          </a:prstGeom>
        </p:spPr>
      </p:pic>
    </p:spTree>
    <p:extLst>
      <p:ext uri="{BB962C8B-B14F-4D97-AF65-F5344CB8AC3E}">
        <p14:creationId xmlns:p14="http://schemas.microsoft.com/office/powerpoint/2010/main" val="2029609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910C7CA9-FFBC-45F3-B326-7551A9376A40}"/>
              </a:ext>
            </a:extLst>
          </p:cNvPr>
          <p:cNvCxnSpPr/>
          <p:nvPr/>
        </p:nvCxnSpPr>
        <p:spPr>
          <a:xfrm>
            <a:off x="1745095" y="3445654"/>
            <a:ext cx="8653462" cy="0"/>
          </a:xfrm>
          <a:prstGeom prst="line">
            <a:avLst/>
          </a:prstGeom>
          <a:ln w="19050"/>
        </p:spPr>
        <p:style>
          <a:lnRef idx="1">
            <a:schemeClr val="accent6"/>
          </a:lnRef>
          <a:fillRef idx="0">
            <a:schemeClr val="accent6"/>
          </a:fillRef>
          <a:effectRef idx="0">
            <a:schemeClr val="accent6"/>
          </a:effectRef>
          <a:fontRef idx="minor">
            <a:schemeClr val="tx1"/>
          </a:fontRef>
        </p:style>
      </p:cxnSp>
      <p:cxnSp>
        <p:nvCxnSpPr>
          <p:cNvPr id="16" name="Straight Connector 15">
            <a:extLst>
              <a:ext uri="{FF2B5EF4-FFF2-40B4-BE49-F238E27FC236}">
                <a16:creationId xmlns:a16="http://schemas.microsoft.com/office/drawing/2014/main" id="{74DC8CD1-372F-4F62-BE1D-C4FA6561E962}"/>
              </a:ext>
            </a:extLst>
          </p:cNvPr>
          <p:cNvCxnSpPr/>
          <p:nvPr/>
        </p:nvCxnSpPr>
        <p:spPr>
          <a:xfrm>
            <a:off x="6096000" y="1214423"/>
            <a:ext cx="0" cy="4462463"/>
          </a:xfrm>
          <a:prstGeom prst="line">
            <a:avLst/>
          </a:prstGeom>
          <a:ln w="19050"/>
        </p:spPr>
        <p:style>
          <a:lnRef idx="1">
            <a:schemeClr val="accent6"/>
          </a:lnRef>
          <a:fillRef idx="0">
            <a:schemeClr val="accent6"/>
          </a:fillRef>
          <a:effectRef idx="0">
            <a:schemeClr val="accent6"/>
          </a:effectRef>
          <a:fontRef idx="minor">
            <a:schemeClr val="tx1"/>
          </a:fontRef>
        </p:style>
      </p:cxnSp>
      <p:sp>
        <p:nvSpPr>
          <p:cNvPr id="17" name="TextBox 16">
            <a:extLst>
              <a:ext uri="{FF2B5EF4-FFF2-40B4-BE49-F238E27FC236}">
                <a16:creationId xmlns:a16="http://schemas.microsoft.com/office/drawing/2014/main" id="{7801033D-574E-40F2-9C89-0023FD75A572}"/>
              </a:ext>
            </a:extLst>
          </p:cNvPr>
          <p:cNvSpPr txBox="1"/>
          <p:nvPr/>
        </p:nvSpPr>
        <p:spPr>
          <a:xfrm>
            <a:off x="10398557" y="3198173"/>
            <a:ext cx="1402243" cy="461665"/>
          </a:xfrm>
          <a:prstGeom prst="rect">
            <a:avLst/>
          </a:prstGeom>
          <a:noFill/>
        </p:spPr>
        <p:txBody>
          <a:bodyPr wrap="none" rtlCol="0">
            <a:spAutoFit/>
          </a:bodyPr>
          <a:lstStyle/>
          <a:p>
            <a:r>
              <a:rPr lang="en-US" sz="2400" dirty="0">
                <a:solidFill>
                  <a:srgbClr val="70AD47"/>
                </a:solidFill>
              </a:rPr>
              <a:t>Main Axis</a:t>
            </a:r>
          </a:p>
        </p:txBody>
      </p:sp>
      <p:sp>
        <p:nvSpPr>
          <p:cNvPr id="18" name="TextBox 17">
            <a:extLst>
              <a:ext uri="{FF2B5EF4-FFF2-40B4-BE49-F238E27FC236}">
                <a16:creationId xmlns:a16="http://schemas.microsoft.com/office/drawing/2014/main" id="{3A42AC15-61F0-4A73-B2D0-C8807139BBB3}"/>
              </a:ext>
            </a:extLst>
          </p:cNvPr>
          <p:cNvSpPr txBox="1"/>
          <p:nvPr/>
        </p:nvSpPr>
        <p:spPr>
          <a:xfrm>
            <a:off x="5365223" y="758592"/>
            <a:ext cx="1461554" cy="461665"/>
          </a:xfrm>
          <a:prstGeom prst="rect">
            <a:avLst/>
          </a:prstGeom>
          <a:noFill/>
        </p:spPr>
        <p:txBody>
          <a:bodyPr wrap="none" rtlCol="0">
            <a:spAutoFit/>
          </a:bodyPr>
          <a:lstStyle/>
          <a:p>
            <a:r>
              <a:rPr lang="en-US" sz="2400" dirty="0">
                <a:solidFill>
                  <a:srgbClr val="70AD47"/>
                </a:solidFill>
              </a:rPr>
              <a:t>Cross Axis</a:t>
            </a:r>
          </a:p>
        </p:txBody>
      </p:sp>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Concepts</a:t>
            </a:r>
          </a:p>
        </p:txBody>
      </p:sp>
      <p:sp>
        <p:nvSpPr>
          <p:cNvPr id="10" name="Rectangle 9">
            <a:extLst>
              <a:ext uri="{FF2B5EF4-FFF2-40B4-BE49-F238E27FC236}">
                <a16:creationId xmlns:a16="http://schemas.microsoft.com/office/drawing/2014/main" id="{3EA9244E-DF9B-4356-8CC4-9333417618B5}"/>
              </a:ext>
            </a:extLst>
          </p:cNvPr>
          <p:cNvSpPr/>
          <p:nvPr/>
        </p:nvSpPr>
        <p:spPr>
          <a:xfrm>
            <a:off x="2610928" y="1813322"/>
            <a:ext cx="6849374" cy="3431538"/>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0070C0"/>
                </a:solidFill>
              </a:rPr>
              <a:t>Flex Container</a:t>
            </a:r>
          </a:p>
        </p:txBody>
      </p:sp>
      <p:sp>
        <p:nvSpPr>
          <p:cNvPr id="12" name="Rectangle 11">
            <a:extLst>
              <a:ext uri="{FF2B5EF4-FFF2-40B4-BE49-F238E27FC236}">
                <a16:creationId xmlns:a16="http://schemas.microsoft.com/office/drawing/2014/main" id="{5224AFA6-BAEB-4735-851E-AF3F9330AB5A}"/>
              </a:ext>
            </a:extLst>
          </p:cNvPr>
          <p:cNvSpPr/>
          <p:nvPr/>
        </p:nvSpPr>
        <p:spPr>
          <a:xfrm>
            <a:off x="2925075" y="2366379"/>
            <a:ext cx="1902843" cy="2705953"/>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0070C0"/>
                </a:solidFill>
              </a:rPr>
              <a:t>Flex Item</a:t>
            </a:r>
          </a:p>
        </p:txBody>
      </p:sp>
      <p:sp>
        <p:nvSpPr>
          <p:cNvPr id="13" name="Rectangle 12">
            <a:extLst>
              <a:ext uri="{FF2B5EF4-FFF2-40B4-BE49-F238E27FC236}">
                <a16:creationId xmlns:a16="http://schemas.microsoft.com/office/drawing/2014/main" id="{6355646E-C352-4377-87DA-C213665A4014}"/>
              </a:ext>
            </a:extLst>
          </p:cNvPr>
          <p:cNvSpPr/>
          <p:nvPr/>
        </p:nvSpPr>
        <p:spPr>
          <a:xfrm>
            <a:off x="5100877" y="2364065"/>
            <a:ext cx="1902843" cy="2705953"/>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0070C0"/>
                </a:solidFill>
              </a:rPr>
              <a:t>Flex Item</a:t>
            </a:r>
          </a:p>
        </p:txBody>
      </p:sp>
      <p:sp>
        <p:nvSpPr>
          <p:cNvPr id="14" name="Rectangle 13">
            <a:extLst>
              <a:ext uri="{FF2B5EF4-FFF2-40B4-BE49-F238E27FC236}">
                <a16:creationId xmlns:a16="http://schemas.microsoft.com/office/drawing/2014/main" id="{D67882DE-0380-4214-A598-57F49176C991}"/>
              </a:ext>
            </a:extLst>
          </p:cNvPr>
          <p:cNvSpPr/>
          <p:nvPr/>
        </p:nvSpPr>
        <p:spPr>
          <a:xfrm>
            <a:off x="7275749" y="2354559"/>
            <a:ext cx="1902843" cy="2705953"/>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0070C0"/>
                </a:solidFill>
              </a:rPr>
              <a:t>Flex Item</a:t>
            </a:r>
          </a:p>
        </p:txBody>
      </p:sp>
    </p:spTree>
    <p:extLst>
      <p:ext uri="{BB962C8B-B14F-4D97-AF65-F5344CB8AC3E}">
        <p14:creationId xmlns:p14="http://schemas.microsoft.com/office/powerpoint/2010/main" val="295639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P spid="14"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90"/>
            <a:ext cx="8470809" cy="4119030"/>
          </a:xfrm>
        </p:spPr>
        <p:txBody>
          <a:bodyPr>
            <a:normAutofit/>
          </a:bodyPr>
          <a:lstStyle/>
          <a:p>
            <a:pPr marL="0" indent="0">
              <a:buNone/>
            </a:pPr>
            <a:r>
              <a:rPr lang="en-US" sz="2800" dirty="0"/>
              <a:t>The </a:t>
            </a:r>
            <a:r>
              <a:rPr lang="en-US" sz="2600" dirty="0">
                <a:solidFill>
                  <a:srgbClr val="0070C0"/>
                </a:solidFill>
                <a:latin typeface="Courier New" panose="02070309020205020404" pitchFamily="49" charset="0"/>
                <a:cs typeface="Courier New" panose="02070309020205020404" pitchFamily="49" charset="0"/>
              </a:rPr>
              <a:t>flex</a:t>
            </a:r>
            <a:r>
              <a:rPr lang="en-US" sz="2800" dirty="0"/>
              <a:t> property specifies the length of the flex item, relative to the rest of the flex items inside the same container</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Flex</a:t>
            </a:r>
          </a:p>
        </p:txBody>
      </p:sp>
    </p:spTree>
    <p:extLst>
      <p:ext uri="{BB962C8B-B14F-4D97-AF65-F5344CB8AC3E}">
        <p14:creationId xmlns:p14="http://schemas.microsoft.com/office/powerpoint/2010/main" val="1458575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028A27B9-3858-42E0-847E-7D58E804DB41}"/>
              </a:ext>
            </a:extLst>
          </p:cNvPr>
          <p:cNvPicPr>
            <a:picLocks noChangeAspect="1"/>
          </p:cNvPicPr>
          <p:nvPr/>
        </p:nvPicPr>
        <p:blipFill>
          <a:blip r:embed="rId2"/>
          <a:stretch>
            <a:fillRect/>
          </a:stretch>
        </p:blipFill>
        <p:spPr>
          <a:xfrm>
            <a:off x="7041482" y="1154064"/>
            <a:ext cx="3566133" cy="3760836"/>
          </a:xfrm>
          <a:prstGeom prst="rect">
            <a:avLst/>
          </a:prstGeom>
        </p:spPr>
      </p:pic>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a:t>
            </a:r>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a:xfrm>
            <a:off x="2152650" y="365127"/>
            <a:ext cx="4650716" cy="1325563"/>
          </a:xfrm>
        </p:spPr>
        <p:txBody>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Flex</a:t>
            </a:r>
          </a:p>
        </p:txBody>
      </p:sp>
      <p:sp>
        <p:nvSpPr>
          <p:cNvPr id="14" name="Rectangle 13">
            <a:extLst>
              <a:ext uri="{FF2B5EF4-FFF2-40B4-BE49-F238E27FC236}">
                <a16:creationId xmlns:a16="http://schemas.microsoft.com/office/drawing/2014/main" id="{3C866262-8E74-4B9D-8A15-366952E9D830}"/>
              </a:ext>
            </a:extLst>
          </p:cNvPr>
          <p:cNvSpPr/>
          <p:nvPr/>
        </p:nvSpPr>
        <p:spPr>
          <a:xfrm>
            <a:off x="7413671" y="4302615"/>
            <a:ext cx="1744706" cy="42466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C011C2F-01F6-4676-B807-DF4358FFEB85}"/>
              </a:ext>
            </a:extLst>
          </p:cNvPr>
          <p:cNvSpPr/>
          <p:nvPr/>
        </p:nvSpPr>
        <p:spPr>
          <a:xfrm>
            <a:off x="7413670" y="3338009"/>
            <a:ext cx="1744707" cy="42466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76E2543-69F3-4D42-AC94-580724BAE23D}"/>
              </a:ext>
            </a:extLst>
          </p:cNvPr>
          <p:cNvSpPr/>
          <p:nvPr/>
        </p:nvSpPr>
        <p:spPr>
          <a:xfrm>
            <a:off x="7413670" y="2353599"/>
            <a:ext cx="1744707" cy="42466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49210232-917E-487B-8738-616C66066258}"/>
              </a:ext>
            </a:extLst>
          </p:cNvPr>
          <p:cNvPicPr>
            <a:picLocks noChangeAspect="1"/>
          </p:cNvPicPr>
          <p:nvPr/>
        </p:nvPicPr>
        <p:blipFill>
          <a:blip r:embed="rId3"/>
          <a:stretch>
            <a:fillRect/>
          </a:stretch>
        </p:blipFill>
        <p:spPr>
          <a:xfrm>
            <a:off x="1695450" y="3642031"/>
            <a:ext cx="4533167" cy="990354"/>
          </a:xfrm>
          <a:prstGeom prst="rect">
            <a:avLst/>
          </a:prstGeom>
        </p:spPr>
      </p:pic>
    </p:spTree>
    <p:extLst>
      <p:ext uri="{BB962C8B-B14F-4D97-AF65-F5344CB8AC3E}">
        <p14:creationId xmlns:p14="http://schemas.microsoft.com/office/powerpoint/2010/main" val="578441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up)">
                                      <p:cBhvr>
                                        <p:cTn id="7" dur="500"/>
                                        <p:tgtEl>
                                          <p:spTgt spid="18"/>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wipe(up)">
                                      <p:cBhvr>
                                        <p:cTn id="11" dur="500"/>
                                        <p:tgtEl>
                                          <p:spTgt spid="17"/>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up)">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18"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solidFill>
                  <a:srgbClr val="0E2045"/>
                </a:solidFill>
                <a:latin typeface="+mn-lt"/>
                <a:cs typeface="Courier New" panose="02070309020205020404" pitchFamily="49" charset="0"/>
              </a:rPr>
              <a:t>Flex Item Properties - </a:t>
            </a:r>
            <a:r>
              <a:rPr lang="en-US" sz="3200" dirty="0">
                <a:latin typeface="+mn-lt"/>
              </a:rPr>
              <a:t>Flex</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690689"/>
            <a:ext cx="8101282" cy="4119030"/>
          </a:xfrm>
        </p:spPr>
        <p:txBody>
          <a:bodyPr>
            <a:normAutofit/>
          </a:bodyPr>
          <a:lstStyle/>
          <a:p>
            <a:pPr marL="0" indent="0">
              <a:buNone/>
            </a:pPr>
            <a:r>
              <a:rPr lang="en-US" sz="2800" dirty="0"/>
              <a:t>Example:</a:t>
            </a:r>
            <a:br>
              <a:rPr lang="en-US" sz="2800" dirty="0"/>
            </a:br>
            <a:r>
              <a:rPr lang="en-US" sz="2800" dirty="0"/>
              <a:t>(Flex)</a:t>
            </a:r>
          </a:p>
        </p:txBody>
      </p:sp>
      <p:pic>
        <p:nvPicPr>
          <p:cNvPr id="8" name="Picture 7">
            <a:extLst>
              <a:ext uri="{FF2B5EF4-FFF2-40B4-BE49-F238E27FC236}">
                <a16:creationId xmlns:a16="http://schemas.microsoft.com/office/drawing/2014/main" id="{832864A2-84E4-4C43-B9A3-7977FCF7D692}"/>
              </a:ext>
            </a:extLst>
          </p:cNvPr>
          <p:cNvPicPr>
            <a:picLocks noChangeAspect="1"/>
          </p:cNvPicPr>
          <p:nvPr/>
        </p:nvPicPr>
        <p:blipFill>
          <a:blip r:embed="rId2"/>
          <a:stretch>
            <a:fillRect/>
          </a:stretch>
        </p:blipFill>
        <p:spPr>
          <a:xfrm>
            <a:off x="3962400" y="2090737"/>
            <a:ext cx="5179923" cy="3249014"/>
          </a:xfrm>
          <a:prstGeom prst="rect">
            <a:avLst/>
          </a:prstGeom>
        </p:spPr>
      </p:pic>
    </p:spTree>
    <p:extLst>
      <p:ext uri="{BB962C8B-B14F-4D97-AF65-F5344CB8AC3E}">
        <p14:creationId xmlns:p14="http://schemas.microsoft.com/office/powerpoint/2010/main" val="4206419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solidFill>
                  <a:srgbClr val="0E2045"/>
                </a:solidFill>
                <a:latin typeface="+mn-lt"/>
                <a:cs typeface="Courier New" panose="02070309020205020404" pitchFamily="49" charset="0"/>
              </a:rPr>
              <a:t>CSS3 Flexbox Properties</a:t>
            </a:r>
            <a:endParaRPr lang="en-US" dirty="0">
              <a:latin typeface="+mn-lt"/>
            </a:endParaRPr>
          </a:p>
        </p:txBody>
      </p:sp>
      <p:graphicFrame>
        <p:nvGraphicFramePr>
          <p:cNvPr id="10" name="Content Placeholder 9">
            <a:extLst>
              <a:ext uri="{FF2B5EF4-FFF2-40B4-BE49-F238E27FC236}">
                <a16:creationId xmlns:a16="http://schemas.microsoft.com/office/drawing/2014/main" id="{F572E2AF-E5BC-4384-ADBE-FCA2B18D3FD6}"/>
              </a:ext>
            </a:extLst>
          </p:cNvPr>
          <p:cNvGraphicFramePr>
            <a:graphicFrameLocks noGrp="1"/>
          </p:cNvGraphicFramePr>
          <p:nvPr>
            <p:ph idx="1"/>
            <p:extLst>
              <p:ext uri="{D42A27DB-BD31-4B8C-83A1-F6EECF244321}">
                <p14:modId xmlns:p14="http://schemas.microsoft.com/office/powerpoint/2010/main" val="3293218342"/>
              </p:ext>
            </p:extLst>
          </p:nvPr>
        </p:nvGraphicFramePr>
        <p:xfrm>
          <a:off x="2159794" y="1360136"/>
          <a:ext cx="8387437" cy="4824058"/>
        </p:xfrm>
        <a:graphic>
          <a:graphicData uri="http://schemas.openxmlformats.org/drawingml/2006/table">
            <a:tbl>
              <a:tblPr/>
              <a:tblGrid>
                <a:gridCol w="1465868">
                  <a:extLst>
                    <a:ext uri="{9D8B030D-6E8A-4147-A177-3AD203B41FA5}">
                      <a16:colId xmlns:a16="http://schemas.microsoft.com/office/drawing/2014/main" val="2742255330"/>
                    </a:ext>
                  </a:extLst>
                </a:gridCol>
                <a:gridCol w="6921569">
                  <a:extLst>
                    <a:ext uri="{9D8B030D-6E8A-4147-A177-3AD203B41FA5}">
                      <a16:colId xmlns:a16="http://schemas.microsoft.com/office/drawing/2014/main" val="2367681688"/>
                    </a:ext>
                  </a:extLst>
                </a:gridCol>
              </a:tblGrid>
              <a:tr h="352451">
                <a:tc>
                  <a:txBody>
                    <a:bodyPr/>
                    <a:lstStyle/>
                    <a:p>
                      <a:pPr algn="l" fontAlgn="t"/>
                      <a:r>
                        <a:rPr lang="en-US" sz="1400" b="1" dirty="0">
                          <a:effectLst/>
                        </a:rPr>
                        <a:t>Property</a:t>
                      </a:r>
                    </a:p>
                  </a:txBody>
                  <a:tcPr marL="111651" marR="55825" marT="55825" marB="5582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400" b="1" dirty="0">
                          <a:effectLst/>
                        </a:rPr>
                        <a:t>Description</a:t>
                      </a:r>
                    </a:p>
                  </a:txBody>
                  <a:tcPr marL="55825" marR="55825" marT="55825" marB="5582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937209368"/>
                  </a:ext>
                </a:extLst>
              </a:tr>
              <a:tr h="352451">
                <a:tc>
                  <a:txBody>
                    <a:bodyPr/>
                    <a:lstStyle/>
                    <a:p>
                      <a:pPr algn="l" fontAlgn="t"/>
                      <a:r>
                        <a:rPr lang="en-US" sz="1400" dirty="0">
                          <a:effectLst/>
                          <a:hlinkClick r:id="rId2"/>
                        </a:rPr>
                        <a:t>display</a:t>
                      </a:r>
                      <a:endParaRPr lang="en-US" sz="1400" dirty="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400">
                          <a:effectLst/>
                        </a:rPr>
                        <a:t>Specifies the type of box used for an HTML element</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82310950"/>
                  </a:ext>
                </a:extLst>
              </a:tr>
              <a:tr h="352451">
                <a:tc>
                  <a:txBody>
                    <a:bodyPr/>
                    <a:lstStyle/>
                    <a:p>
                      <a:pPr algn="l" fontAlgn="t"/>
                      <a:r>
                        <a:rPr lang="en-US" sz="1400" dirty="0">
                          <a:effectLst/>
                          <a:hlinkClick r:id="rId3"/>
                        </a:rPr>
                        <a:t>flex-direction</a:t>
                      </a:r>
                      <a:endParaRPr lang="en-US" sz="1400" dirty="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400">
                          <a:effectLst/>
                        </a:rPr>
                        <a:t>Specifies the direction of the flexible items inside a flex container</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500672812"/>
                  </a:ext>
                </a:extLst>
              </a:tr>
              <a:tr h="352451">
                <a:tc>
                  <a:txBody>
                    <a:bodyPr/>
                    <a:lstStyle/>
                    <a:p>
                      <a:pPr algn="l" fontAlgn="t"/>
                      <a:r>
                        <a:rPr lang="en-US" sz="1400" dirty="0">
                          <a:effectLst/>
                          <a:hlinkClick r:id="rId4"/>
                        </a:rPr>
                        <a:t>justify-content</a:t>
                      </a:r>
                      <a:endParaRPr lang="en-US" sz="1400" dirty="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400" dirty="0">
                          <a:effectLst/>
                        </a:rPr>
                        <a:t>Horizontally aligns the flex items when the items do not use all available space on the main-axis</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3554734957"/>
                  </a:ext>
                </a:extLst>
              </a:tr>
              <a:tr h="352451">
                <a:tc>
                  <a:txBody>
                    <a:bodyPr/>
                    <a:lstStyle/>
                    <a:p>
                      <a:pPr algn="l" fontAlgn="t"/>
                      <a:r>
                        <a:rPr lang="en-US" sz="1400">
                          <a:effectLst/>
                          <a:hlinkClick r:id="rId5"/>
                        </a:rPr>
                        <a:t>align-items</a:t>
                      </a:r>
                      <a:endParaRPr lang="en-US" sz="140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400">
                          <a:effectLst/>
                        </a:rPr>
                        <a:t>Vertically aligns the flex items when the items do not use all available space on the cross-axis</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239340529"/>
                  </a:ext>
                </a:extLst>
              </a:tr>
              <a:tr h="352451">
                <a:tc>
                  <a:txBody>
                    <a:bodyPr/>
                    <a:lstStyle/>
                    <a:p>
                      <a:pPr algn="l" fontAlgn="t"/>
                      <a:r>
                        <a:rPr lang="en-US" sz="1400">
                          <a:effectLst/>
                          <a:hlinkClick r:id="rId6"/>
                        </a:rPr>
                        <a:t>flex-wrap</a:t>
                      </a:r>
                      <a:endParaRPr lang="en-US" sz="140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400" dirty="0">
                          <a:effectLst/>
                        </a:rPr>
                        <a:t>Specifies whether the flex items should wrap or not, if there is not enough room for them on one flex line</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2042307837"/>
                  </a:ext>
                </a:extLst>
              </a:tr>
              <a:tr h="555872">
                <a:tc>
                  <a:txBody>
                    <a:bodyPr/>
                    <a:lstStyle/>
                    <a:p>
                      <a:pPr algn="l" fontAlgn="t"/>
                      <a:r>
                        <a:rPr lang="en-US" sz="1400" dirty="0">
                          <a:effectLst/>
                          <a:hlinkClick r:id="rId7"/>
                        </a:rPr>
                        <a:t>align-content</a:t>
                      </a:r>
                      <a:endParaRPr lang="en-US" sz="1400" dirty="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400" dirty="0">
                          <a:effectLst/>
                        </a:rPr>
                        <a:t>Modifies the behavior of the flex-wrap property. It is similar to align-items, but instead of aligning flex items, it aligns flex lines</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280000545"/>
                  </a:ext>
                </a:extLst>
              </a:tr>
              <a:tr h="352451">
                <a:tc>
                  <a:txBody>
                    <a:bodyPr/>
                    <a:lstStyle/>
                    <a:p>
                      <a:pPr algn="l" fontAlgn="t"/>
                      <a:r>
                        <a:rPr lang="en-US" sz="1400" dirty="0">
                          <a:effectLst/>
                          <a:hlinkClick r:id="rId8"/>
                        </a:rPr>
                        <a:t>flex-flow</a:t>
                      </a:r>
                      <a:endParaRPr lang="en-US" sz="1400" dirty="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400" dirty="0">
                          <a:effectLst/>
                        </a:rPr>
                        <a:t>A shorthand property for flex-direction and flex-wrap</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2775996642"/>
                  </a:ext>
                </a:extLst>
              </a:tr>
              <a:tr h="352451">
                <a:tc>
                  <a:txBody>
                    <a:bodyPr/>
                    <a:lstStyle/>
                    <a:p>
                      <a:pPr algn="l" fontAlgn="t"/>
                      <a:r>
                        <a:rPr lang="en-US" sz="1400" dirty="0">
                          <a:effectLst/>
                          <a:hlinkClick r:id="rId9"/>
                        </a:rPr>
                        <a:t>order</a:t>
                      </a:r>
                      <a:endParaRPr lang="en-US" sz="1400" dirty="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400" dirty="0">
                          <a:effectLst/>
                        </a:rPr>
                        <a:t>Specifies the order of a flexible item relative to the rest of the flex items inside the same container</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483115721"/>
                  </a:ext>
                </a:extLst>
              </a:tr>
              <a:tr h="352451">
                <a:tc>
                  <a:txBody>
                    <a:bodyPr/>
                    <a:lstStyle/>
                    <a:p>
                      <a:pPr algn="l" fontAlgn="t"/>
                      <a:r>
                        <a:rPr lang="en-US" sz="1400" dirty="0">
                          <a:effectLst/>
                          <a:hlinkClick r:id="rId10"/>
                        </a:rPr>
                        <a:t>align-self</a:t>
                      </a:r>
                      <a:endParaRPr lang="en-US" sz="1400" dirty="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400" dirty="0">
                          <a:effectLst/>
                        </a:rPr>
                        <a:t>Used on flex items. Overrides the container's align-items property</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4141151347"/>
                  </a:ext>
                </a:extLst>
              </a:tr>
              <a:tr h="352451">
                <a:tc>
                  <a:txBody>
                    <a:bodyPr/>
                    <a:lstStyle/>
                    <a:p>
                      <a:pPr algn="l" fontAlgn="t"/>
                      <a:r>
                        <a:rPr lang="en-US" sz="1400" dirty="0">
                          <a:effectLst/>
                          <a:hlinkClick r:id="rId11"/>
                        </a:rPr>
                        <a:t>flex</a:t>
                      </a:r>
                      <a:endParaRPr lang="en-US" sz="1400" dirty="0">
                        <a:effectLst/>
                      </a:endParaRPr>
                    </a:p>
                  </a:txBody>
                  <a:tcPr marL="111651"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1400" dirty="0">
                          <a:effectLst/>
                        </a:rPr>
                        <a:t>Specifies the length of a flex item, relative to the rest of the flex items inside the same container</a:t>
                      </a:r>
                    </a:p>
                  </a:txBody>
                  <a:tcPr marL="55825" marR="55825" marT="55825" marB="558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860996674"/>
                  </a:ext>
                </a:extLst>
              </a:tr>
            </a:tbl>
          </a:graphicData>
        </a:graphic>
      </p:graphicFrame>
    </p:spTree>
    <p:extLst>
      <p:ext uri="{BB962C8B-B14F-4D97-AF65-F5344CB8AC3E}">
        <p14:creationId xmlns:p14="http://schemas.microsoft.com/office/powerpoint/2010/main" val="125832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40A24BE-3140-47CA-A963-6D14BA41135D}"/>
              </a:ext>
            </a:extLst>
          </p:cNvPr>
          <p:cNvSpPr>
            <a:spLocks noGrp="1"/>
          </p:cNvSpPr>
          <p:nvPr>
            <p:ph type="title"/>
          </p:nvPr>
        </p:nvSpPr>
        <p:spPr/>
        <p:txBody>
          <a:bodyPr/>
          <a:lstStyle/>
          <a:p>
            <a:r>
              <a:rPr lang="en-US" dirty="0"/>
              <a:t>Sources</a:t>
            </a:r>
          </a:p>
        </p:txBody>
      </p:sp>
      <p:sp>
        <p:nvSpPr>
          <p:cNvPr id="6" name="Content Placeholder 5">
            <a:extLst>
              <a:ext uri="{FF2B5EF4-FFF2-40B4-BE49-F238E27FC236}">
                <a16:creationId xmlns:a16="http://schemas.microsoft.com/office/drawing/2014/main" id="{7DAF82C8-5B9A-4C53-89B7-EF3C9743D58C}"/>
              </a:ext>
            </a:extLst>
          </p:cNvPr>
          <p:cNvSpPr>
            <a:spLocks noGrp="1"/>
          </p:cNvSpPr>
          <p:nvPr>
            <p:ph idx="1"/>
          </p:nvPr>
        </p:nvSpPr>
        <p:spPr>
          <a:xfrm>
            <a:off x="2152650" y="2226469"/>
            <a:ext cx="7886700" cy="2885754"/>
          </a:xfrm>
        </p:spPr>
        <p:txBody>
          <a:bodyPr/>
          <a:lstStyle/>
          <a:p>
            <a:pPr marL="0" indent="0">
              <a:spcBef>
                <a:spcPts val="0"/>
              </a:spcBef>
              <a:spcAft>
                <a:spcPts val="900"/>
              </a:spcAft>
              <a:buNone/>
            </a:pPr>
            <a:r>
              <a:rPr lang="en-US" dirty="0">
                <a:hlinkClick r:id="rId2"/>
              </a:rPr>
              <a:t>https://www.w3schools.com/css/css3_flexbox.asp</a:t>
            </a:r>
            <a:endParaRPr lang="en-US" dirty="0"/>
          </a:p>
          <a:p>
            <a:pPr marL="0" indent="0">
              <a:spcBef>
                <a:spcPts val="0"/>
              </a:spcBef>
              <a:spcAft>
                <a:spcPts val="900"/>
              </a:spcAft>
              <a:buNone/>
            </a:pPr>
            <a:endParaRPr lang="en-US" dirty="0"/>
          </a:p>
        </p:txBody>
      </p:sp>
    </p:spTree>
    <p:extLst>
      <p:ext uri="{BB962C8B-B14F-4D97-AF65-F5344CB8AC3E}">
        <p14:creationId xmlns:p14="http://schemas.microsoft.com/office/powerpoint/2010/main" val="3339944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D39525A3-628B-4021-BF62-498135215CF6}"/>
              </a:ext>
            </a:extLst>
          </p:cNvPr>
          <p:cNvSpPr>
            <a:spLocks noGrp="1"/>
          </p:cNvSpPr>
          <p:nvPr>
            <p:ph idx="1"/>
          </p:nvPr>
        </p:nvSpPr>
        <p:spPr>
          <a:xfrm>
            <a:off x="2152650" y="2412948"/>
            <a:ext cx="7886700" cy="3263504"/>
          </a:xfrm>
        </p:spPr>
        <p:txBody>
          <a:bodyPr>
            <a:noAutofit/>
          </a:bodyPr>
          <a:lstStyle/>
          <a:p>
            <a:pPr marL="0" indent="0">
              <a:spcBef>
                <a:spcPct val="50000"/>
              </a:spcBef>
            </a:pPr>
            <a:r>
              <a:rPr lang="en-GB" sz="825" dirty="0"/>
              <a:t>Microsoft, Windows, Excel, Outlook, and PowerPoint are registered trademarks of Microsoft Corporation. </a:t>
            </a:r>
            <a:endParaRPr lang="de-DE" sz="825" dirty="0"/>
          </a:p>
          <a:p>
            <a:pPr marL="0" indent="0">
              <a:spcBef>
                <a:spcPct val="50000"/>
              </a:spcBef>
            </a:pPr>
            <a:r>
              <a:rPr lang="en-GB" sz="825" dirty="0"/>
              <a:t>IBM, DB2, DB2 Universal Database, System </a:t>
            </a:r>
            <a:r>
              <a:rPr lang="en-GB" sz="825" dirty="0" err="1"/>
              <a:t>i</a:t>
            </a:r>
            <a:r>
              <a:rPr lang="en-GB" sz="825" dirty="0"/>
              <a:t>, System i5, System p, System p5, System x, System z, System z10, System z9, z10, z9, </a:t>
            </a:r>
            <a:r>
              <a:rPr lang="en-GB" sz="825" dirty="0" err="1"/>
              <a:t>iSeries</a:t>
            </a:r>
            <a:r>
              <a:rPr lang="en-GB" sz="825" dirty="0"/>
              <a:t>, </a:t>
            </a:r>
            <a:r>
              <a:rPr lang="en-GB" sz="825" dirty="0" err="1"/>
              <a:t>pSeries</a:t>
            </a:r>
            <a:r>
              <a:rPr lang="en-GB" sz="825" dirty="0"/>
              <a:t>, </a:t>
            </a:r>
            <a:r>
              <a:rPr lang="en-GB" sz="825" dirty="0" err="1"/>
              <a:t>xSeries</a:t>
            </a:r>
            <a:r>
              <a:rPr lang="en-GB" sz="825" dirty="0"/>
              <a:t>, </a:t>
            </a:r>
            <a:r>
              <a:rPr lang="en-GB" sz="825" dirty="0" err="1"/>
              <a:t>zSeries</a:t>
            </a:r>
            <a:r>
              <a:rPr lang="en-GB" sz="825" dirty="0"/>
              <a:t>, </a:t>
            </a:r>
            <a:r>
              <a:rPr lang="en-GB" sz="825" dirty="0" err="1"/>
              <a:t>eServer</a:t>
            </a:r>
            <a:r>
              <a:rPr lang="en-GB" sz="825" dirty="0"/>
              <a:t>, z/VM, z/OS, i5/OS, S/390, OS/390, OS/400, AS/400, S/390 Parallel Enterprise Server, </a:t>
            </a:r>
            <a:r>
              <a:rPr lang="en-GB" sz="825" dirty="0" err="1"/>
              <a:t>PowerVM</a:t>
            </a:r>
            <a:r>
              <a:rPr lang="en-GB" sz="825" dirty="0"/>
              <a:t>, Power Architecture, POWER6+, POWER6, POWER5+, POWER5, POWER, </a:t>
            </a:r>
            <a:r>
              <a:rPr lang="en-GB" sz="825" dirty="0" err="1"/>
              <a:t>OpenPower</a:t>
            </a:r>
            <a:r>
              <a:rPr lang="en-GB" sz="825" dirty="0"/>
              <a:t>, PowerPC, </a:t>
            </a:r>
            <a:r>
              <a:rPr lang="en-GB" sz="825" dirty="0" err="1"/>
              <a:t>BatchPipes</a:t>
            </a:r>
            <a:r>
              <a:rPr lang="en-GB" sz="825" dirty="0"/>
              <a:t>, </a:t>
            </a:r>
            <a:r>
              <a:rPr lang="en-GB" sz="825" dirty="0" err="1"/>
              <a:t>BladeCenter</a:t>
            </a:r>
            <a:r>
              <a:rPr lang="en-GB" sz="825" dirty="0"/>
              <a:t>, System Storage, GPFS, HACMP, RETAIN, DB2 Connect, RACF, Redbooks, OS/2, Parallel </a:t>
            </a:r>
            <a:r>
              <a:rPr lang="en-GB" sz="825" dirty="0" err="1"/>
              <a:t>Sysplex</a:t>
            </a:r>
            <a:r>
              <a:rPr lang="en-GB" sz="825" dirty="0"/>
              <a:t>, MVS/ESA, AIX, Intelligent Miner, </a:t>
            </a:r>
            <a:r>
              <a:rPr lang="en-GB" sz="825" dirty="0" err="1"/>
              <a:t>WebSphere</a:t>
            </a:r>
            <a:r>
              <a:rPr lang="en-GB" sz="825" dirty="0"/>
              <a:t>, </a:t>
            </a:r>
            <a:r>
              <a:rPr lang="en-GB" sz="825" dirty="0" err="1"/>
              <a:t>Netfinity</a:t>
            </a:r>
            <a:r>
              <a:rPr lang="en-GB" sz="825" dirty="0"/>
              <a:t>, Tivoli and Informix are trademarks or registered trademarks of IBM Corporation.</a:t>
            </a:r>
            <a:endParaRPr lang="de-DE" sz="825" dirty="0"/>
          </a:p>
          <a:p>
            <a:pPr marL="0" indent="0">
              <a:spcBef>
                <a:spcPct val="50000"/>
              </a:spcBef>
            </a:pPr>
            <a:r>
              <a:rPr lang="en-GB" sz="825" dirty="0"/>
              <a:t>Linux is the registered trademark of </a:t>
            </a:r>
            <a:r>
              <a:rPr lang="en-GB" sz="825" dirty="0" err="1"/>
              <a:t>Linus</a:t>
            </a:r>
            <a:r>
              <a:rPr lang="en-GB" sz="825" dirty="0"/>
              <a:t> </a:t>
            </a:r>
            <a:r>
              <a:rPr lang="en-GB" sz="825" dirty="0" err="1"/>
              <a:t>Torvalds</a:t>
            </a:r>
            <a:r>
              <a:rPr lang="en-GB" sz="825" dirty="0"/>
              <a:t> in the U.S. and other countries.</a:t>
            </a:r>
            <a:endParaRPr lang="de-DE" sz="825" dirty="0"/>
          </a:p>
          <a:p>
            <a:pPr marL="0" indent="0">
              <a:spcBef>
                <a:spcPct val="50000"/>
              </a:spcBef>
            </a:pPr>
            <a:r>
              <a:rPr lang="en-GB" sz="825" dirty="0"/>
              <a:t>Oracle is a registered trademark of Oracle Corporation. </a:t>
            </a:r>
            <a:endParaRPr lang="de-DE" sz="825" dirty="0"/>
          </a:p>
          <a:p>
            <a:pPr marL="0" indent="0">
              <a:spcBef>
                <a:spcPct val="50000"/>
              </a:spcBef>
            </a:pPr>
            <a:r>
              <a:rPr lang="en-GB" sz="825" dirty="0"/>
              <a:t>HTML, XML, XHTML and W3C are trademarks or registered trademarks of W3C®, World Wide Web Consortium, Massachusetts Institute of Technology.</a:t>
            </a:r>
            <a:endParaRPr lang="de-DE" sz="825" dirty="0"/>
          </a:p>
          <a:p>
            <a:pPr marL="0" indent="0">
              <a:spcBef>
                <a:spcPct val="50000"/>
              </a:spcBef>
            </a:pPr>
            <a:r>
              <a:rPr lang="en-GB" sz="825" dirty="0"/>
              <a:t>Java is a registered trademark of Sun Microsystems, Inc.</a:t>
            </a:r>
            <a:endParaRPr lang="de-DE" sz="825" dirty="0"/>
          </a:p>
          <a:p>
            <a:pPr marL="0" indent="0">
              <a:spcBef>
                <a:spcPct val="50000"/>
              </a:spcBef>
            </a:pPr>
            <a:r>
              <a:rPr lang="en-GB" sz="825" dirty="0"/>
              <a:t>JavaScript is a registered trademark of Sun Microsystems, Inc., used under license for technology invented and implemented by Netscape. </a:t>
            </a:r>
            <a:endParaRPr lang="de-DE" sz="825" dirty="0"/>
          </a:p>
          <a:p>
            <a:pPr marL="0" indent="0">
              <a:spcBef>
                <a:spcPct val="50000"/>
              </a:spcBef>
            </a:pPr>
            <a:r>
              <a:rPr lang="en-GB" sz="825" dirty="0"/>
              <a:t>SAP, R/3, SAP NetWeaver, Duet, </a:t>
            </a:r>
            <a:r>
              <a:rPr lang="en-GB" sz="825" dirty="0" err="1"/>
              <a:t>PartnerEdge</a:t>
            </a:r>
            <a:r>
              <a:rPr lang="en-GB" sz="825" dirty="0"/>
              <a:t>, </a:t>
            </a:r>
            <a:r>
              <a:rPr lang="en-GB" sz="825" dirty="0" err="1"/>
              <a:t>ByDesign</a:t>
            </a:r>
            <a:r>
              <a:rPr lang="en-GB" sz="825" dirty="0"/>
              <a:t>, SAP Business </a:t>
            </a:r>
            <a:r>
              <a:rPr lang="en-GB" sz="825" dirty="0" err="1"/>
              <a:t>ByDesign</a:t>
            </a:r>
            <a:r>
              <a:rPr lang="en-GB" sz="825" dirty="0"/>
              <a:t>, and other SAP products and services mentioned herein as well as their respective logos are trademarks or registered trademarks of SAP AG in Germany and other countries. </a:t>
            </a:r>
            <a:endParaRPr lang="de-DE" sz="825" dirty="0"/>
          </a:p>
          <a:p>
            <a:pPr marL="0" indent="0">
              <a:spcBef>
                <a:spcPct val="50000"/>
              </a:spcBef>
            </a:pPr>
            <a:r>
              <a:rPr lang="en-GB" sz="825" dirty="0"/>
              <a:t>Business Objects and the Business Objects logo, </a:t>
            </a:r>
            <a:r>
              <a:rPr lang="en-GB" sz="825" dirty="0" err="1"/>
              <a:t>BusinessObjects</a:t>
            </a:r>
            <a:r>
              <a:rPr lang="en-GB" sz="825" dirty="0"/>
              <a:t>, Crystal Reports, Crystal Decisions, Web Intelligence, </a:t>
            </a:r>
            <a:r>
              <a:rPr lang="en-GB" sz="825" dirty="0" err="1"/>
              <a:t>Xcelsius</a:t>
            </a:r>
            <a:r>
              <a:rPr lang="en-GB" sz="825" dirty="0"/>
              <a:t>, and other Business Objects products and services mentioned herein as well as their respective logos are trademarks or registered trademarks of Business Objects S.A. in the United States and in other countries. Business Objects is an SAP company.</a:t>
            </a:r>
          </a:p>
          <a:p>
            <a:pPr marL="0" indent="0">
              <a:spcBef>
                <a:spcPct val="50000"/>
              </a:spcBef>
            </a:pPr>
            <a:r>
              <a:rPr lang="en-GB" sz="825" dirty="0" err="1"/>
              <a:t>ERPsim</a:t>
            </a:r>
            <a:r>
              <a:rPr lang="en-GB" sz="825" dirty="0"/>
              <a:t> is a registered copyright of </a:t>
            </a:r>
            <a:r>
              <a:rPr lang="en-GB" sz="825" dirty="0" err="1"/>
              <a:t>ERPsim</a:t>
            </a:r>
            <a:r>
              <a:rPr lang="en-GB" sz="825" dirty="0"/>
              <a:t> Labs, HEC Montreal.</a:t>
            </a:r>
          </a:p>
          <a:p>
            <a:pPr marL="0" indent="0">
              <a:spcBef>
                <a:spcPct val="50000"/>
              </a:spcBef>
            </a:pPr>
            <a:r>
              <a:rPr lang="de-DE" sz="825" dirty="0"/>
              <a:t>Other products mentioned in this presentation are trademarks of their respective owners.</a:t>
            </a:r>
            <a:endParaRPr lang="en-GB" sz="825" dirty="0"/>
          </a:p>
        </p:txBody>
      </p:sp>
      <p:sp>
        <p:nvSpPr>
          <p:cNvPr id="9" name="Title 1">
            <a:extLst>
              <a:ext uri="{FF2B5EF4-FFF2-40B4-BE49-F238E27FC236}">
                <a16:creationId xmlns:a16="http://schemas.microsoft.com/office/drawing/2014/main" id="{3B6B24DD-7064-488F-A3DB-F62142BE4017}"/>
              </a:ext>
            </a:extLst>
          </p:cNvPr>
          <p:cNvSpPr txBox="1">
            <a:spLocks/>
          </p:cNvSpPr>
          <p:nvPr/>
        </p:nvSpPr>
        <p:spPr>
          <a:xfrm>
            <a:off x="2152650" y="957577"/>
            <a:ext cx="7886700" cy="526256"/>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a:t>Copyrights</a:t>
            </a:r>
            <a:endParaRPr lang="en-US" sz="3300" dirty="0"/>
          </a:p>
        </p:txBody>
      </p:sp>
      <p:sp>
        <p:nvSpPr>
          <p:cNvPr id="10" name="Content Placeholder 6">
            <a:extLst>
              <a:ext uri="{FF2B5EF4-FFF2-40B4-BE49-F238E27FC236}">
                <a16:creationId xmlns:a16="http://schemas.microsoft.com/office/drawing/2014/main" id="{19F3853C-3F4C-47A8-802F-73C3CD3EE964}"/>
              </a:ext>
            </a:extLst>
          </p:cNvPr>
          <p:cNvSpPr txBox="1">
            <a:spLocks/>
          </p:cNvSpPr>
          <p:nvPr/>
        </p:nvSpPr>
        <p:spPr>
          <a:xfrm>
            <a:off x="3924300" y="1483832"/>
            <a:ext cx="4343400" cy="745016"/>
          </a:xfrm>
          <a:prstGeom prst="rect">
            <a:avLst/>
          </a:prstGeom>
        </p:spPr>
        <p:txBody>
          <a:bodyPr vert="horz">
            <a:normAutofit/>
          </a:bodyPr>
          <a:lstStyle/>
          <a:p>
            <a:pPr marL="171450" indent="-171450" algn="ctr">
              <a:spcAft>
                <a:spcPts val="225"/>
              </a:spcAft>
              <a:buClr>
                <a:schemeClr val="accent2"/>
              </a:buClr>
              <a:buSzPct val="90000"/>
              <a:defRPr/>
            </a:pPr>
            <a:r>
              <a:rPr lang="en-US" sz="1350" dirty="0">
                <a:latin typeface="Calibri" pitchFamily="34" charset="0"/>
              </a:rPr>
              <a:t>Presentation prepared by and copyright of John Ramsey, East Tennessee State University, Department of Computing . (</a:t>
            </a:r>
            <a:r>
              <a:rPr lang="en-US" sz="1350" dirty="0">
                <a:latin typeface="Calibri" pitchFamily="34" charset="0"/>
                <a:hlinkClick r:id="rId2"/>
              </a:rPr>
              <a:t>ramseyjw@etsu.edu</a:t>
            </a:r>
            <a:r>
              <a:rPr lang="en-US" sz="1350" dirty="0">
                <a:latin typeface="Calibri" pitchFamily="34" charset="0"/>
              </a:rPr>
              <a:t>)</a:t>
            </a:r>
          </a:p>
        </p:txBody>
      </p:sp>
      <p:pic>
        <p:nvPicPr>
          <p:cNvPr id="11" name="Picture 10" descr="sm-C&amp;IS-Logo.jpg">
            <a:extLst>
              <a:ext uri="{FF2B5EF4-FFF2-40B4-BE49-F238E27FC236}">
                <a16:creationId xmlns:a16="http://schemas.microsoft.com/office/drawing/2014/main" id="{C516FCD4-4912-4511-B223-8357CCC1CAB3}"/>
              </a:ext>
            </a:extLst>
          </p:cNvPr>
          <p:cNvPicPr>
            <a:picLocks noChangeAspect="1"/>
          </p:cNvPicPr>
          <p:nvPr/>
        </p:nvPicPr>
        <p:blipFill>
          <a:blip r:embed="rId3" cstate="print"/>
          <a:stretch>
            <a:fillRect/>
          </a:stretch>
        </p:blipFill>
        <p:spPr>
          <a:xfrm>
            <a:off x="8687591" y="1426684"/>
            <a:ext cx="708822" cy="897841"/>
          </a:xfrm>
          <a:prstGeom prst="rect">
            <a:avLst/>
          </a:prstGeom>
        </p:spPr>
      </p:pic>
      <p:pic>
        <p:nvPicPr>
          <p:cNvPr id="12" name="Picture 11">
            <a:extLst>
              <a:ext uri="{FF2B5EF4-FFF2-40B4-BE49-F238E27FC236}">
                <a16:creationId xmlns:a16="http://schemas.microsoft.com/office/drawing/2014/main" id="{496F33C2-6812-40C0-8016-32330CBAA741}"/>
              </a:ext>
            </a:extLst>
          </p:cNvPr>
          <p:cNvPicPr>
            <a:picLocks noChangeAspect="1"/>
          </p:cNvPicPr>
          <p:nvPr/>
        </p:nvPicPr>
        <p:blipFill rotWithShape="1">
          <a:blip r:embed="rId4">
            <a:extLst>
              <a:ext uri="{28A0092B-C50C-407E-A947-70E740481C1C}">
                <a14:useLocalDpi xmlns:a14="http://schemas.microsoft.com/office/drawing/2010/main" val="0"/>
              </a:ext>
            </a:extLst>
          </a:blip>
          <a:srcRect l="30200" t="23395" r="33350" b="20101"/>
          <a:stretch/>
        </p:blipFill>
        <p:spPr>
          <a:xfrm>
            <a:off x="2186079" y="1483834"/>
            <a:ext cx="916088" cy="840691"/>
          </a:xfrm>
          <a:prstGeom prst="rect">
            <a:avLst/>
          </a:prstGeom>
          <a:effectLst>
            <a:glow rad="101600">
              <a:schemeClr val="accent1">
                <a:satMod val="175000"/>
                <a:alpha val="40000"/>
              </a:schemeClr>
            </a:glow>
          </a:effectLst>
        </p:spPr>
      </p:pic>
    </p:spTree>
    <p:extLst>
      <p:ext uri="{BB962C8B-B14F-4D97-AF65-F5344CB8AC3E}">
        <p14:creationId xmlns:p14="http://schemas.microsoft.com/office/powerpoint/2010/main" val="542720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Code</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713503"/>
            <a:ext cx="8222052" cy="4119030"/>
          </a:xfrm>
        </p:spPr>
        <p:txBody>
          <a:bodyPr>
            <a:normAutofit/>
          </a:bodyPr>
          <a:lstStyle/>
          <a:p>
            <a:pPr marL="0" indent="0">
              <a:buNone/>
            </a:pPr>
            <a:r>
              <a:rPr lang="en-US" sz="2800" dirty="0"/>
              <a:t>CSS:</a:t>
            </a:r>
          </a:p>
          <a:p>
            <a:pPr marL="0" indent="0">
              <a:buNone/>
            </a:pPr>
            <a:endParaRPr lang="en-US" sz="2800" dirty="0"/>
          </a:p>
        </p:txBody>
      </p:sp>
      <p:pic>
        <p:nvPicPr>
          <p:cNvPr id="10" name="Picture 9">
            <a:extLst>
              <a:ext uri="{FF2B5EF4-FFF2-40B4-BE49-F238E27FC236}">
                <a16:creationId xmlns:a16="http://schemas.microsoft.com/office/drawing/2014/main" id="{7027ABE5-2923-48F6-A39B-23BBF5D17FEE}"/>
              </a:ext>
            </a:extLst>
          </p:cNvPr>
          <p:cNvPicPr>
            <a:picLocks noChangeAspect="1"/>
          </p:cNvPicPr>
          <p:nvPr/>
        </p:nvPicPr>
        <p:blipFill>
          <a:blip r:embed="rId2"/>
          <a:stretch>
            <a:fillRect/>
          </a:stretch>
        </p:blipFill>
        <p:spPr>
          <a:xfrm>
            <a:off x="4294058" y="1690690"/>
            <a:ext cx="4251844" cy="4119030"/>
          </a:xfrm>
          <a:prstGeom prst="rect">
            <a:avLst/>
          </a:prstGeom>
        </p:spPr>
      </p:pic>
      <p:sp>
        <p:nvSpPr>
          <p:cNvPr id="12" name="Rectangle 11">
            <a:extLst>
              <a:ext uri="{FF2B5EF4-FFF2-40B4-BE49-F238E27FC236}">
                <a16:creationId xmlns:a16="http://schemas.microsoft.com/office/drawing/2014/main" id="{27CADB44-7AA2-4F5F-92B5-190E2A365CCB}"/>
              </a:ext>
            </a:extLst>
          </p:cNvPr>
          <p:cNvSpPr/>
          <p:nvPr/>
        </p:nvSpPr>
        <p:spPr>
          <a:xfrm>
            <a:off x="4793412" y="2001328"/>
            <a:ext cx="2475781" cy="57797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C1BDA34C-2E4E-46C0-A5DE-5380CD5F436E}"/>
              </a:ext>
            </a:extLst>
          </p:cNvPr>
          <p:cNvCxnSpPr/>
          <p:nvPr/>
        </p:nvCxnSpPr>
        <p:spPr>
          <a:xfrm flipH="1">
            <a:off x="7059988" y="1104181"/>
            <a:ext cx="994208" cy="79363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107052FA-31F4-4BB4-87D3-6413A14540C3}"/>
              </a:ext>
            </a:extLst>
          </p:cNvPr>
          <p:cNvSpPr txBox="1"/>
          <p:nvPr/>
        </p:nvSpPr>
        <p:spPr>
          <a:xfrm>
            <a:off x="7059989" y="435037"/>
            <a:ext cx="2016425" cy="646331"/>
          </a:xfrm>
          <a:prstGeom prst="rect">
            <a:avLst/>
          </a:prstGeom>
          <a:noFill/>
        </p:spPr>
        <p:txBody>
          <a:bodyPr wrap="square" rtlCol="0">
            <a:spAutoFit/>
          </a:bodyPr>
          <a:lstStyle/>
          <a:p>
            <a:pPr algn="ctr"/>
            <a:r>
              <a:rPr lang="en-US" dirty="0">
                <a:solidFill>
                  <a:srgbClr val="FF0000"/>
                </a:solidFill>
              </a:rPr>
              <a:t>Why do we need this?</a:t>
            </a:r>
          </a:p>
        </p:txBody>
      </p:sp>
    </p:spTree>
    <p:extLst>
      <p:ext uri="{BB962C8B-B14F-4D97-AF65-F5344CB8AC3E}">
        <p14:creationId xmlns:p14="http://schemas.microsoft.com/office/powerpoint/2010/main" val="25068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right)">
                                      <p:cBhvr>
                                        <p:cTn id="11" dur="500"/>
                                        <p:tgtEl>
                                          <p:spTgt spid="1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Code</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713503"/>
            <a:ext cx="8222052" cy="4119030"/>
          </a:xfrm>
        </p:spPr>
        <p:txBody>
          <a:bodyPr>
            <a:normAutofit/>
          </a:bodyPr>
          <a:lstStyle/>
          <a:p>
            <a:pPr marL="0" indent="0">
              <a:buNone/>
            </a:pPr>
            <a:r>
              <a:rPr lang="en-US" sz="2800" dirty="0"/>
              <a:t>HTML:</a:t>
            </a:r>
          </a:p>
          <a:p>
            <a:pPr marL="0" indent="0">
              <a:buNone/>
            </a:pPr>
            <a:endParaRPr lang="en-US" sz="2800" dirty="0"/>
          </a:p>
        </p:txBody>
      </p:sp>
      <p:pic>
        <p:nvPicPr>
          <p:cNvPr id="12" name="Picture 11">
            <a:extLst>
              <a:ext uri="{FF2B5EF4-FFF2-40B4-BE49-F238E27FC236}">
                <a16:creationId xmlns:a16="http://schemas.microsoft.com/office/drawing/2014/main" id="{CF6AF5D0-8F64-495B-973E-3F19252DABFC}"/>
              </a:ext>
            </a:extLst>
          </p:cNvPr>
          <p:cNvPicPr>
            <a:picLocks noChangeAspect="1"/>
          </p:cNvPicPr>
          <p:nvPr/>
        </p:nvPicPr>
        <p:blipFill>
          <a:blip r:embed="rId2"/>
          <a:stretch>
            <a:fillRect/>
          </a:stretch>
        </p:blipFill>
        <p:spPr>
          <a:xfrm>
            <a:off x="4200525" y="1778235"/>
            <a:ext cx="4962776" cy="1517057"/>
          </a:xfrm>
          <a:prstGeom prst="rect">
            <a:avLst/>
          </a:prstGeom>
        </p:spPr>
      </p:pic>
    </p:spTree>
    <p:extLst>
      <p:ext uri="{BB962C8B-B14F-4D97-AF65-F5344CB8AC3E}">
        <p14:creationId xmlns:p14="http://schemas.microsoft.com/office/powerpoint/2010/main" val="3111180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lstStyle/>
          <a:p>
            <a:r>
              <a:rPr lang="en-US" sz="3200" dirty="0">
                <a:latin typeface="+mn-lt"/>
              </a:rPr>
              <a:t>CSS3 Flexbox - Code</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713503"/>
            <a:ext cx="8222052" cy="4119030"/>
          </a:xfrm>
        </p:spPr>
        <p:txBody>
          <a:bodyPr>
            <a:normAutofit/>
          </a:bodyPr>
          <a:lstStyle/>
          <a:p>
            <a:pPr marL="0" indent="0">
              <a:buNone/>
            </a:pPr>
            <a:r>
              <a:rPr lang="en-US" sz="2800" dirty="0"/>
              <a:t>Result:</a:t>
            </a:r>
          </a:p>
          <a:p>
            <a:pPr marL="0" indent="0">
              <a:buNone/>
            </a:pPr>
            <a:endParaRPr lang="en-US" sz="2800" dirty="0"/>
          </a:p>
        </p:txBody>
      </p:sp>
      <p:pic>
        <p:nvPicPr>
          <p:cNvPr id="10" name="Picture 9">
            <a:extLst>
              <a:ext uri="{FF2B5EF4-FFF2-40B4-BE49-F238E27FC236}">
                <a16:creationId xmlns:a16="http://schemas.microsoft.com/office/drawing/2014/main" id="{79617BF0-BA0D-49ED-BA79-E7AB29400C34}"/>
              </a:ext>
            </a:extLst>
          </p:cNvPr>
          <p:cNvPicPr>
            <a:picLocks noChangeAspect="1"/>
          </p:cNvPicPr>
          <p:nvPr/>
        </p:nvPicPr>
        <p:blipFill>
          <a:blip r:embed="rId2"/>
          <a:stretch>
            <a:fillRect/>
          </a:stretch>
        </p:blipFill>
        <p:spPr>
          <a:xfrm>
            <a:off x="4912100" y="1794202"/>
            <a:ext cx="5164666" cy="3252251"/>
          </a:xfrm>
          <a:prstGeom prst="rect">
            <a:avLst/>
          </a:prstGeom>
        </p:spPr>
      </p:pic>
    </p:spTree>
    <p:extLst>
      <p:ext uri="{BB962C8B-B14F-4D97-AF65-F5344CB8AC3E}">
        <p14:creationId xmlns:p14="http://schemas.microsoft.com/office/powerpoint/2010/main" val="130408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emplate" id="{04440205-5747-4D36-BE74-7672B4AAF28F}" vid="{E5CDE298-7A15-4C14-9DB6-0D0A65C0F45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26380</TotalTime>
  <Words>1872</Words>
  <Application>Microsoft Office PowerPoint</Application>
  <PresentationFormat>Widescreen</PresentationFormat>
  <Paragraphs>212</Paragraphs>
  <Slides>65</Slides>
  <Notes>0</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65</vt:i4>
      </vt:variant>
    </vt:vector>
  </HeadingPairs>
  <TitlesOfParts>
    <vt:vector size="71" baseType="lpstr">
      <vt:lpstr>Arial</vt:lpstr>
      <vt:lpstr>Calibri</vt:lpstr>
      <vt:lpstr>Corbel</vt:lpstr>
      <vt:lpstr>Corbel Light</vt:lpstr>
      <vt:lpstr>Courier New</vt:lpstr>
      <vt:lpstr>Office Theme</vt:lpstr>
      <vt:lpstr>Flexbox</vt:lpstr>
      <vt:lpstr>CSS3 Flexbox</vt:lpstr>
      <vt:lpstr>CSS3 Flexbox - Concepts</vt:lpstr>
      <vt:lpstr>CSS3 Flexbox - Concepts</vt:lpstr>
      <vt:lpstr>CSS3 Flexbox - Concepts</vt:lpstr>
      <vt:lpstr>CSS3 Flexbox - Concepts</vt:lpstr>
      <vt:lpstr>CSS3 Flexbox - Code</vt:lpstr>
      <vt:lpstr>CSS3 Flexbox - Code</vt:lpstr>
      <vt:lpstr>CSS3 Flexbox - Code</vt:lpstr>
      <vt:lpstr>CSS3 Flexbox - Code</vt:lpstr>
      <vt:lpstr>CSS3 Flexbox - Code</vt:lpstr>
      <vt:lpstr>CSS3 Flexbox - Flex Direction</vt:lpstr>
      <vt:lpstr>CSS3 Flexbox - Flex Direction</vt:lpstr>
      <vt:lpstr>CSS3 Flexbox - Flex Direction</vt:lpstr>
      <vt:lpstr>CSS3 Flexbox - Flex Direction</vt:lpstr>
      <vt:lpstr>CSS3 Flexbox - Flex Direction</vt:lpstr>
      <vt:lpstr>CSS3 Flexbox - Flex Direction</vt:lpstr>
      <vt:lpstr>CSS3 Flexbox - Flex Direction</vt:lpstr>
      <vt:lpstr>justify-content Property</vt:lpstr>
      <vt:lpstr>justify-content Property</vt:lpstr>
      <vt:lpstr>justify-content Property</vt:lpstr>
      <vt:lpstr>justify-content Property</vt:lpstr>
      <vt:lpstr>justify-content Property</vt:lpstr>
      <vt:lpstr>justify-content Property</vt:lpstr>
      <vt:lpstr>justify-content Property</vt:lpstr>
      <vt:lpstr>align-items Property</vt:lpstr>
      <vt:lpstr>align-items Property</vt:lpstr>
      <vt:lpstr>align-items Property</vt:lpstr>
      <vt:lpstr>align-items Property</vt:lpstr>
      <vt:lpstr>align-items Property</vt:lpstr>
      <vt:lpstr>align-items Property</vt:lpstr>
      <vt:lpstr>align-items Property</vt:lpstr>
      <vt:lpstr>align-items Property</vt:lpstr>
      <vt:lpstr>align-items Property</vt:lpstr>
      <vt:lpstr>align-items Property</vt:lpstr>
      <vt:lpstr>align-items Property</vt:lpstr>
      <vt:lpstr>flex-wrap Property</vt:lpstr>
      <vt:lpstr>flex-wrap Property</vt:lpstr>
      <vt:lpstr>flex-wrap Property</vt:lpstr>
      <vt:lpstr>flex-wrap Property</vt:lpstr>
      <vt:lpstr>flex-wrap Property</vt:lpstr>
      <vt:lpstr>align-content Property</vt:lpstr>
      <vt:lpstr>align-content Property</vt:lpstr>
      <vt:lpstr>align-content Property</vt:lpstr>
      <vt:lpstr>align-content Property</vt:lpstr>
      <vt:lpstr>align-content Property</vt:lpstr>
      <vt:lpstr>align-content Property</vt:lpstr>
      <vt:lpstr>Flex Item Properties - Ordering</vt:lpstr>
      <vt:lpstr>Flex Item Properties - Ordering</vt:lpstr>
      <vt:lpstr>Item Properties - Ordering</vt:lpstr>
      <vt:lpstr>Flex Item Properties - Margin</vt:lpstr>
      <vt:lpstr>Flex Item Properties - Margin</vt:lpstr>
      <vt:lpstr>Flex Item Properties - Margin</vt:lpstr>
      <vt:lpstr>Flex Item Properties - Perfect Centering</vt:lpstr>
      <vt:lpstr>Flex Item Properties - Margin</vt:lpstr>
      <vt:lpstr>Flex Item Properties - Margin</vt:lpstr>
      <vt:lpstr>Flex Item Properties - Align Self</vt:lpstr>
      <vt:lpstr>Flex Item Properties - Align Self</vt:lpstr>
      <vt:lpstr>Flex Item Properties - Align Self</vt:lpstr>
      <vt:lpstr>Flex Item Properties - Flex</vt:lpstr>
      <vt:lpstr>Flex Item Properties - Flex</vt:lpstr>
      <vt:lpstr>Flex Item Properties - Flex</vt:lpstr>
      <vt:lpstr>CSS3 Flexbox Properties</vt:lpstr>
      <vt:lpstr>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 Ramsey</dc:creator>
  <cp:lastModifiedBy>Jack Ramsey</cp:lastModifiedBy>
  <cp:revision>47</cp:revision>
  <dcterms:created xsi:type="dcterms:W3CDTF">2017-05-20T15:25:24Z</dcterms:created>
  <dcterms:modified xsi:type="dcterms:W3CDTF">2024-02-26T14:40:33Z</dcterms:modified>
</cp:coreProperties>
</file>