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0" r:id="rId2"/>
    <p:sldId id="339" r:id="rId3"/>
    <p:sldId id="258" r:id="rId4"/>
    <p:sldId id="259" r:id="rId5"/>
    <p:sldId id="260" r:id="rId6"/>
    <p:sldId id="261" r:id="rId7"/>
    <p:sldId id="262" r:id="rId8"/>
    <p:sldId id="263" r:id="rId9"/>
    <p:sldId id="264" r:id="rId10"/>
    <p:sldId id="265" r:id="rId11"/>
    <p:sldId id="335" r:id="rId12"/>
    <p:sldId id="266" r:id="rId13"/>
    <p:sldId id="267" r:id="rId14"/>
    <p:sldId id="268" r:id="rId15"/>
    <p:sldId id="269" r:id="rId16"/>
    <p:sldId id="270" r:id="rId17"/>
    <p:sldId id="337"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8" r:id="rId78"/>
    <p:sldId id="333" r:id="rId79"/>
    <p:sldId id="334"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4" autoAdjust="0"/>
    <p:restoredTop sz="94660"/>
  </p:normalViewPr>
  <p:slideViewPr>
    <p:cSldViewPr snapToGrid="0">
      <p:cViewPr varScale="1">
        <p:scale>
          <a:sx n="99" d="100"/>
          <a:sy n="99" d="100"/>
        </p:scale>
        <p:origin x="96"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A9E570-6C84-4721-83EC-3FCD09BCB14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6ED0F-FE40-4615-8908-166863356ABF}" type="slidenum">
              <a:rPr lang="en-US" smtClean="0"/>
              <a:t>‹#›</a:t>
            </a:fld>
            <a:endParaRPr lang="en-US"/>
          </a:p>
        </p:txBody>
      </p:sp>
    </p:spTree>
    <p:extLst>
      <p:ext uri="{BB962C8B-B14F-4D97-AF65-F5344CB8AC3E}">
        <p14:creationId xmlns:p14="http://schemas.microsoft.com/office/powerpoint/2010/main" val="142658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A9E570-6C84-4721-83EC-3FCD09BCB14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6ED0F-FE40-4615-8908-166863356ABF}" type="slidenum">
              <a:rPr lang="en-US" smtClean="0"/>
              <a:t>‹#›</a:t>
            </a:fld>
            <a:endParaRPr lang="en-US"/>
          </a:p>
        </p:txBody>
      </p:sp>
    </p:spTree>
    <p:extLst>
      <p:ext uri="{BB962C8B-B14F-4D97-AF65-F5344CB8AC3E}">
        <p14:creationId xmlns:p14="http://schemas.microsoft.com/office/powerpoint/2010/main" val="340492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A9E570-6C84-4721-83EC-3FCD09BCB14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6ED0F-FE40-4615-8908-166863356ABF}" type="slidenum">
              <a:rPr lang="en-US" smtClean="0"/>
              <a:t>‹#›</a:t>
            </a:fld>
            <a:endParaRPr lang="en-US"/>
          </a:p>
        </p:txBody>
      </p:sp>
    </p:spTree>
    <p:extLst>
      <p:ext uri="{BB962C8B-B14F-4D97-AF65-F5344CB8AC3E}">
        <p14:creationId xmlns:p14="http://schemas.microsoft.com/office/powerpoint/2010/main" val="333395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A9E570-6C84-4721-83EC-3FCD09BCB14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6ED0F-FE40-4615-8908-166863356ABF}" type="slidenum">
              <a:rPr lang="en-US" smtClean="0"/>
              <a:t>‹#›</a:t>
            </a:fld>
            <a:endParaRPr lang="en-US"/>
          </a:p>
        </p:txBody>
      </p:sp>
    </p:spTree>
    <p:extLst>
      <p:ext uri="{BB962C8B-B14F-4D97-AF65-F5344CB8AC3E}">
        <p14:creationId xmlns:p14="http://schemas.microsoft.com/office/powerpoint/2010/main" val="64683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A9E570-6C84-4721-83EC-3FCD09BCB147}"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6ED0F-FE40-4615-8908-166863356ABF}" type="slidenum">
              <a:rPr lang="en-US" smtClean="0"/>
              <a:t>‹#›</a:t>
            </a:fld>
            <a:endParaRPr lang="en-US"/>
          </a:p>
        </p:txBody>
      </p:sp>
    </p:spTree>
    <p:extLst>
      <p:ext uri="{BB962C8B-B14F-4D97-AF65-F5344CB8AC3E}">
        <p14:creationId xmlns:p14="http://schemas.microsoft.com/office/powerpoint/2010/main" val="271539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A9E570-6C84-4721-83EC-3FCD09BCB147}"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6ED0F-FE40-4615-8908-166863356ABF}" type="slidenum">
              <a:rPr lang="en-US" smtClean="0"/>
              <a:t>‹#›</a:t>
            </a:fld>
            <a:endParaRPr lang="en-US"/>
          </a:p>
        </p:txBody>
      </p:sp>
    </p:spTree>
    <p:extLst>
      <p:ext uri="{BB962C8B-B14F-4D97-AF65-F5344CB8AC3E}">
        <p14:creationId xmlns:p14="http://schemas.microsoft.com/office/powerpoint/2010/main" val="207657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A9E570-6C84-4721-83EC-3FCD09BCB147}" type="datetimeFigureOut">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26ED0F-FE40-4615-8908-166863356ABF}" type="slidenum">
              <a:rPr lang="en-US" smtClean="0"/>
              <a:t>‹#›</a:t>
            </a:fld>
            <a:endParaRPr lang="en-US"/>
          </a:p>
        </p:txBody>
      </p:sp>
    </p:spTree>
    <p:extLst>
      <p:ext uri="{BB962C8B-B14F-4D97-AF65-F5344CB8AC3E}">
        <p14:creationId xmlns:p14="http://schemas.microsoft.com/office/powerpoint/2010/main" val="254090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A9E570-6C84-4721-83EC-3FCD09BCB147}" type="datetimeFigureOut">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26ED0F-FE40-4615-8908-166863356ABF}" type="slidenum">
              <a:rPr lang="en-US" smtClean="0"/>
              <a:t>‹#›</a:t>
            </a:fld>
            <a:endParaRPr lang="en-US"/>
          </a:p>
        </p:txBody>
      </p:sp>
    </p:spTree>
    <p:extLst>
      <p:ext uri="{BB962C8B-B14F-4D97-AF65-F5344CB8AC3E}">
        <p14:creationId xmlns:p14="http://schemas.microsoft.com/office/powerpoint/2010/main" val="100784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9E570-6C84-4721-83EC-3FCD09BCB147}" type="datetimeFigureOut">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26ED0F-FE40-4615-8908-166863356ABF}" type="slidenum">
              <a:rPr lang="en-US" smtClean="0"/>
              <a:t>‹#›</a:t>
            </a:fld>
            <a:endParaRPr lang="en-US"/>
          </a:p>
        </p:txBody>
      </p:sp>
    </p:spTree>
    <p:extLst>
      <p:ext uri="{BB962C8B-B14F-4D97-AF65-F5344CB8AC3E}">
        <p14:creationId xmlns:p14="http://schemas.microsoft.com/office/powerpoint/2010/main" val="152834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9E570-6C84-4721-83EC-3FCD09BCB147}"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6ED0F-FE40-4615-8908-166863356ABF}" type="slidenum">
              <a:rPr lang="en-US" smtClean="0"/>
              <a:t>‹#›</a:t>
            </a:fld>
            <a:endParaRPr lang="en-US"/>
          </a:p>
        </p:txBody>
      </p:sp>
    </p:spTree>
    <p:extLst>
      <p:ext uri="{BB962C8B-B14F-4D97-AF65-F5344CB8AC3E}">
        <p14:creationId xmlns:p14="http://schemas.microsoft.com/office/powerpoint/2010/main" val="17670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9E570-6C84-4721-83EC-3FCD09BCB147}"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6ED0F-FE40-4615-8908-166863356ABF}" type="slidenum">
              <a:rPr lang="en-US" smtClean="0"/>
              <a:t>‹#›</a:t>
            </a:fld>
            <a:endParaRPr lang="en-US"/>
          </a:p>
        </p:txBody>
      </p:sp>
    </p:spTree>
    <p:extLst>
      <p:ext uri="{BB962C8B-B14F-4D97-AF65-F5344CB8AC3E}">
        <p14:creationId xmlns:p14="http://schemas.microsoft.com/office/powerpoint/2010/main" val="246643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9E570-6C84-4721-83EC-3FCD09BCB147}" type="datetimeFigureOut">
              <a:rPr lang="en-US" smtClean="0"/>
              <a:t>3/9/2021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6ED0F-FE40-4615-8908-166863356ABF}" type="slidenum">
              <a:rPr lang="en-US" smtClean="0"/>
              <a:t>‹#›</a:t>
            </a:fld>
            <a:endParaRPr lang="en-US"/>
          </a:p>
        </p:txBody>
      </p:sp>
    </p:spTree>
    <p:extLst>
      <p:ext uri="{BB962C8B-B14F-4D97-AF65-F5344CB8AC3E}">
        <p14:creationId xmlns:p14="http://schemas.microsoft.com/office/powerpoint/2010/main" val="33876292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ecma-international.org/flat/memento/history.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www.imdb.com/title/tt0062622/quotes" TargetMode="External"/><Relationship Id="rId3" Type="http://schemas.openxmlformats.org/officeDocument/2006/relationships/hyperlink" Target="https://www.w3schools.com/js/default.asp" TargetMode="External"/><Relationship Id="rId7" Type="http://schemas.openxmlformats.org/officeDocument/2006/relationships/hyperlink" Target="https://en.wikiquote.org/wiki/Dune" TargetMode="External"/><Relationship Id="rId2" Type="http://schemas.openxmlformats.org/officeDocument/2006/relationships/hyperlink" Target="https://www.w3schools.com/js/js_htmldom.asp" TargetMode="External"/><Relationship Id="rId1" Type="http://schemas.openxmlformats.org/officeDocument/2006/relationships/slideLayout" Target="../slideLayouts/slideLayout2.xml"/><Relationship Id="rId6" Type="http://schemas.openxmlformats.org/officeDocument/2006/relationships/hyperlink" Target="https://www.goodreads.com/author/quotes/205.Robert_A_Heinlein" TargetMode="External"/><Relationship Id="rId5" Type="http://schemas.openxmlformats.org/officeDocument/2006/relationships/hyperlink" Target="https://www.brainyquote.com/quotes/quotes/i/isaacasimo100104.html" TargetMode="External"/><Relationship Id="rId4" Type="http://schemas.openxmlformats.org/officeDocument/2006/relationships/hyperlink" Target="http://lotrproject.com/quotes/"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mailto:pittares@etsu.edu" TargetMode="Externa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st of top, Most Popular Javascript framework list 2019 - The Indian Wire">
            <a:extLst>
              <a:ext uri="{FF2B5EF4-FFF2-40B4-BE49-F238E27FC236}">
                <a16:creationId xmlns:a16="http://schemas.microsoft.com/office/drawing/2014/main" id="{21DA481A-846D-409E-AD6B-0782469BE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995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History</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1733726" y="1426129"/>
            <a:ext cx="8305625" cy="4406405"/>
          </a:xfrm>
        </p:spPr>
        <p:txBody>
          <a:bodyPr>
            <a:normAutofit fontScale="92500" lnSpcReduction="10000"/>
          </a:bodyPr>
          <a:lstStyle/>
          <a:p>
            <a:pPr marL="0" indent="0">
              <a:buNone/>
            </a:pPr>
            <a:r>
              <a:rPr lang="en-US" sz="2400" dirty="0" err="1"/>
              <a:t>Ecma</a:t>
            </a:r>
            <a:r>
              <a:rPr lang="en-US" sz="2400" dirty="0"/>
              <a:t> International is an industry association founded in 1961 and dedicated to the standardization of Information and Communication Technology (ICT) and Consumer Electronics (CE). </a:t>
            </a:r>
            <a:r>
              <a:rPr lang="en-US" sz="2400" u="sng" dirty="0">
                <a:hlinkClick r:id="rId2"/>
              </a:rPr>
              <a:t>History</a:t>
            </a:r>
            <a:endParaRPr lang="en-US" sz="2400" dirty="0"/>
          </a:p>
          <a:p>
            <a:pPr marL="0" indent="0">
              <a:buNone/>
            </a:pPr>
            <a:r>
              <a:rPr lang="en-US" sz="2400" dirty="0"/>
              <a:t>The aims of </a:t>
            </a:r>
            <a:r>
              <a:rPr lang="en-US" sz="2400" dirty="0" err="1"/>
              <a:t>Ecma</a:t>
            </a:r>
            <a:r>
              <a:rPr lang="en-US" sz="2400" dirty="0"/>
              <a:t> are:</a:t>
            </a:r>
          </a:p>
          <a:p>
            <a:r>
              <a:rPr lang="en-US" sz="2400" dirty="0"/>
              <a:t>To develop, in co-operation with the appropriate National, European and International organizations Standards and Technical Reports in order to facilitate and standardize the use of Information Communication Technology (ICT) and Consumer Electronics (CE)</a:t>
            </a:r>
          </a:p>
          <a:p>
            <a:r>
              <a:rPr lang="en-US" sz="2400" dirty="0"/>
              <a:t>To encourage the correct use of Standards by influencing the environment in which they are applied</a:t>
            </a:r>
          </a:p>
          <a:p>
            <a:r>
              <a:rPr lang="en-US" sz="2400" dirty="0"/>
              <a:t>To publish these Standards and Technical Reports in electronic and printed form; the publications can be freely copied by all interested parties without restrictions</a:t>
            </a:r>
          </a:p>
          <a:p>
            <a:pPr marL="0" indent="0">
              <a:buNone/>
            </a:pPr>
            <a:endParaRPr lang="en-US" sz="2000" dirty="0"/>
          </a:p>
        </p:txBody>
      </p:sp>
    </p:spTree>
    <p:extLst>
      <p:ext uri="{BB962C8B-B14F-4D97-AF65-F5344CB8AC3E}">
        <p14:creationId xmlns:p14="http://schemas.microsoft.com/office/powerpoint/2010/main" val="286156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History</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690601"/>
            <a:ext cx="7886700" cy="4141932"/>
          </a:xfrm>
        </p:spPr>
        <p:txBody>
          <a:bodyPr>
            <a:normAutofit/>
          </a:bodyPr>
          <a:lstStyle/>
          <a:p>
            <a:pPr>
              <a:spcAft>
                <a:spcPts val="1200"/>
              </a:spcAft>
              <a:buFontTx/>
              <a:buChar char="-"/>
            </a:pPr>
            <a:r>
              <a:rPr lang="en-US" sz="2400" dirty="0"/>
              <a:t>The standards process continued in cycles, with the release of ECMAScript 2 in June 1998</a:t>
            </a:r>
          </a:p>
          <a:p>
            <a:pPr>
              <a:spcAft>
                <a:spcPts val="1200"/>
              </a:spcAft>
              <a:buFontTx/>
              <a:buChar char="-"/>
            </a:pPr>
            <a:r>
              <a:rPr lang="en-US" sz="2400" dirty="0"/>
              <a:t>The release of ECMAScript 3 followed in December 1999, which is the baseline for modern day JavaScript</a:t>
            </a:r>
          </a:p>
          <a:p>
            <a:pPr>
              <a:spcAft>
                <a:spcPts val="1200"/>
              </a:spcAft>
              <a:buFontTx/>
              <a:buChar char="-"/>
            </a:pPr>
            <a:r>
              <a:rPr lang="en-US" sz="2400" dirty="0"/>
              <a:t>At first, Microsoft seemed to participate and even implemented some of the proposals in their JScript .NET language</a:t>
            </a:r>
          </a:p>
          <a:p>
            <a:pPr>
              <a:spcAft>
                <a:spcPts val="1200"/>
              </a:spcAft>
              <a:buFontTx/>
              <a:buChar char="-"/>
            </a:pPr>
            <a:r>
              <a:rPr lang="en-US" sz="2400" dirty="0"/>
              <a:t>With all the haggling back and forth, the Open Source community became involved</a:t>
            </a:r>
          </a:p>
          <a:p>
            <a:pPr marL="0" indent="0">
              <a:buNone/>
            </a:pPr>
            <a:endParaRPr lang="en-US" sz="2400" dirty="0"/>
          </a:p>
        </p:txBody>
      </p:sp>
    </p:spTree>
    <p:extLst>
      <p:ext uri="{BB962C8B-B14F-4D97-AF65-F5344CB8AC3E}">
        <p14:creationId xmlns:p14="http://schemas.microsoft.com/office/powerpoint/2010/main" val="153382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History</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690601"/>
            <a:ext cx="7886700" cy="4141932"/>
          </a:xfrm>
        </p:spPr>
        <p:txBody>
          <a:bodyPr>
            <a:normAutofit/>
          </a:bodyPr>
          <a:lstStyle/>
          <a:p>
            <a:pPr>
              <a:spcAft>
                <a:spcPts val="1200"/>
              </a:spcAft>
              <a:buFontTx/>
              <a:buChar char="-"/>
            </a:pPr>
            <a:r>
              <a:rPr lang="en-US" sz="2400" dirty="0"/>
              <a:t>2005: Open source libraries released supporting JavaScript (e.g., Prototype, jQuery, Dojo Toolkit, and others)</a:t>
            </a:r>
          </a:p>
          <a:p>
            <a:pPr>
              <a:spcAft>
                <a:spcPts val="1200"/>
              </a:spcAft>
              <a:buFontTx/>
              <a:buChar char="-"/>
            </a:pPr>
            <a:r>
              <a:rPr lang="en-US" sz="2400" dirty="0"/>
              <a:t>2008 Oslo Meeting: agreement in early 2009 to standardize</a:t>
            </a:r>
          </a:p>
          <a:p>
            <a:pPr>
              <a:buFontTx/>
              <a:buChar char="-"/>
            </a:pPr>
            <a:endParaRPr lang="en-US" sz="2400" dirty="0"/>
          </a:p>
          <a:p>
            <a:pPr>
              <a:buFontTx/>
              <a:buChar char="-"/>
            </a:pPr>
            <a:endParaRPr lang="en-US" sz="2400" dirty="0"/>
          </a:p>
          <a:p>
            <a:pPr marL="0" indent="0">
              <a:buNone/>
            </a:pPr>
            <a:r>
              <a:rPr lang="en-US" sz="2400" dirty="0"/>
              <a:t>These are the high points…as you can imagine, a lot happened over 14 years, and beyond, to lead us to the JavaScript in use today </a:t>
            </a:r>
          </a:p>
          <a:p>
            <a:pPr marL="0" indent="0">
              <a:buNone/>
            </a:pPr>
            <a:endParaRPr lang="en-US" sz="2400" dirty="0"/>
          </a:p>
        </p:txBody>
      </p:sp>
    </p:spTree>
    <p:extLst>
      <p:ext uri="{BB962C8B-B14F-4D97-AF65-F5344CB8AC3E}">
        <p14:creationId xmlns:p14="http://schemas.microsoft.com/office/powerpoint/2010/main" val="323008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7A3588E0-F89C-476E-B4F3-08ED792451B1}"/>
              </a:ext>
            </a:extLst>
          </p:cNvPr>
          <p:cNvSpPr>
            <a:spLocks noGrp="1"/>
          </p:cNvSpPr>
          <p:nvPr>
            <p:ph type="ctrTitle"/>
          </p:nvPr>
        </p:nvSpPr>
        <p:spPr/>
        <p:txBody>
          <a:bodyPr/>
          <a:lstStyle/>
          <a:p>
            <a:r>
              <a:rPr lang="en-US" dirty="0"/>
              <a:t>First Things First</a:t>
            </a:r>
          </a:p>
        </p:txBody>
      </p:sp>
      <p:sp>
        <p:nvSpPr>
          <p:cNvPr id="6" name="Subtitle 5">
            <a:extLst>
              <a:ext uri="{FF2B5EF4-FFF2-40B4-BE49-F238E27FC236}">
                <a16:creationId xmlns:a16="http://schemas.microsoft.com/office/drawing/2014/main" id="{42B917BF-AA18-4754-BB1F-D0E04FE766F8}"/>
              </a:ext>
            </a:extLst>
          </p:cNvPr>
          <p:cNvSpPr>
            <a:spLocks noGrp="1"/>
          </p:cNvSpPr>
          <p:nvPr>
            <p:ph type="subTitle" idx="1"/>
          </p:nvPr>
        </p:nvSpPr>
        <p:spPr/>
        <p:txBody>
          <a:bodyPr/>
          <a:lstStyle/>
          <a:p>
            <a:r>
              <a:rPr lang="en-US" dirty="0"/>
              <a:t>The Document Object Model (DOM)</a:t>
            </a:r>
          </a:p>
        </p:txBody>
      </p:sp>
    </p:spTree>
    <p:extLst>
      <p:ext uri="{BB962C8B-B14F-4D97-AF65-F5344CB8AC3E}">
        <p14:creationId xmlns:p14="http://schemas.microsoft.com/office/powerpoint/2010/main" val="18056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First Things First: Understanding the DOM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825625"/>
            <a:ext cx="7886700" cy="4006908"/>
          </a:xfrm>
        </p:spPr>
        <p:txBody>
          <a:bodyPr>
            <a:normAutofit/>
          </a:bodyPr>
          <a:lstStyle/>
          <a:p>
            <a:pPr marL="0" indent="0">
              <a:buNone/>
            </a:pPr>
            <a:r>
              <a:rPr lang="en-US" sz="2400" dirty="0"/>
              <a:t>When a web page is loaded, the browser creates a </a:t>
            </a:r>
            <a:r>
              <a:rPr lang="en-US" sz="2400" dirty="0">
                <a:solidFill>
                  <a:srgbClr val="FF0000"/>
                </a:solidFill>
              </a:rPr>
              <a:t>Document Object Model (DOM)</a:t>
            </a:r>
            <a:r>
              <a:rPr lang="en-US" sz="2400" dirty="0"/>
              <a:t> of the page</a:t>
            </a:r>
          </a:p>
          <a:p>
            <a:pPr marL="0" indent="0">
              <a:buNone/>
            </a:pPr>
            <a:endParaRPr lang="en-US" sz="2400" dirty="0"/>
          </a:p>
          <a:p>
            <a:pPr marL="0" indent="0">
              <a:buNone/>
            </a:pPr>
            <a:r>
              <a:rPr lang="en-US" sz="2400" dirty="0"/>
              <a:t>The </a:t>
            </a:r>
            <a:r>
              <a:rPr lang="en-US" sz="2400" dirty="0">
                <a:solidFill>
                  <a:srgbClr val="FF0000"/>
                </a:solidFill>
              </a:rPr>
              <a:t>HTML DOM </a:t>
            </a:r>
            <a:r>
              <a:rPr lang="en-US" sz="2400" dirty="0"/>
              <a:t>model is constructed as a tree of </a:t>
            </a:r>
            <a:r>
              <a:rPr lang="en-US" sz="2400" dirty="0">
                <a:solidFill>
                  <a:srgbClr val="FF0000"/>
                </a:solidFill>
              </a:rPr>
              <a:t>Objects</a:t>
            </a:r>
          </a:p>
        </p:txBody>
      </p:sp>
    </p:spTree>
    <p:extLst>
      <p:ext uri="{BB962C8B-B14F-4D97-AF65-F5344CB8AC3E}">
        <p14:creationId xmlns:p14="http://schemas.microsoft.com/office/powerpoint/2010/main" val="20672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First Things First: Understanding the DOM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7886700" cy="4127656"/>
          </a:xfrm>
        </p:spPr>
        <p:txBody>
          <a:bodyPr>
            <a:normAutofit/>
          </a:bodyPr>
          <a:lstStyle/>
          <a:p>
            <a:pPr marL="0" indent="0">
              <a:spcAft>
                <a:spcPts val="1200"/>
              </a:spcAft>
              <a:buNone/>
            </a:pPr>
            <a:r>
              <a:rPr lang="en-US" sz="2400" dirty="0"/>
              <a:t>With the object model, JavaScript gets all the power it needs to create dynamic HTML:</a:t>
            </a:r>
          </a:p>
          <a:p>
            <a:pPr marL="457200" indent="0">
              <a:spcAft>
                <a:spcPts val="1200"/>
              </a:spcAft>
              <a:buNone/>
            </a:pPr>
            <a:r>
              <a:rPr lang="en-US" sz="2400" dirty="0"/>
              <a:t>JavaScript can change all the HTML elements in the page</a:t>
            </a:r>
          </a:p>
          <a:p>
            <a:pPr marL="457200" indent="0">
              <a:spcAft>
                <a:spcPts val="1200"/>
              </a:spcAft>
              <a:buNone/>
            </a:pPr>
            <a:r>
              <a:rPr lang="en-US" sz="2400" dirty="0"/>
              <a:t>JavaScript can change all the HTML attributes in the page</a:t>
            </a:r>
          </a:p>
          <a:p>
            <a:pPr marL="457200" indent="0">
              <a:spcAft>
                <a:spcPts val="1200"/>
              </a:spcAft>
              <a:buNone/>
            </a:pPr>
            <a:r>
              <a:rPr lang="en-US" sz="2400" dirty="0"/>
              <a:t>JavaScript can change all the CSS styles in the page</a:t>
            </a:r>
          </a:p>
          <a:p>
            <a:pPr marL="457200" indent="0">
              <a:spcAft>
                <a:spcPts val="1200"/>
              </a:spcAft>
              <a:buNone/>
            </a:pPr>
            <a:r>
              <a:rPr lang="en-US" sz="2400" dirty="0"/>
              <a:t>JavaScript can remove existing HTML elements and attributes</a:t>
            </a:r>
          </a:p>
          <a:p>
            <a:pPr marL="0" indent="0">
              <a:buNone/>
            </a:pPr>
            <a:endParaRPr lang="en-US" sz="2400" dirty="0">
              <a:solidFill>
                <a:srgbClr val="FF0000"/>
              </a:solidFill>
            </a:endParaRPr>
          </a:p>
        </p:txBody>
      </p:sp>
    </p:spTree>
    <p:extLst>
      <p:ext uri="{BB962C8B-B14F-4D97-AF65-F5344CB8AC3E}">
        <p14:creationId xmlns:p14="http://schemas.microsoft.com/office/powerpoint/2010/main" val="305944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First Things First: Understanding the DOM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7886700" cy="4127656"/>
          </a:xfrm>
        </p:spPr>
        <p:txBody>
          <a:bodyPr>
            <a:normAutofit/>
          </a:bodyPr>
          <a:lstStyle/>
          <a:p>
            <a:pPr marL="0" indent="0">
              <a:spcAft>
                <a:spcPts val="1200"/>
              </a:spcAft>
              <a:buNone/>
            </a:pPr>
            <a:r>
              <a:rPr lang="en-US" sz="2400" dirty="0"/>
              <a:t>With the object model, JavaScript gets all the power it needs to create dynamic HTML:</a:t>
            </a:r>
          </a:p>
          <a:p>
            <a:pPr marL="457200" indent="0">
              <a:spcAft>
                <a:spcPts val="1200"/>
              </a:spcAft>
              <a:buNone/>
            </a:pPr>
            <a:r>
              <a:rPr lang="en-US" sz="2400" dirty="0"/>
              <a:t>JavaScript can add new HTML elements and attributes</a:t>
            </a:r>
          </a:p>
          <a:p>
            <a:pPr marL="457200" indent="0">
              <a:spcAft>
                <a:spcPts val="1200"/>
              </a:spcAft>
              <a:buNone/>
            </a:pPr>
            <a:r>
              <a:rPr lang="en-US" sz="2400" dirty="0"/>
              <a:t>JavaScript can react to all existing HTML events in the page</a:t>
            </a:r>
          </a:p>
          <a:p>
            <a:pPr marL="457200" indent="0">
              <a:spcAft>
                <a:spcPts val="1200"/>
              </a:spcAft>
              <a:buNone/>
            </a:pPr>
            <a:r>
              <a:rPr lang="en-US" sz="2400" dirty="0"/>
              <a:t>JavaScript can create new HTML events in the page</a:t>
            </a:r>
          </a:p>
          <a:p>
            <a:pPr marL="0" indent="0">
              <a:buNone/>
            </a:pPr>
            <a:endParaRPr lang="en-US" sz="2400" dirty="0">
              <a:solidFill>
                <a:srgbClr val="FF0000"/>
              </a:solidFill>
            </a:endParaRPr>
          </a:p>
        </p:txBody>
      </p:sp>
    </p:spTree>
    <p:extLst>
      <p:ext uri="{BB962C8B-B14F-4D97-AF65-F5344CB8AC3E}">
        <p14:creationId xmlns:p14="http://schemas.microsoft.com/office/powerpoint/2010/main" val="366744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First Things First: Understanding the DOM	</a:t>
            </a:r>
          </a:p>
        </p:txBody>
      </p:sp>
      <p:pic>
        <p:nvPicPr>
          <p:cNvPr id="12" name="Picture 11">
            <a:extLst>
              <a:ext uri="{FF2B5EF4-FFF2-40B4-BE49-F238E27FC236}">
                <a16:creationId xmlns:a16="http://schemas.microsoft.com/office/drawing/2014/main" id="{66FC0033-E5B6-4756-A16F-9826B56B30E9}"/>
              </a:ext>
            </a:extLst>
          </p:cNvPr>
          <p:cNvPicPr>
            <a:picLocks noChangeAspect="1"/>
          </p:cNvPicPr>
          <p:nvPr/>
        </p:nvPicPr>
        <p:blipFill>
          <a:blip r:embed="rId2"/>
          <a:stretch>
            <a:fillRect/>
          </a:stretch>
        </p:blipFill>
        <p:spPr>
          <a:xfrm>
            <a:off x="1752600" y="1541007"/>
            <a:ext cx="2796166" cy="2752982"/>
          </a:xfrm>
          <a:prstGeom prst="rect">
            <a:avLst/>
          </a:prstGeom>
        </p:spPr>
      </p:pic>
      <p:sp>
        <p:nvSpPr>
          <p:cNvPr id="13" name="Arrow: Right 12">
            <a:extLst>
              <a:ext uri="{FF2B5EF4-FFF2-40B4-BE49-F238E27FC236}">
                <a16:creationId xmlns:a16="http://schemas.microsoft.com/office/drawing/2014/main" id="{E0511B4E-DCF3-4C72-B48D-D901EB455E52}"/>
              </a:ext>
            </a:extLst>
          </p:cNvPr>
          <p:cNvSpPr/>
          <p:nvPr/>
        </p:nvSpPr>
        <p:spPr>
          <a:xfrm>
            <a:off x="4603631" y="2608323"/>
            <a:ext cx="820271" cy="6209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60D75410-3E91-463B-AD63-D803D1B77CE9}"/>
              </a:ext>
            </a:extLst>
          </p:cNvPr>
          <p:cNvCxnSpPr>
            <a:cxnSpLocks/>
          </p:cNvCxnSpPr>
          <p:nvPr/>
        </p:nvCxnSpPr>
        <p:spPr>
          <a:xfrm flipV="1">
            <a:off x="2438400" y="1744523"/>
            <a:ext cx="4114188" cy="1446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4B6EECF-DDDA-43C0-BAD5-03FD6806A5CC}"/>
              </a:ext>
            </a:extLst>
          </p:cNvPr>
          <p:cNvCxnSpPr>
            <a:cxnSpLocks/>
          </p:cNvCxnSpPr>
          <p:nvPr/>
        </p:nvCxnSpPr>
        <p:spPr>
          <a:xfrm>
            <a:off x="2438401" y="2073396"/>
            <a:ext cx="3301135" cy="34121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BA153D8-9377-44B9-A43B-957C10D8A1DE}"/>
              </a:ext>
            </a:extLst>
          </p:cNvPr>
          <p:cNvCxnSpPr>
            <a:cxnSpLocks/>
          </p:cNvCxnSpPr>
          <p:nvPr/>
        </p:nvCxnSpPr>
        <p:spPr>
          <a:xfrm>
            <a:off x="4465609" y="2329129"/>
            <a:ext cx="1283081" cy="9691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752D5D6-E1B2-429B-A970-64A99DB20989}"/>
              </a:ext>
            </a:extLst>
          </p:cNvPr>
          <p:cNvCxnSpPr>
            <a:cxnSpLocks/>
          </p:cNvCxnSpPr>
          <p:nvPr/>
        </p:nvCxnSpPr>
        <p:spPr>
          <a:xfrm>
            <a:off x="3574931" y="2424112"/>
            <a:ext cx="2164605" cy="18162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23819B58-3A67-40FF-B616-0EE0798ED8F8}"/>
              </a:ext>
            </a:extLst>
          </p:cNvPr>
          <p:cNvGrpSpPr/>
          <p:nvPr/>
        </p:nvGrpSpPr>
        <p:grpSpPr>
          <a:xfrm>
            <a:off x="5739535" y="1115736"/>
            <a:ext cx="4883924" cy="3405464"/>
            <a:chOff x="4215534" y="1115736"/>
            <a:chExt cx="6016704" cy="4098056"/>
          </a:xfrm>
        </p:grpSpPr>
        <p:sp>
          <p:nvSpPr>
            <p:cNvPr id="82" name="Rectangle 81">
              <a:extLst>
                <a:ext uri="{FF2B5EF4-FFF2-40B4-BE49-F238E27FC236}">
                  <a16:creationId xmlns:a16="http://schemas.microsoft.com/office/drawing/2014/main" id="{3024C4BD-0224-4B51-ADBE-9A28316F7B4A}"/>
                </a:ext>
              </a:extLst>
            </p:cNvPr>
            <p:cNvSpPr/>
            <p:nvPr/>
          </p:nvSpPr>
          <p:spPr>
            <a:xfrm>
              <a:off x="5796793" y="1115736"/>
              <a:ext cx="1157681" cy="3044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Document</a:t>
              </a:r>
            </a:p>
          </p:txBody>
        </p:sp>
        <p:sp>
          <p:nvSpPr>
            <p:cNvPr id="83" name="Rectangle 82">
              <a:extLst>
                <a:ext uri="{FF2B5EF4-FFF2-40B4-BE49-F238E27FC236}">
                  <a16:creationId xmlns:a16="http://schemas.microsoft.com/office/drawing/2014/main" id="{D1E0D4FC-C101-427E-AAAE-831F129EDD1B}"/>
                </a:ext>
              </a:extLst>
            </p:cNvPr>
            <p:cNvSpPr/>
            <p:nvPr/>
          </p:nvSpPr>
          <p:spPr>
            <a:xfrm>
              <a:off x="5217167" y="1720166"/>
              <a:ext cx="2332139" cy="3044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Root Element (&lt;html&gt;)</a:t>
              </a:r>
            </a:p>
          </p:txBody>
        </p:sp>
        <p:sp>
          <p:nvSpPr>
            <p:cNvPr id="84" name="Rectangle 83">
              <a:extLst>
                <a:ext uri="{FF2B5EF4-FFF2-40B4-BE49-F238E27FC236}">
                  <a16:creationId xmlns:a16="http://schemas.microsoft.com/office/drawing/2014/main" id="{BD6F3257-C59F-477F-A591-C93942B1D17C}"/>
                </a:ext>
              </a:extLst>
            </p:cNvPr>
            <p:cNvSpPr/>
            <p:nvPr/>
          </p:nvSpPr>
          <p:spPr>
            <a:xfrm>
              <a:off x="4215534" y="2348248"/>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(&lt;head&gt;)</a:t>
              </a:r>
            </a:p>
          </p:txBody>
        </p:sp>
        <p:sp>
          <p:nvSpPr>
            <p:cNvPr id="85" name="Rectangle 84">
              <a:extLst>
                <a:ext uri="{FF2B5EF4-FFF2-40B4-BE49-F238E27FC236}">
                  <a16:creationId xmlns:a16="http://schemas.microsoft.com/office/drawing/2014/main" id="{E1CF45A4-24A7-47BB-8554-39695B2C250D}"/>
                </a:ext>
              </a:extLst>
            </p:cNvPr>
            <p:cNvSpPr/>
            <p:nvPr/>
          </p:nvSpPr>
          <p:spPr>
            <a:xfrm>
              <a:off x="7193497" y="2348248"/>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(&lt;body&gt;)</a:t>
              </a:r>
            </a:p>
          </p:txBody>
        </p:sp>
        <p:sp>
          <p:nvSpPr>
            <p:cNvPr id="86" name="Rectangle 85">
              <a:extLst>
                <a:ext uri="{FF2B5EF4-FFF2-40B4-BE49-F238E27FC236}">
                  <a16:creationId xmlns:a16="http://schemas.microsoft.com/office/drawing/2014/main" id="{E772B399-0D86-468E-A3D9-FB3CD7DD7A9C}"/>
                </a:ext>
              </a:extLst>
            </p:cNvPr>
            <p:cNvSpPr/>
            <p:nvPr/>
          </p:nvSpPr>
          <p:spPr>
            <a:xfrm>
              <a:off x="4215534" y="3424496"/>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(&lt;title&gt;)</a:t>
              </a:r>
            </a:p>
          </p:txBody>
        </p:sp>
        <p:sp>
          <p:nvSpPr>
            <p:cNvPr id="87" name="Rectangle 86">
              <a:extLst>
                <a:ext uri="{FF2B5EF4-FFF2-40B4-BE49-F238E27FC236}">
                  <a16:creationId xmlns:a16="http://schemas.microsoft.com/office/drawing/2014/main" id="{382B4D55-94C4-414A-895C-88231DC55D81}"/>
                </a:ext>
              </a:extLst>
            </p:cNvPr>
            <p:cNvSpPr/>
            <p:nvPr/>
          </p:nvSpPr>
          <p:spPr>
            <a:xfrm>
              <a:off x="4215534" y="4545339"/>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Text</a:t>
              </a:r>
              <a:br>
                <a:rPr lang="en-US" sz="1400" dirty="0">
                  <a:solidFill>
                    <a:schemeClr val="tx1"/>
                  </a:solidFill>
                </a:rPr>
              </a:br>
              <a:r>
                <a:rPr lang="en-US" sz="1400" dirty="0">
                  <a:solidFill>
                    <a:schemeClr val="tx1"/>
                  </a:solidFill>
                </a:rPr>
                <a:t>(“My title”)</a:t>
              </a:r>
            </a:p>
          </p:txBody>
        </p:sp>
        <p:sp>
          <p:nvSpPr>
            <p:cNvPr id="88" name="Rectangle 87">
              <a:extLst>
                <a:ext uri="{FF2B5EF4-FFF2-40B4-BE49-F238E27FC236}">
                  <a16:creationId xmlns:a16="http://schemas.microsoft.com/office/drawing/2014/main" id="{24BD01C4-9513-4F66-A2ED-D7B7D9DD4027}"/>
                </a:ext>
              </a:extLst>
            </p:cNvPr>
            <p:cNvSpPr/>
            <p:nvPr/>
          </p:nvSpPr>
          <p:spPr>
            <a:xfrm>
              <a:off x="5748855" y="3417324"/>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Attribute</a:t>
              </a:r>
              <a:br>
                <a:rPr lang="en-US" sz="1400" dirty="0">
                  <a:solidFill>
                    <a:schemeClr val="tx1"/>
                  </a:solidFill>
                </a:rPr>
              </a:br>
              <a:r>
                <a:rPr lang="en-US" sz="1400" dirty="0">
                  <a:solidFill>
                    <a:schemeClr val="tx1"/>
                  </a:solidFill>
                </a:rPr>
                <a:t>(“</a:t>
              </a:r>
              <a:r>
                <a:rPr lang="en-US" sz="1400" dirty="0" err="1">
                  <a:solidFill>
                    <a:schemeClr val="tx1"/>
                  </a:solidFill>
                </a:rPr>
                <a:t>href</a:t>
              </a:r>
              <a:r>
                <a:rPr lang="en-US" sz="1400" dirty="0">
                  <a:solidFill>
                    <a:schemeClr val="tx1"/>
                  </a:solidFill>
                </a:rPr>
                <a:t>”)</a:t>
              </a:r>
            </a:p>
          </p:txBody>
        </p:sp>
        <p:sp>
          <p:nvSpPr>
            <p:cNvPr id="89" name="Rectangle 88">
              <a:extLst>
                <a:ext uri="{FF2B5EF4-FFF2-40B4-BE49-F238E27FC236}">
                  <a16:creationId xmlns:a16="http://schemas.microsoft.com/office/drawing/2014/main" id="{E434D711-DDDB-4F67-99A4-2F8FB34BCD35}"/>
                </a:ext>
              </a:extLst>
            </p:cNvPr>
            <p:cNvSpPr/>
            <p:nvPr/>
          </p:nvSpPr>
          <p:spPr>
            <a:xfrm>
              <a:off x="7190009" y="3417324"/>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(&lt;a&gt;)</a:t>
              </a:r>
            </a:p>
          </p:txBody>
        </p:sp>
        <p:sp>
          <p:nvSpPr>
            <p:cNvPr id="90" name="Rectangle 89">
              <a:extLst>
                <a:ext uri="{FF2B5EF4-FFF2-40B4-BE49-F238E27FC236}">
                  <a16:creationId xmlns:a16="http://schemas.microsoft.com/office/drawing/2014/main" id="{1FA8D813-8FAB-42C0-A287-81CF4CAF2975}"/>
                </a:ext>
              </a:extLst>
            </p:cNvPr>
            <p:cNvSpPr/>
            <p:nvPr/>
          </p:nvSpPr>
          <p:spPr>
            <a:xfrm>
              <a:off x="7190009" y="4552737"/>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Text</a:t>
              </a:r>
              <a:br>
                <a:rPr lang="en-US" sz="1400" dirty="0">
                  <a:solidFill>
                    <a:schemeClr val="tx1"/>
                  </a:solidFill>
                </a:rPr>
              </a:br>
              <a:r>
                <a:rPr lang="en-US" sz="1400" dirty="0">
                  <a:solidFill>
                    <a:schemeClr val="tx1"/>
                  </a:solidFill>
                </a:rPr>
                <a:t>(“My Link”)</a:t>
              </a:r>
            </a:p>
          </p:txBody>
        </p:sp>
        <p:sp>
          <p:nvSpPr>
            <p:cNvPr id="91" name="Rectangle 90">
              <a:extLst>
                <a:ext uri="{FF2B5EF4-FFF2-40B4-BE49-F238E27FC236}">
                  <a16:creationId xmlns:a16="http://schemas.microsoft.com/office/drawing/2014/main" id="{B0A5CF02-BB32-4F64-8891-6AC33BE17169}"/>
                </a:ext>
              </a:extLst>
            </p:cNvPr>
            <p:cNvSpPr/>
            <p:nvPr/>
          </p:nvSpPr>
          <p:spPr>
            <a:xfrm>
              <a:off x="8835561" y="3417324"/>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(&lt;h1&gt;)</a:t>
              </a:r>
            </a:p>
          </p:txBody>
        </p:sp>
        <p:sp>
          <p:nvSpPr>
            <p:cNvPr id="92" name="Rectangle 91">
              <a:extLst>
                <a:ext uri="{FF2B5EF4-FFF2-40B4-BE49-F238E27FC236}">
                  <a16:creationId xmlns:a16="http://schemas.microsoft.com/office/drawing/2014/main" id="{2E367EDD-F01A-4ADE-ADDD-39671F0942BD}"/>
                </a:ext>
              </a:extLst>
            </p:cNvPr>
            <p:cNvSpPr/>
            <p:nvPr/>
          </p:nvSpPr>
          <p:spPr>
            <a:xfrm>
              <a:off x="8684027" y="4552737"/>
              <a:ext cx="1548211"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Text</a:t>
              </a:r>
              <a:br>
                <a:rPr lang="en-US" sz="1400" dirty="0">
                  <a:solidFill>
                    <a:schemeClr val="tx1"/>
                  </a:solidFill>
                </a:rPr>
              </a:br>
              <a:r>
                <a:rPr lang="en-US" sz="1400" dirty="0">
                  <a:solidFill>
                    <a:schemeClr val="tx1"/>
                  </a:solidFill>
                </a:rPr>
                <a:t>(“My Header”)</a:t>
              </a:r>
            </a:p>
          </p:txBody>
        </p:sp>
        <p:cxnSp>
          <p:nvCxnSpPr>
            <p:cNvPr id="93" name="Straight Connector 92">
              <a:extLst>
                <a:ext uri="{FF2B5EF4-FFF2-40B4-BE49-F238E27FC236}">
                  <a16:creationId xmlns:a16="http://schemas.microsoft.com/office/drawing/2014/main" id="{5E631A73-5DF3-44F0-8D86-A8C042CC5DC7}"/>
                </a:ext>
              </a:extLst>
            </p:cNvPr>
            <p:cNvCxnSpPr>
              <a:cxnSpLocks/>
              <a:stCxn id="82" idx="2"/>
              <a:endCxn id="83" idx="0"/>
            </p:cNvCxnSpPr>
            <p:nvPr/>
          </p:nvCxnSpPr>
          <p:spPr>
            <a:xfrm>
              <a:off x="6375634" y="1420211"/>
              <a:ext cx="7603" cy="2999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DF3E4C5D-2048-4EC9-85C8-C4C6323151AE}"/>
                </a:ext>
              </a:extLst>
            </p:cNvPr>
            <p:cNvCxnSpPr>
              <a:cxnSpLocks/>
              <a:stCxn id="83" idx="2"/>
              <a:endCxn id="84" idx="0"/>
            </p:cNvCxnSpPr>
            <p:nvPr/>
          </p:nvCxnSpPr>
          <p:spPr>
            <a:xfrm rot="5400000">
              <a:off x="5450347" y="1415357"/>
              <a:ext cx="323607" cy="1542174"/>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DDF7AB43-D9AF-4780-882A-8BDFE3EE53D2}"/>
                </a:ext>
              </a:extLst>
            </p:cNvPr>
            <p:cNvCxnSpPr>
              <a:cxnSpLocks/>
              <a:stCxn id="85" idx="0"/>
              <a:endCxn id="83" idx="2"/>
            </p:cNvCxnSpPr>
            <p:nvPr/>
          </p:nvCxnSpPr>
          <p:spPr>
            <a:xfrm rot="16200000" flipV="1">
              <a:off x="6939329" y="1468550"/>
              <a:ext cx="323607" cy="1435789"/>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E9BDB14-256E-4BDD-BF63-556662B9091F}"/>
                </a:ext>
              </a:extLst>
            </p:cNvPr>
            <p:cNvCxnSpPr>
              <a:cxnSpLocks/>
              <a:stCxn id="86" idx="0"/>
              <a:endCxn id="84" idx="2"/>
            </p:cNvCxnSpPr>
            <p:nvPr/>
          </p:nvCxnSpPr>
          <p:spPr>
            <a:xfrm flipV="1">
              <a:off x="4841063" y="3009303"/>
              <a:ext cx="0" cy="4151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1AA9B13-FEE6-4268-B82B-F6DC8157129F}"/>
                </a:ext>
              </a:extLst>
            </p:cNvPr>
            <p:cNvCxnSpPr>
              <a:cxnSpLocks/>
              <a:stCxn id="86" idx="2"/>
              <a:endCxn id="87" idx="0"/>
            </p:cNvCxnSpPr>
            <p:nvPr/>
          </p:nvCxnSpPr>
          <p:spPr>
            <a:xfrm>
              <a:off x="4841063" y="4085551"/>
              <a:ext cx="0" cy="4597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10368A0-6DB2-441E-8AAD-006F3B778E6B}"/>
                </a:ext>
              </a:extLst>
            </p:cNvPr>
            <p:cNvCxnSpPr>
              <a:cxnSpLocks/>
              <a:stCxn id="85" idx="2"/>
              <a:endCxn id="89" idx="0"/>
            </p:cNvCxnSpPr>
            <p:nvPr/>
          </p:nvCxnSpPr>
          <p:spPr>
            <a:xfrm flipH="1">
              <a:off x="7815538" y="3009303"/>
              <a:ext cx="3488" cy="4080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532C1DFC-3F56-4A6F-8799-A3DAC2CE7CB1}"/>
                </a:ext>
              </a:extLst>
            </p:cNvPr>
            <p:cNvCxnSpPr>
              <a:cxnSpLocks/>
              <a:stCxn id="88" idx="0"/>
              <a:endCxn id="85" idx="2"/>
            </p:cNvCxnSpPr>
            <p:nvPr/>
          </p:nvCxnSpPr>
          <p:spPr>
            <a:xfrm rot="5400000" flipH="1" flipV="1">
              <a:off x="6892695" y="2490993"/>
              <a:ext cx="408021" cy="1444642"/>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DFE6A815-7C5D-4C40-A094-F94C419EBC58}"/>
                </a:ext>
              </a:extLst>
            </p:cNvPr>
            <p:cNvCxnSpPr>
              <a:cxnSpLocks/>
              <a:stCxn id="85" idx="2"/>
              <a:endCxn id="91" idx="0"/>
            </p:cNvCxnSpPr>
            <p:nvPr/>
          </p:nvCxnSpPr>
          <p:spPr>
            <a:xfrm rot="16200000" flipH="1">
              <a:off x="8436046" y="2392280"/>
              <a:ext cx="408022" cy="164206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B4DD4EE-820D-427A-B659-BC6F523F0031}"/>
                </a:ext>
              </a:extLst>
            </p:cNvPr>
            <p:cNvCxnSpPr>
              <a:cxnSpLocks/>
              <a:stCxn id="90" idx="0"/>
              <a:endCxn id="89" idx="2"/>
            </p:cNvCxnSpPr>
            <p:nvPr/>
          </p:nvCxnSpPr>
          <p:spPr>
            <a:xfrm flipV="1">
              <a:off x="7815538" y="4078379"/>
              <a:ext cx="0" cy="4743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816F378-657D-437A-9E25-AF34543C6D77}"/>
                </a:ext>
              </a:extLst>
            </p:cNvPr>
            <p:cNvCxnSpPr>
              <a:cxnSpLocks/>
              <a:stCxn id="91" idx="2"/>
              <a:endCxn id="92" idx="0"/>
            </p:cNvCxnSpPr>
            <p:nvPr/>
          </p:nvCxnSpPr>
          <p:spPr>
            <a:xfrm flipH="1">
              <a:off x="9458133" y="4078378"/>
              <a:ext cx="2957" cy="47435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916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xit" presetSubtype="0" fill="hold" grpId="1" nodeType="afterEffect">
                                  <p:stCondLst>
                                    <p:cond delay="60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par>
                          <p:cTn id="17" fill="hold">
                            <p:stCondLst>
                              <p:cond delay="1600"/>
                            </p:stCondLst>
                            <p:childTnLst>
                              <p:par>
                                <p:cTn id="18" presetID="10" presetClass="entr" presetSubtype="0" fill="hold" nodeType="after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500"/>
                                        <p:tgtEl>
                                          <p:spTgt spid="8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F449627-C680-4EB2-86AB-4DE5FDE5C740}"/>
              </a:ext>
            </a:extLst>
          </p:cNvPr>
          <p:cNvGrpSpPr/>
          <p:nvPr/>
        </p:nvGrpSpPr>
        <p:grpSpPr>
          <a:xfrm>
            <a:off x="5739535" y="1115736"/>
            <a:ext cx="4883924" cy="3405464"/>
            <a:chOff x="4215534" y="1115736"/>
            <a:chExt cx="6016704" cy="4098056"/>
          </a:xfrm>
        </p:grpSpPr>
        <p:sp>
          <p:nvSpPr>
            <p:cNvPr id="23" name="Rectangle 22">
              <a:extLst>
                <a:ext uri="{FF2B5EF4-FFF2-40B4-BE49-F238E27FC236}">
                  <a16:creationId xmlns:a16="http://schemas.microsoft.com/office/drawing/2014/main" id="{861328EC-F0CD-4C8C-AE07-39F2774825BA}"/>
                </a:ext>
              </a:extLst>
            </p:cNvPr>
            <p:cNvSpPr/>
            <p:nvPr/>
          </p:nvSpPr>
          <p:spPr>
            <a:xfrm>
              <a:off x="5796793" y="1115736"/>
              <a:ext cx="1157681" cy="3044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Document</a:t>
              </a:r>
            </a:p>
          </p:txBody>
        </p:sp>
        <p:sp>
          <p:nvSpPr>
            <p:cNvPr id="25" name="Rectangle 24">
              <a:extLst>
                <a:ext uri="{FF2B5EF4-FFF2-40B4-BE49-F238E27FC236}">
                  <a16:creationId xmlns:a16="http://schemas.microsoft.com/office/drawing/2014/main" id="{B7F7899B-C870-47A4-9DD6-874F7F776249}"/>
                </a:ext>
              </a:extLst>
            </p:cNvPr>
            <p:cNvSpPr/>
            <p:nvPr/>
          </p:nvSpPr>
          <p:spPr>
            <a:xfrm>
              <a:off x="5217167" y="1720166"/>
              <a:ext cx="2332139" cy="3044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Root Element (&lt;html&gt;)</a:t>
              </a:r>
            </a:p>
          </p:txBody>
        </p:sp>
        <p:sp>
          <p:nvSpPr>
            <p:cNvPr id="26" name="Rectangle 25">
              <a:extLst>
                <a:ext uri="{FF2B5EF4-FFF2-40B4-BE49-F238E27FC236}">
                  <a16:creationId xmlns:a16="http://schemas.microsoft.com/office/drawing/2014/main" id="{B8A3BA15-A20E-4BD3-9ECB-835BDCDF0F1A}"/>
                </a:ext>
              </a:extLst>
            </p:cNvPr>
            <p:cNvSpPr/>
            <p:nvPr/>
          </p:nvSpPr>
          <p:spPr>
            <a:xfrm>
              <a:off x="4215534" y="2348248"/>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(&lt;head&gt;)</a:t>
              </a:r>
            </a:p>
          </p:txBody>
        </p:sp>
        <p:sp>
          <p:nvSpPr>
            <p:cNvPr id="27" name="Rectangle 26">
              <a:extLst>
                <a:ext uri="{FF2B5EF4-FFF2-40B4-BE49-F238E27FC236}">
                  <a16:creationId xmlns:a16="http://schemas.microsoft.com/office/drawing/2014/main" id="{8392DCA9-0DA3-4A06-BE91-669EA894533B}"/>
                </a:ext>
              </a:extLst>
            </p:cNvPr>
            <p:cNvSpPr/>
            <p:nvPr/>
          </p:nvSpPr>
          <p:spPr>
            <a:xfrm>
              <a:off x="7193497" y="2348248"/>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(&lt;body&gt;)</a:t>
              </a:r>
            </a:p>
          </p:txBody>
        </p:sp>
        <p:sp>
          <p:nvSpPr>
            <p:cNvPr id="28" name="Rectangle 27">
              <a:extLst>
                <a:ext uri="{FF2B5EF4-FFF2-40B4-BE49-F238E27FC236}">
                  <a16:creationId xmlns:a16="http://schemas.microsoft.com/office/drawing/2014/main" id="{F86E8A57-1499-49DB-98F4-4EF2301C675D}"/>
                </a:ext>
              </a:extLst>
            </p:cNvPr>
            <p:cNvSpPr/>
            <p:nvPr/>
          </p:nvSpPr>
          <p:spPr>
            <a:xfrm>
              <a:off x="4215534" y="3424496"/>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(&lt;title&gt;)</a:t>
              </a:r>
            </a:p>
          </p:txBody>
        </p:sp>
        <p:sp>
          <p:nvSpPr>
            <p:cNvPr id="29" name="Rectangle 28">
              <a:extLst>
                <a:ext uri="{FF2B5EF4-FFF2-40B4-BE49-F238E27FC236}">
                  <a16:creationId xmlns:a16="http://schemas.microsoft.com/office/drawing/2014/main" id="{08AA2DF7-0387-4FA5-B1A9-060D5ADAAFCD}"/>
                </a:ext>
              </a:extLst>
            </p:cNvPr>
            <p:cNvSpPr/>
            <p:nvPr/>
          </p:nvSpPr>
          <p:spPr>
            <a:xfrm>
              <a:off x="4215534" y="4545339"/>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Text</a:t>
              </a:r>
              <a:br>
                <a:rPr lang="en-US" sz="1400" dirty="0">
                  <a:solidFill>
                    <a:schemeClr val="tx1"/>
                  </a:solidFill>
                </a:rPr>
              </a:br>
              <a:r>
                <a:rPr lang="en-US" sz="1400" dirty="0">
                  <a:solidFill>
                    <a:schemeClr val="tx1"/>
                  </a:solidFill>
                </a:rPr>
                <a:t>(“My title”)</a:t>
              </a:r>
            </a:p>
          </p:txBody>
        </p:sp>
        <p:sp>
          <p:nvSpPr>
            <p:cNvPr id="30" name="Rectangle 29">
              <a:extLst>
                <a:ext uri="{FF2B5EF4-FFF2-40B4-BE49-F238E27FC236}">
                  <a16:creationId xmlns:a16="http://schemas.microsoft.com/office/drawing/2014/main" id="{4769C793-EE99-43CE-9DA1-3150A7484138}"/>
                </a:ext>
              </a:extLst>
            </p:cNvPr>
            <p:cNvSpPr/>
            <p:nvPr/>
          </p:nvSpPr>
          <p:spPr>
            <a:xfrm>
              <a:off x="5748855" y="3417324"/>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Attribute</a:t>
              </a:r>
              <a:br>
                <a:rPr lang="en-US" sz="1400" dirty="0">
                  <a:solidFill>
                    <a:schemeClr val="tx1"/>
                  </a:solidFill>
                </a:rPr>
              </a:br>
              <a:r>
                <a:rPr lang="en-US" sz="1400" dirty="0">
                  <a:solidFill>
                    <a:schemeClr val="tx1"/>
                  </a:solidFill>
                </a:rPr>
                <a:t>(“</a:t>
              </a:r>
              <a:r>
                <a:rPr lang="en-US" sz="1400" dirty="0" err="1">
                  <a:solidFill>
                    <a:schemeClr val="tx1"/>
                  </a:solidFill>
                </a:rPr>
                <a:t>href</a:t>
              </a:r>
              <a:r>
                <a:rPr lang="en-US" sz="1400" dirty="0">
                  <a:solidFill>
                    <a:schemeClr val="tx1"/>
                  </a:solidFill>
                </a:rPr>
                <a:t>”)</a:t>
              </a:r>
            </a:p>
          </p:txBody>
        </p:sp>
        <p:sp>
          <p:nvSpPr>
            <p:cNvPr id="31" name="Rectangle 30">
              <a:extLst>
                <a:ext uri="{FF2B5EF4-FFF2-40B4-BE49-F238E27FC236}">
                  <a16:creationId xmlns:a16="http://schemas.microsoft.com/office/drawing/2014/main" id="{E3DBF0CF-4FDB-4DA9-A24D-80DD2015BB96}"/>
                </a:ext>
              </a:extLst>
            </p:cNvPr>
            <p:cNvSpPr/>
            <p:nvPr/>
          </p:nvSpPr>
          <p:spPr>
            <a:xfrm>
              <a:off x="7190009" y="3417324"/>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(&lt;a&gt;)</a:t>
              </a:r>
            </a:p>
          </p:txBody>
        </p:sp>
        <p:sp>
          <p:nvSpPr>
            <p:cNvPr id="32" name="Rectangle 31">
              <a:extLst>
                <a:ext uri="{FF2B5EF4-FFF2-40B4-BE49-F238E27FC236}">
                  <a16:creationId xmlns:a16="http://schemas.microsoft.com/office/drawing/2014/main" id="{1F9805DC-F8D5-4753-ABA2-152F78458704}"/>
                </a:ext>
              </a:extLst>
            </p:cNvPr>
            <p:cNvSpPr/>
            <p:nvPr/>
          </p:nvSpPr>
          <p:spPr>
            <a:xfrm>
              <a:off x="7190009" y="4552737"/>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Text</a:t>
              </a:r>
              <a:br>
                <a:rPr lang="en-US" sz="1400" dirty="0">
                  <a:solidFill>
                    <a:schemeClr val="tx1"/>
                  </a:solidFill>
                </a:rPr>
              </a:br>
              <a:r>
                <a:rPr lang="en-US" sz="1400" dirty="0">
                  <a:solidFill>
                    <a:schemeClr val="tx1"/>
                  </a:solidFill>
                </a:rPr>
                <a:t>(“My Link”)</a:t>
              </a:r>
            </a:p>
          </p:txBody>
        </p:sp>
        <p:sp>
          <p:nvSpPr>
            <p:cNvPr id="33" name="Rectangle 32">
              <a:extLst>
                <a:ext uri="{FF2B5EF4-FFF2-40B4-BE49-F238E27FC236}">
                  <a16:creationId xmlns:a16="http://schemas.microsoft.com/office/drawing/2014/main" id="{8FBB8623-2701-4102-985F-11BAB5D6723E}"/>
                </a:ext>
              </a:extLst>
            </p:cNvPr>
            <p:cNvSpPr/>
            <p:nvPr/>
          </p:nvSpPr>
          <p:spPr>
            <a:xfrm>
              <a:off x="8835561" y="3417324"/>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(&lt;h1&gt;)</a:t>
              </a:r>
            </a:p>
          </p:txBody>
        </p:sp>
        <p:sp>
          <p:nvSpPr>
            <p:cNvPr id="34" name="Rectangle 33">
              <a:extLst>
                <a:ext uri="{FF2B5EF4-FFF2-40B4-BE49-F238E27FC236}">
                  <a16:creationId xmlns:a16="http://schemas.microsoft.com/office/drawing/2014/main" id="{D1989F20-B779-46B5-B075-EE1BB1A7CE60}"/>
                </a:ext>
              </a:extLst>
            </p:cNvPr>
            <p:cNvSpPr/>
            <p:nvPr/>
          </p:nvSpPr>
          <p:spPr>
            <a:xfrm>
              <a:off x="8684027" y="4552737"/>
              <a:ext cx="1548211"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Text</a:t>
              </a:r>
              <a:br>
                <a:rPr lang="en-US" sz="1400" dirty="0">
                  <a:solidFill>
                    <a:schemeClr val="tx1"/>
                  </a:solidFill>
                </a:rPr>
              </a:br>
              <a:r>
                <a:rPr lang="en-US" sz="1400" dirty="0">
                  <a:solidFill>
                    <a:schemeClr val="tx1"/>
                  </a:solidFill>
                </a:rPr>
                <a:t>(“</a:t>
              </a:r>
              <a:r>
                <a:rPr lang="en-US" sz="1400" dirty="0" err="1">
                  <a:solidFill>
                    <a:schemeClr val="tx1"/>
                  </a:solidFill>
                </a:rPr>
                <a:t>MyHeader</a:t>
              </a:r>
              <a:r>
                <a:rPr lang="en-US" sz="1400" dirty="0">
                  <a:solidFill>
                    <a:schemeClr val="tx1"/>
                  </a:solidFill>
                </a:rPr>
                <a:t>”)</a:t>
              </a:r>
            </a:p>
          </p:txBody>
        </p:sp>
        <p:cxnSp>
          <p:nvCxnSpPr>
            <p:cNvPr id="35" name="Straight Connector 34">
              <a:extLst>
                <a:ext uri="{FF2B5EF4-FFF2-40B4-BE49-F238E27FC236}">
                  <a16:creationId xmlns:a16="http://schemas.microsoft.com/office/drawing/2014/main" id="{814365DD-52CE-42A9-BE63-9E0B33F5079A}"/>
                </a:ext>
              </a:extLst>
            </p:cNvPr>
            <p:cNvCxnSpPr>
              <a:cxnSpLocks/>
              <a:stCxn id="23" idx="2"/>
              <a:endCxn id="25" idx="0"/>
            </p:cNvCxnSpPr>
            <p:nvPr/>
          </p:nvCxnSpPr>
          <p:spPr>
            <a:xfrm>
              <a:off x="6375634" y="1420211"/>
              <a:ext cx="7603" cy="2999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3F0E928-BA56-4135-8468-FBA08CE6663C}"/>
                </a:ext>
              </a:extLst>
            </p:cNvPr>
            <p:cNvCxnSpPr>
              <a:cxnSpLocks/>
              <a:stCxn id="25" idx="2"/>
              <a:endCxn id="26" idx="0"/>
            </p:cNvCxnSpPr>
            <p:nvPr/>
          </p:nvCxnSpPr>
          <p:spPr>
            <a:xfrm rot="5400000">
              <a:off x="5450347" y="1415357"/>
              <a:ext cx="323607" cy="1542174"/>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E8C5B3A7-7B12-4265-9F67-260DE0F3F63C}"/>
                </a:ext>
              </a:extLst>
            </p:cNvPr>
            <p:cNvCxnSpPr>
              <a:cxnSpLocks/>
              <a:stCxn id="27" idx="0"/>
              <a:endCxn id="25" idx="2"/>
            </p:cNvCxnSpPr>
            <p:nvPr/>
          </p:nvCxnSpPr>
          <p:spPr>
            <a:xfrm rot="16200000" flipV="1">
              <a:off x="6939329" y="1468550"/>
              <a:ext cx="323607" cy="1435789"/>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BAC61EF-7C18-41AE-AEE7-C31CB35F1C6F}"/>
                </a:ext>
              </a:extLst>
            </p:cNvPr>
            <p:cNvCxnSpPr>
              <a:cxnSpLocks/>
              <a:stCxn id="28" idx="0"/>
              <a:endCxn id="26" idx="2"/>
            </p:cNvCxnSpPr>
            <p:nvPr/>
          </p:nvCxnSpPr>
          <p:spPr>
            <a:xfrm flipV="1">
              <a:off x="4841063" y="3009303"/>
              <a:ext cx="0" cy="4151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E9C3E6C-FCAF-4531-AB56-9C3512EA3935}"/>
                </a:ext>
              </a:extLst>
            </p:cNvPr>
            <p:cNvCxnSpPr>
              <a:cxnSpLocks/>
              <a:stCxn id="28" idx="2"/>
              <a:endCxn id="29" idx="0"/>
            </p:cNvCxnSpPr>
            <p:nvPr/>
          </p:nvCxnSpPr>
          <p:spPr>
            <a:xfrm>
              <a:off x="4841063" y="4085551"/>
              <a:ext cx="0" cy="4597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5CCBB9F-F40E-4CBA-8177-064E8FDCF801}"/>
                </a:ext>
              </a:extLst>
            </p:cNvPr>
            <p:cNvCxnSpPr>
              <a:cxnSpLocks/>
              <a:stCxn id="27" idx="2"/>
              <a:endCxn id="31" idx="0"/>
            </p:cNvCxnSpPr>
            <p:nvPr/>
          </p:nvCxnSpPr>
          <p:spPr>
            <a:xfrm flipH="1">
              <a:off x="7815538" y="3009303"/>
              <a:ext cx="3488" cy="4080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B156B247-ECF5-4A55-8482-018FC453505E}"/>
                </a:ext>
              </a:extLst>
            </p:cNvPr>
            <p:cNvCxnSpPr>
              <a:cxnSpLocks/>
              <a:stCxn id="30" idx="0"/>
              <a:endCxn id="27" idx="2"/>
            </p:cNvCxnSpPr>
            <p:nvPr/>
          </p:nvCxnSpPr>
          <p:spPr>
            <a:xfrm rot="5400000" flipH="1" flipV="1">
              <a:off x="6892695" y="2490993"/>
              <a:ext cx="408021" cy="1444642"/>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8C3FA31C-2B8F-4C0E-86B8-FEF06972C3EB}"/>
                </a:ext>
              </a:extLst>
            </p:cNvPr>
            <p:cNvCxnSpPr>
              <a:cxnSpLocks/>
              <a:stCxn id="27" idx="2"/>
              <a:endCxn id="33" idx="0"/>
            </p:cNvCxnSpPr>
            <p:nvPr/>
          </p:nvCxnSpPr>
          <p:spPr>
            <a:xfrm rot="16200000" flipH="1">
              <a:off x="8436046" y="2392280"/>
              <a:ext cx="408022" cy="164206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5641A8-CFC0-491F-97AC-81128BA9817A}"/>
                </a:ext>
              </a:extLst>
            </p:cNvPr>
            <p:cNvCxnSpPr>
              <a:cxnSpLocks/>
              <a:stCxn id="32" idx="0"/>
              <a:endCxn id="31" idx="2"/>
            </p:cNvCxnSpPr>
            <p:nvPr/>
          </p:nvCxnSpPr>
          <p:spPr>
            <a:xfrm flipV="1">
              <a:off x="7815538" y="4078379"/>
              <a:ext cx="0" cy="4743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32AD144-9FBB-40DF-B386-F8892B04F8D5}"/>
                </a:ext>
              </a:extLst>
            </p:cNvPr>
            <p:cNvCxnSpPr>
              <a:cxnSpLocks/>
              <a:stCxn id="33" idx="2"/>
              <a:endCxn id="34" idx="0"/>
            </p:cNvCxnSpPr>
            <p:nvPr/>
          </p:nvCxnSpPr>
          <p:spPr>
            <a:xfrm flipH="1">
              <a:off x="9458133" y="4078378"/>
              <a:ext cx="2957" cy="474359"/>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First Things First: Understanding the DOM	</a:t>
            </a:r>
          </a:p>
        </p:txBody>
      </p:sp>
      <p:pic>
        <p:nvPicPr>
          <p:cNvPr id="12" name="Picture 11">
            <a:extLst>
              <a:ext uri="{FF2B5EF4-FFF2-40B4-BE49-F238E27FC236}">
                <a16:creationId xmlns:a16="http://schemas.microsoft.com/office/drawing/2014/main" id="{66FC0033-E5B6-4756-A16F-9826B56B30E9}"/>
              </a:ext>
            </a:extLst>
          </p:cNvPr>
          <p:cNvPicPr>
            <a:picLocks noChangeAspect="1"/>
          </p:cNvPicPr>
          <p:nvPr/>
        </p:nvPicPr>
        <p:blipFill>
          <a:blip r:embed="rId2"/>
          <a:stretch>
            <a:fillRect/>
          </a:stretch>
        </p:blipFill>
        <p:spPr>
          <a:xfrm>
            <a:off x="1752600" y="1541007"/>
            <a:ext cx="2796166" cy="2752982"/>
          </a:xfrm>
          <a:prstGeom prst="rect">
            <a:avLst/>
          </a:prstGeom>
        </p:spPr>
      </p:pic>
      <p:cxnSp>
        <p:nvCxnSpPr>
          <p:cNvPr id="15" name="Straight Arrow Connector 14">
            <a:extLst>
              <a:ext uri="{FF2B5EF4-FFF2-40B4-BE49-F238E27FC236}">
                <a16:creationId xmlns:a16="http://schemas.microsoft.com/office/drawing/2014/main" id="{60D75410-3E91-463B-AD63-D803D1B77CE9}"/>
              </a:ext>
            </a:extLst>
          </p:cNvPr>
          <p:cNvCxnSpPr>
            <a:cxnSpLocks/>
            <a:endCxn id="27" idx="1"/>
          </p:cNvCxnSpPr>
          <p:nvPr/>
        </p:nvCxnSpPr>
        <p:spPr>
          <a:xfrm flipV="1">
            <a:off x="2421147" y="2414614"/>
            <a:ext cx="5735682" cy="2856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4B6EECF-DDDA-43C0-BAD5-03FD6806A5CC}"/>
              </a:ext>
            </a:extLst>
          </p:cNvPr>
          <p:cNvCxnSpPr>
            <a:cxnSpLocks/>
            <a:endCxn id="33" idx="1"/>
          </p:cNvCxnSpPr>
          <p:nvPr/>
        </p:nvCxnSpPr>
        <p:spPr>
          <a:xfrm>
            <a:off x="3823692" y="3113001"/>
            <a:ext cx="5666046" cy="19001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BA153D8-9377-44B9-A43B-957C10D8A1DE}"/>
              </a:ext>
            </a:extLst>
          </p:cNvPr>
          <p:cNvCxnSpPr>
            <a:cxnSpLocks/>
            <a:endCxn id="30" idx="1"/>
          </p:cNvCxnSpPr>
          <p:nvPr/>
        </p:nvCxnSpPr>
        <p:spPr>
          <a:xfrm flipV="1">
            <a:off x="2888504" y="3303012"/>
            <a:ext cx="4095671" cy="12598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752D5D6-E1B2-429B-A970-64A99DB20989}"/>
              </a:ext>
            </a:extLst>
          </p:cNvPr>
          <p:cNvCxnSpPr>
            <a:cxnSpLocks/>
            <a:endCxn id="31" idx="1"/>
          </p:cNvCxnSpPr>
          <p:nvPr/>
        </p:nvCxnSpPr>
        <p:spPr>
          <a:xfrm flipV="1">
            <a:off x="4207764" y="3303011"/>
            <a:ext cx="3946234" cy="23898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9331DB3-57E8-49D4-9665-863238F383E2}"/>
              </a:ext>
            </a:extLst>
          </p:cNvPr>
          <p:cNvCxnSpPr>
            <a:cxnSpLocks/>
            <a:endCxn id="32" idx="1"/>
          </p:cNvCxnSpPr>
          <p:nvPr/>
        </p:nvCxnSpPr>
        <p:spPr>
          <a:xfrm>
            <a:off x="3585714" y="3623836"/>
            <a:ext cx="4568285" cy="62269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39DBBBC-914C-4AFE-8897-7E648B066970}"/>
              </a:ext>
            </a:extLst>
          </p:cNvPr>
          <p:cNvCxnSpPr>
            <a:cxnSpLocks/>
            <a:endCxn id="34" idx="1"/>
          </p:cNvCxnSpPr>
          <p:nvPr/>
        </p:nvCxnSpPr>
        <p:spPr>
          <a:xfrm>
            <a:off x="3038066" y="3187936"/>
            <a:ext cx="6328669" cy="105859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44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2000"/>
                            </p:stCondLst>
                            <p:childTnLst>
                              <p:par>
                                <p:cTn id="13" presetID="22" presetClass="entr" presetSubtype="8" fill="hold"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3500"/>
                            </p:stCondLst>
                            <p:childTnLst>
                              <p:par>
                                <p:cTn id="17" presetID="22" presetClass="entr" presetSubtype="8" fill="hold" nodeType="after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5000"/>
                            </p:stCondLst>
                            <p:childTnLst>
                              <p:par>
                                <p:cTn id="21" presetID="22" presetClass="entr" presetSubtype="8" fill="hold" nodeType="afterEffect">
                                  <p:stCondLst>
                                    <p:cond delay="100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6500"/>
                            </p:stCondLst>
                            <p:childTnLst>
                              <p:par>
                                <p:cTn id="25" presetID="22" presetClass="entr" presetSubtype="8" fill="hold" nodeType="afterEffect">
                                  <p:stCondLst>
                                    <p:cond delay="100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First Things First: Understanding the DOM	</a:t>
            </a:r>
          </a:p>
        </p:txBody>
      </p:sp>
      <p:pic>
        <p:nvPicPr>
          <p:cNvPr id="12" name="Picture 11">
            <a:extLst>
              <a:ext uri="{FF2B5EF4-FFF2-40B4-BE49-F238E27FC236}">
                <a16:creationId xmlns:a16="http://schemas.microsoft.com/office/drawing/2014/main" id="{66FC0033-E5B6-4756-A16F-9826B56B30E9}"/>
              </a:ext>
            </a:extLst>
          </p:cNvPr>
          <p:cNvPicPr>
            <a:picLocks noChangeAspect="1"/>
          </p:cNvPicPr>
          <p:nvPr/>
        </p:nvPicPr>
        <p:blipFill>
          <a:blip r:embed="rId2"/>
          <a:stretch>
            <a:fillRect/>
          </a:stretch>
        </p:blipFill>
        <p:spPr>
          <a:xfrm>
            <a:off x="1752600" y="1541007"/>
            <a:ext cx="2796166" cy="2752982"/>
          </a:xfrm>
          <a:prstGeom prst="rect">
            <a:avLst/>
          </a:prstGeom>
        </p:spPr>
      </p:pic>
      <p:sp>
        <p:nvSpPr>
          <p:cNvPr id="6" name="Rectangle 5">
            <a:extLst>
              <a:ext uri="{FF2B5EF4-FFF2-40B4-BE49-F238E27FC236}">
                <a16:creationId xmlns:a16="http://schemas.microsoft.com/office/drawing/2014/main" id="{CD13B707-0965-4C4A-B9D6-14EF6D87B713}"/>
              </a:ext>
            </a:extLst>
          </p:cNvPr>
          <p:cNvSpPr/>
          <p:nvPr/>
        </p:nvSpPr>
        <p:spPr>
          <a:xfrm>
            <a:off x="5235193" y="1015068"/>
            <a:ext cx="5214693" cy="3590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385E71D-DE59-495C-97B9-CDB64B3192C8}"/>
              </a:ext>
            </a:extLst>
          </p:cNvPr>
          <p:cNvSpPr txBox="1"/>
          <p:nvPr/>
        </p:nvSpPr>
        <p:spPr>
          <a:xfrm>
            <a:off x="1752601" y="4522292"/>
            <a:ext cx="5665397" cy="461665"/>
          </a:xfrm>
          <a:prstGeom prst="rect">
            <a:avLst/>
          </a:prstGeom>
          <a:noFill/>
        </p:spPr>
        <p:txBody>
          <a:bodyPr wrap="none" rtlCol="0">
            <a:spAutoFit/>
          </a:bodyPr>
          <a:lstStyle/>
          <a:p>
            <a:r>
              <a:rPr lang="en-US" sz="2400" dirty="0"/>
              <a:t>This is how the browser ‘sees’ the web page</a:t>
            </a:r>
          </a:p>
        </p:txBody>
      </p:sp>
      <p:sp>
        <p:nvSpPr>
          <p:cNvPr id="20" name="TextBox 19">
            <a:extLst>
              <a:ext uri="{FF2B5EF4-FFF2-40B4-BE49-F238E27FC236}">
                <a16:creationId xmlns:a16="http://schemas.microsoft.com/office/drawing/2014/main" id="{55897810-18A1-4E4C-80E6-56F0EF256758}"/>
              </a:ext>
            </a:extLst>
          </p:cNvPr>
          <p:cNvSpPr txBox="1"/>
          <p:nvPr/>
        </p:nvSpPr>
        <p:spPr>
          <a:xfrm>
            <a:off x="1752601" y="4946580"/>
            <a:ext cx="8391143" cy="830997"/>
          </a:xfrm>
          <a:prstGeom prst="rect">
            <a:avLst/>
          </a:prstGeom>
          <a:noFill/>
        </p:spPr>
        <p:txBody>
          <a:bodyPr wrap="none" rtlCol="0">
            <a:spAutoFit/>
          </a:bodyPr>
          <a:lstStyle/>
          <a:p>
            <a:r>
              <a:rPr lang="en-US" sz="2400" dirty="0"/>
              <a:t>By assigning </a:t>
            </a:r>
            <a:r>
              <a:rPr lang="en-US" sz="2400" dirty="0">
                <a:solidFill>
                  <a:srgbClr val="FF0000"/>
                </a:solidFill>
              </a:rPr>
              <a:t>id</a:t>
            </a:r>
            <a:r>
              <a:rPr lang="en-US" sz="2000" dirty="0"/>
              <a:t>s</a:t>
            </a:r>
            <a:r>
              <a:rPr lang="en-US" sz="2400" dirty="0"/>
              <a:t> to elements, we can use JavaScript to access (and </a:t>
            </a:r>
          </a:p>
          <a:p>
            <a:r>
              <a:rPr lang="en-US" sz="2400" dirty="0"/>
              <a:t>modify) them</a:t>
            </a:r>
          </a:p>
        </p:txBody>
      </p:sp>
      <p:grpSp>
        <p:nvGrpSpPr>
          <p:cNvPr id="17" name="Group 16">
            <a:extLst>
              <a:ext uri="{FF2B5EF4-FFF2-40B4-BE49-F238E27FC236}">
                <a16:creationId xmlns:a16="http://schemas.microsoft.com/office/drawing/2014/main" id="{20195830-3F2D-4423-8359-365C0D3348AB}"/>
              </a:ext>
            </a:extLst>
          </p:cNvPr>
          <p:cNvGrpSpPr/>
          <p:nvPr/>
        </p:nvGrpSpPr>
        <p:grpSpPr>
          <a:xfrm>
            <a:off x="5521421" y="1115736"/>
            <a:ext cx="4883924" cy="3405464"/>
            <a:chOff x="4215534" y="1115736"/>
            <a:chExt cx="6016704" cy="4098056"/>
          </a:xfrm>
        </p:grpSpPr>
        <p:sp>
          <p:nvSpPr>
            <p:cNvPr id="18" name="Rectangle 17">
              <a:extLst>
                <a:ext uri="{FF2B5EF4-FFF2-40B4-BE49-F238E27FC236}">
                  <a16:creationId xmlns:a16="http://schemas.microsoft.com/office/drawing/2014/main" id="{ED6DA80C-16F8-4127-9AE8-596E6927098F}"/>
                </a:ext>
              </a:extLst>
            </p:cNvPr>
            <p:cNvSpPr/>
            <p:nvPr/>
          </p:nvSpPr>
          <p:spPr>
            <a:xfrm>
              <a:off x="5796793" y="1115736"/>
              <a:ext cx="1157681" cy="3044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Document</a:t>
              </a:r>
            </a:p>
          </p:txBody>
        </p:sp>
        <p:sp>
          <p:nvSpPr>
            <p:cNvPr id="19" name="Rectangle 18">
              <a:extLst>
                <a:ext uri="{FF2B5EF4-FFF2-40B4-BE49-F238E27FC236}">
                  <a16:creationId xmlns:a16="http://schemas.microsoft.com/office/drawing/2014/main" id="{EC05AF45-9D00-42D2-A9BD-34E7E0BFB108}"/>
                </a:ext>
              </a:extLst>
            </p:cNvPr>
            <p:cNvSpPr/>
            <p:nvPr/>
          </p:nvSpPr>
          <p:spPr>
            <a:xfrm>
              <a:off x="5217167" y="1720166"/>
              <a:ext cx="2332139" cy="3044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Root Element (&lt;html&gt;)</a:t>
              </a:r>
            </a:p>
          </p:txBody>
        </p:sp>
        <p:sp>
          <p:nvSpPr>
            <p:cNvPr id="21" name="Rectangle 20">
              <a:extLst>
                <a:ext uri="{FF2B5EF4-FFF2-40B4-BE49-F238E27FC236}">
                  <a16:creationId xmlns:a16="http://schemas.microsoft.com/office/drawing/2014/main" id="{F3C61064-7835-4F72-93C3-AF306F39C6A1}"/>
                </a:ext>
              </a:extLst>
            </p:cNvPr>
            <p:cNvSpPr/>
            <p:nvPr/>
          </p:nvSpPr>
          <p:spPr>
            <a:xfrm>
              <a:off x="4215534" y="2348248"/>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(&lt;head&gt;)</a:t>
              </a:r>
            </a:p>
          </p:txBody>
        </p:sp>
        <p:sp>
          <p:nvSpPr>
            <p:cNvPr id="22" name="Rectangle 21">
              <a:extLst>
                <a:ext uri="{FF2B5EF4-FFF2-40B4-BE49-F238E27FC236}">
                  <a16:creationId xmlns:a16="http://schemas.microsoft.com/office/drawing/2014/main" id="{2FB459E4-F0E8-4548-AAEB-5C69BFD39238}"/>
                </a:ext>
              </a:extLst>
            </p:cNvPr>
            <p:cNvSpPr/>
            <p:nvPr/>
          </p:nvSpPr>
          <p:spPr>
            <a:xfrm>
              <a:off x="7193497" y="2348248"/>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(&lt;body&gt;)</a:t>
              </a:r>
            </a:p>
          </p:txBody>
        </p:sp>
        <p:sp>
          <p:nvSpPr>
            <p:cNvPr id="23" name="Rectangle 22">
              <a:extLst>
                <a:ext uri="{FF2B5EF4-FFF2-40B4-BE49-F238E27FC236}">
                  <a16:creationId xmlns:a16="http://schemas.microsoft.com/office/drawing/2014/main" id="{FFBEB5E6-2D6B-4F8F-B560-E2627C8561D5}"/>
                </a:ext>
              </a:extLst>
            </p:cNvPr>
            <p:cNvSpPr/>
            <p:nvPr/>
          </p:nvSpPr>
          <p:spPr>
            <a:xfrm>
              <a:off x="4215534" y="3424496"/>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(&lt;title&gt;)</a:t>
              </a:r>
            </a:p>
          </p:txBody>
        </p:sp>
        <p:sp>
          <p:nvSpPr>
            <p:cNvPr id="24" name="Rectangle 23">
              <a:extLst>
                <a:ext uri="{FF2B5EF4-FFF2-40B4-BE49-F238E27FC236}">
                  <a16:creationId xmlns:a16="http://schemas.microsoft.com/office/drawing/2014/main" id="{6B363746-09BE-465A-8E94-FB34514ECB4C}"/>
                </a:ext>
              </a:extLst>
            </p:cNvPr>
            <p:cNvSpPr/>
            <p:nvPr/>
          </p:nvSpPr>
          <p:spPr>
            <a:xfrm>
              <a:off x="4215534" y="4545339"/>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Text</a:t>
              </a:r>
              <a:br>
                <a:rPr lang="en-US" sz="1400" dirty="0">
                  <a:solidFill>
                    <a:schemeClr val="tx1"/>
                  </a:solidFill>
                </a:rPr>
              </a:br>
              <a:r>
                <a:rPr lang="en-US" sz="1400" dirty="0">
                  <a:solidFill>
                    <a:schemeClr val="tx1"/>
                  </a:solidFill>
                </a:rPr>
                <a:t>(“My title”)</a:t>
              </a:r>
            </a:p>
          </p:txBody>
        </p:sp>
        <p:sp>
          <p:nvSpPr>
            <p:cNvPr id="25" name="Rectangle 24">
              <a:extLst>
                <a:ext uri="{FF2B5EF4-FFF2-40B4-BE49-F238E27FC236}">
                  <a16:creationId xmlns:a16="http://schemas.microsoft.com/office/drawing/2014/main" id="{9DC6CEBB-451A-4CED-9070-1158AC4126B4}"/>
                </a:ext>
              </a:extLst>
            </p:cNvPr>
            <p:cNvSpPr/>
            <p:nvPr/>
          </p:nvSpPr>
          <p:spPr>
            <a:xfrm>
              <a:off x="5748855" y="3417324"/>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Attribute</a:t>
              </a:r>
              <a:br>
                <a:rPr lang="en-US" sz="1400" dirty="0">
                  <a:solidFill>
                    <a:schemeClr val="tx1"/>
                  </a:solidFill>
                </a:rPr>
              </a:br>
              <a:r>
                <a:rPr lang="en-US" sz="1400" dirty="0">
                  <a:solidFill>
                    <a:schemeClr val="tx1"/>
                  </a:solidFill>
                </a:rPr>
                <a:t>(“</a:t>
              </a:r>
              <a:r>
                <a:rPr lang="en-US" sz="1400" dirty="0" err="1">
                  <a:solidFill>
                    <a:schemeClr val="tx1"/>
                  </a:solidFill>
                </a:rPr>
                <a:t>href</a:t>
              </a:r>
              <a:r>
                <a:rPr lang="en-US" sz="1400" dirty="0">
                  <a:solidFill>
                    <a:schemeClr val="tx1"/>
                  </a:solidFill>
                </a:rPr>
                <a:t>”)</a:t>
              </a:r>
            </a:p>
          </p:txBody>
        </p:sp>
        <p:sp>
          <p:nvSpPr>
            <p:cNvPr id="26" name="Rectangle 25">
              <a:extLst>
                <a:ext uri="{FF2B5EF4-FFF2-40B4-BE49-F238E27FC236}">
                  <a16:creationId xmlns:a16="http://schemas.microsoft.com/office/drawing/2014/main" id="{C3F16709-749E-4A30-AF1B-28B23C5EF65D}"/>
                </a:ext>
              </a:extLst>
            </p:cNvPr>
            <p:cNvSpPr/>
            <p:nvPr/>
          </p:nvSpPr>
          <p:spPr>
            <a:xfrm>
              <a:off x="7190009" y="3417324"/>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(&lt;a&gt;)</a:t>
              </a:r>
            </a:p>
          </p:txBody>
        </p:sp>
        <p:sp>
          <p:nvSpPr>
            <p:cNvPr id="27" name="Rectangle 26">
              <a:extLst>
                <a:ext uri="{FF2B5EF4-FFF2-40B4-BE49-F238E27FC236}">
                  <a16:creationId xmlns:a16="http://schemas.microsoft.com/office/drawing/2014/main" id="{25AF256A-EFD4-4305-A41D-774094DBBDDE}"/>
                </a:ext>
              </a:extLst>
            </p:cNvPr>
            <p:cNvSpPr/>
            <p:nvPr/>
          </p:nvSpPr>
          <p:spPr>
            <a:xfrm>
              <a:off x="7190009" y="4552737"/>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Text</a:t>
              </a:r>
              <a:br>
                <a:rPr lang="en-US" sz="1400" dirty="0">
                  <a:solidFill>
                    <a:schemeClr val="tx1"/>
                  </a:solidFill>
                </a:rPr>
              </a:br>
              <a:r>
                <a:rPr lang="en-US" sz="1400" dirty="0">
                  <a:solidFill>
                    <a:schemeClr val="tx1"/>
                  </a:solidFill>
                </a:rPr>
                <a:t>(“My Link”)</a:t>
              </a:r>
            </a:p>
          </p:txBody>
        </p:sp>
        <p:sp>
          <p:nvSpPr>
            <p:cNvPr id="28" name="Rectangle 27">
              <a:extLst>
                <a:ext uri="{FF2B5EF4-FFF2-40B4-BE49-F238E27FC236}">
                  <a16:creationId xmlns:a16="http://schemas.microsoft.com/office/drawing/2014/main" id="{52BBC340-47DA-4231-AAEB-D44F6BDD10BA}"/>
                </a:ext>
              </a:extLst>
            </p:cNvPr>
            <p:cNvSpPr/>
            <p:nvPr/>
          </p:nvSpPr>
          <p:spPr>
            <a:xfrm>
              <a:off x="8835561" y="3417324"/>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(&lt;h1&gt;)</a:t>
              </a:r>
            </a:p>
          </p:txBody>
        </p:sp>
        <p:sp>
          <p:nvSpPr>
            <p:cNvPr id="29" name="Rectangle 28">
              <a:extLst>
                <a:ext uri="{FF2B5EF4-FFF2-40B4-BE49-F238E27FC236}">
                  <a16:creationId xmlns:a16="http://schemas.microsoft.com/office/drawing/2014/main" id="{7AF9D1E1-455C-40FA-9E0A-CC630A03A541}"/>
                </a:ext>
              </a:extLst>
            </p:cNvPr>
            <p:cNvSpPr/>
            <p:nvPr/>
          </p:nvSpPr>
          <p:spPr>
            <a:xfrm>
              <a:off x="8684027" y="4552737"/>
              <a:ext cx="1548211"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Text</a:t>
              </a:r>
              <a:br>
                <a:rPr lang="en-US" sz="1400" dirty="0">
                  <a:solidFill>
                    <a:schemeClr val="tx1"/>
                  </a:solidFill>
                </a:rPr>
              </a:br>
              <a:r>
                <a:rPr lang="en-US" sz="1400" dirty="0">
                  <a:solidFill>
                    <a:schemeClr val="tx1"/>
                  </a:solidFill>
                </a:rPr>
                <a:t>(“</a:t>
              </a:r>
              <a:r>
                <a:rPr lang="en-US" sz="1400" dirty="0" err="1">
                  <a:solidFill>
                    <a:schemeClr val="tx1"/>
                  </a:solidFill>
                </a:rPr>
                <a:t>MyHeader</a:t>
              </a:r>
              <a:r>
                <a:rPr lang="en-US" sz="1400" dirty="0">
                  <a:solidFill>
                    <a:schemeClr val="tx1"/>
                  </a:solidFill>
                </a:rPr>
                <a:t>”)</a:t>
              </a:r>
            </a:p>
          </p:txBody>
        </p:sp>
        <p:cxnSp>
          <p:nvCxnSpPr>
            <p:cNvPr id="30" name="Straight Connector 29">
              <a:extLst>
                <a:ext uri="{FF2B5EF4-FFF2-40B4-BE49-F238E27FC236}">
                  <a16:creationId xmlns:a16="http://schemas.microsoft.com/office/drawing/2014/main" id="{39A36D5E-16F8-4680-AF4C-8F21F41E7C02}"/>
                </a:ext>
              </a:extLst>
            </p:cNvPr>
            <p:cNvCxnSpPr>
              <a:cxnSpLocks/>
              <a:stCxn id="18" idx="2"/>
              <a:endCxn id="19" idx="0"/>
            </p:cNvCxnSpPr>
            <p:nvPr/>
          </p:nvCxnSpPr>
          <p:spPr>
            <a:xfrm>
              <a:off x="6375634" y="1420211"/>
              <a:ext cx="7603" cy="2999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35FA76B5-E5F0-46DB-9A3E-E1A6CB3261D0}"/>
                </a:ext>
              </a:extLst>
            </p:cNvPr>
            <p:cNvCxnSpPr>
              <a:cxnSpLocks/>
              <a:stCxn id="19" idx="2"/>
              <a:endCxn id="21" idx="0"/>
            </p:cNvCxnSpPr>
            <p:nvPr/>
          </p:nvCxnSpPr>
          <p:spPr>
            <a:xfrm rot="5400000">
              <a:off x="5450347" y="1415357"/>
              <a:ext cx="323607" cy="1542174"/>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8A72423-3E1A-4708-AAA3-600984CF624C}"/>
                </a:ext>
              </a:extLst>
            </p:cNvPr>
            <p:cNvCxnSpPr>
              <a:cxnSpLocks/>
              <a:stCxn id="22" idx="0"/>
              <a:endCxn id="19" idx="2"/>
            </p:cNvCxnSpPr>
            <p:nvPr/>
          </p:nvCxnSpPr>
          <p:spPr>
            <a:xfrm rot="16200000" flipV="1">
              <a:off x="6939329" y="1468550"/>
              <a:ext cx="323607" cy="1435789"/>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C3D1B3D-93B0-4358-AACF-B129D6255D01}"/>
                </a:ext>
              </a:extLst>
            </p:cNvPr>
            <p:cNvCxnSpPr>
              <a:cxnSpLocks/>
              <a:stCxn id="23" idx="0"/>
              <a:endCxn id="21" idx="2"/>
            </p:cNvCxnSpPr>
            <p:nvPr/>
          </p:nvCxnSpPr>
          <p:spPr>
            <a:xfrm flipV="1">
              <a:off x="4841063" y="3009303"/>
              <a:ext cx="0" cy="4151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D1D39-7AAC-4A41-92CD-800774659E5B}"/>
                </a:ext>
              </a:extLst>
            </p:cNvPr>
            <p:cNvCxnSpPr>
              <a:cxnSpLocks/>
              <a:stCxn id="23" idx="2"/>
              <a:endCxn id="24" idx="0"/>
            </p:cNvCxnSpPr>
            <p:nvPr/>
          </p:nvCxnSpPr>
          <p:spPr>
            <a:xfrm>
              <a:off x="4841063" y="4085551"/>
              <a:ext cx="0" cy="4597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EB89EE8-F1F7-4EE1-896A-416B888542D0}"/>
                </a:ext>
              </a:extLst>
            </p:cNvPr>
            <p:cNvCxnSpPr>
              <a:cxnSpLocks/>
              <a:stCxn id="22" idx="2"/>
              <a:endCxn id="26" idx="0"/>
            </p:cNvCxnSpPr>
            <p:nvPr/>
          </p:nvCxnSpPr>
          <p:spPr>
            <a:xfrm flipH="1">
              <a:off x="7815538" y="3009303"/>
              <a:ext cx="3488" cy="4080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E2177193-605F-44FB-A2D1-5898BAD5C121}"/>
                </a:ext>
              </a:extLst>
            </p:cNvPr>
            <p:cNvCxnSpPr>
              <a:cxnSpLocks/>
              <a:stCxn id="25" idx="0"/>
              <a:endCxn id="22" idx="2"/>
            </p:cNvCxnSpPr>
            <p:nvPr/>
          </p:nvCxnSpPr>
          <p:spPr>
            <a:xfrm rot="5400000" flipH="1" flipV="1">
              <a:off x="6892695" y="2490993"/>
              <a:ext cx="408021" cy="1444642"/>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3F1CA1E1-9CF4-45F1-9433-1A1EF8898D32}"/>
                </a:ext>
              </a:extLst>
            </p:cNvPr>
            <p:cNvCxnSpPr>
              <a:cxnSpLocks/>
              <a:stCxn id="22" idx="2"/>
              <a:endCxn id="28" idx="0"/>
            </p:cNvCxnSpPr>
            <p:nvPr/>
          </p:nvCxnSpPr>
          <p:spPr>
            <a:xfrm rot="16200000" flipH="1">
              <a:off x="8436046" y="2392280"/>
              <a:ext cx="408022" cy="164206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8491561-3B58-4734-AA6A-3E349A15CF68}"/>
                </a:ext>
              </a:extLst>
            </p:cNvPr>
            <p:cNvCxnSpPr>
              <a:cxnSpLocks/>
              <a:stCxn id="27" idx="0"/>
              <a:endCxn id="26" idx="2"/>
            </p:cNvCxnSpPr>
            <p:nvPr/>
          </p:nvCxnSpPr>
          <p:spPr>
            <a:xfrm flipV="1">
              <a:off x="7815538" y="4078379"/>
              <a:ext cx="0" cy="4743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522AC2-9906-4630-813E-25D14B46B5DE}"/>
                </a:ext>
              </a:extLst>
            </p:cNvPr>
            <p:cNvCxnSpPr>
              <a:cxnSpLocks/>
              <a:stCxn id="28" idx="2"/>
              <a:endCxn id="29" idx="0"/>
            </p:cNvCxnSpPr>
            <p:nvPr/>
          </p:nvCxnSpPr>
          <p:spPr>
            <a:xfrm flipH="1">
              <a:off x="9458133" y="4078378"/>
              <a:ext cx="2957" cy="47435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592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9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7A3588E0-F89C-476E-B4F3-08ED792451B1}"/>
              </a:ext>
            </a:extLst>
          </p:cNvPr>
          <p:cNvSpPr>
            <a:spLocks noGrp="1"/>
          </p:cNvSpPr>
          <p:nvPr>
            <p:ph type="ctrTitle"/>
          </p:nvPr>
        </p:nvSpPr>
        <p:spPr/>
        <p:txBody>
          <a:bodyPr/>
          <a:lstStyle/>
          <a:p>
            <a:r>
              <a:rPr lang="en-US" dirty="0"/>
              <a:t>CSCI 1720</a:t>
            </a:r>
          </a:p>
        </p:txBody>
      </p:sp>
      <p:sp>
        <p:nvSpPr>
          <p:cNvPr id="6" name="Subtitle 5">
            <a:extLst>
              <a:ext uri="{FF2B5EF4-FFF2-40B4-BE49-F238E27FC236}">
                <a16:creationId xmlns:a16="http://schemas.microsoft.com/office/drawing/2014/main" id="{42B917BF-AA18-4754-BB1F-D0E04FE766F8}"/>
              </a:ext>
            </a:extLst>
          </p:cNvPr>
          <p:cNvSpPr>
            <a:spLocks noGrp="1"/>
          </p:cNvSpPr>
          <p:nvPr>
            <p:ph type="subTitle" idx="1"/>
          </p:nvPr>
        </p:nvSpPr>
        <p:spPr/>
        <p:txBody>
          <a:bodyPr/>
          <a:lstStyle/>
          <a:p>
            <a:r>
              <a:rPr lang="en-US" dirty="0"/>
              <a:t>JavaScript – Part 1</a:t>
            </a:r>
          </a:p>
        </p:txBody>
      </p:sp>
    </p:spTree>
    <p:extLst>
      <p:ext uri="{BB962C8B-B14F-4D97-AF65-F5344CB8AC3E}">
        <p14:creationId xmlns:p14="http://schemas.microsoft.com/office/powerpoint/2010/main" val="53198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First Things First: Understanding the DOM	</a:t>
            </a:r>
          </a:p>
        </p:txBody>
      </p:sp>
      <p:pic>
        <p:nvPicPr>
          <p:cNvPr id="12" name="Picture 11">
            <a:extLst>
              <a:ext uri="{FF2B5EF4-FFF2-40B4-BE49-F238E27FC236}">
                <a16:creationId xmlns:a16="http://schemas.microsoft.com/office/drawing/2014/main" id="{66FC0033-E5B6-4756-A16F-9826B56B30E9}"/>
              </a:ext>
            </a:extLst>
          </p:cNvPr>
          <p:cNvPicPr>
            <a:picLocks noChangeAspect="1"/>
          </p:cNvPicPr>
          <p:nvPr/>
        </p:nvPicPr>
        <p:blipFill>
          <a:blip r:embed="rId2"/>
          <a:stretch>
            <a:fillRect/>
          </a:stretch>
        </p:blipFill>
        <p:spPr>
          <a:xfrm>
            <a:off x="1752600" y="1541007"/>
            <a:ext cx="2796166" cy="2752982"/>
          </a:xfrm>
          <a:prstGeom prst="rect">
            <a:avLst/>
          </a:prstGeom>
        </p:spPr>
      </p:pic>
      <p:sp>
        <p:nvSpPr>
          <p:cNvPr id="13" name="TextBox 12">
            <a:extLst>
              <a:ext uri="{FF2B5EF4-FFF2-40B4-BE49-F238E27FC236}">
                <a16:creationId xmlns:a16="http://schemas.microsoft.com/office/drawing/2014/main" id="{2385E71D-DE59-495C-97B9-CDB64B3192C8}"/>
              </a:ext>
            </a:extLst>
          </p:cNvPr>
          <p:cNvSpPr txBox="1"/>
          <p:nvPr/>
        </p:nvSpPr>
        <p:spPr>
          <a:xfrm>
            <a:off x="1752601" y="4681683"/>
            <a:ext cx="8333179" cy="830997"/>
          </a:xfrm>
          <a:prstGeom prst="rect">
            <a:avLst/>
          </a:prstGeom>
          <a:noFill/>
        </p:spPr>
        <p:txBody>
          <a:bodyPr wrap="none" rtlCol="0">
            <a:spAutoFit/>
          </a:bodyPr>
          <a:lstStyle/>
          <a:p>
            <a:r>
              <a:rPr lang="en-US" sz="2400" dirty="0"/>
              <a:t>It should also be evident that the DOM can grow to be extremely </a:t>
            </a:r>
          </a:p>
          <a:p>
            <a:r>
              <a:rPr lang="en-US" sz="2400" dirty="0"/>
              <a:t>complex as the complexity of a given page increases</a:t>
            </a:r>
          </a:p>
        </p:txBody>
      </p:sp>
      <p:sp>
        <p:nvSpPr>
          <p:cNvPr id="16" name="Rectangle 15">
            <a:extLst>
              <a:ext uri="{FF2B5EF4-FFF2-40B4-BE49-F238E27FC236}">
                <a16:creationId xmlns:a16="http://schemas.microsoft.com/office/drawing/2014/main" id="{98A1E968-C56B-426B-B7D0-5C2B33AE1E6F}"/>
              </a:ext>
            </a:extLst>
          </p:cNvPr>
          <p:cNvSpPr/>
          <p:nvPr/>
        </p:nvSpPr>
        <p:spPr>
          <a:xfrm>
            <a:off x="5235193" y="1015068"/>
            <a:ext cx="5214693" cy="3590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ECFE30B-1B34-4CAA-896B-32C63A3A09C6}"/>
              </a:ext>
            </a:extLst>
          </p:cNvPr>
          <p:cNvGrpSpPr/>
          <p:nvPr/>
        </p:nvGrpSpPr>
        <p:grpSpPr>
          <a:xfrm>
            <a:off x="5521421" y="1115736"/>
            <a:ext cx="4883924" cy="3405464"/>
            <a:chOff x="4215534" y="1115736"/>
            <a:chExt cx="6016704" cy="4098056"/>
          </a:xfrm>
        </p:grpSpPr>
        <p:sp>
          <p:nvSpPr>
            <p:cNvPr id="18" name="Rectangle 17">
              <a:extLst>
                <a:ext uri="{FF2B5EF4-FFF2-40B4-BE49-F238E27FC236}">
                  <a16:creationId xmlns:a16="http://schemas.microsoft.com/office/drawing/2014/main" id="{19765731-691A-48DF-93AE-66E886743AE0}"/>
                </a:ext>
              </a:extLst>
            </p:cNvPr>
            <p:cNvSpPr/>
            <p:nvPr/>
          </p:nvSpPr>
          <p:spPr>
            <a:xfrm>
              <a:off x="5796793" y="1115736"/>
              <a:ext cx="1157681" cy="3044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Document</a:t>
              </a:r>
            </a:p>
          </p:txBody>
        </p:sp>
        <p:sp>
          <p:nvSpPr>
            <p:cNvPr id="19" name="Rectangle 18">
              <a:extLst>
                <a:ext uri="{FF2B5EF4-FFF2-40B4-BE49-F238E27FC236}">
                  <a16:creationId xmlns:a16="http://schemas.microsoft.com/office/drawing/2014/main" id="{3AAE54BD-B0E8-45A8-8620-DEED0D8F97B7}"/>
                </a:ext>
              </a:extLst>
            </p:cNvPr>
            <p:cNvSpPr/>
            <p:nvPr/>
          </p:nvSpPr>
          <p:spPr>
            <a:xfrm>
              <a:off x="5217167" y="1720166"/>
              <a:ext cx="2332139" cy="30447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Root Element (&lt;html&gt;)</a:t>
              </a:r>
            </a:p>
          </p:txBody>
        </p:sp>
        <p:sp>
          <p:nvSpPr>
            <p:cNvPr id="20" name="Rectangle 19">
              <a:extLst>
                <a:ext uri="{FF2B5EF4-FFF2-40B4-BE49-F238E27FC236}">
                  <a16:creationId xmlns:a16="http://schemas.microsoft.com/office/drawing/2014/main" id="{8BEE8ACC-E9B6-4A04-9315-665D44D5B037}"/>
                </a:ext>
              </a:extLst>
            </p:cNvPr>
            <p:cNvSpPr/>
            <p:nvPr/>
          </p:nvSpPr>
          <p:spPr>
            <a:xfrm>
              <a:off x="4215534" y="2348248"/>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(&lt;head&gt;)</a:t>
              </a:r>
            </a:p>
          </p:txBody>
        </p:sp>
        <p:sp>
          <p:nvSpPr>
            <p:cNvPr id="21" name="Rectangle 20">
              <a:extLst>
                <a:ext uri="{FF2B5EF4-FFF2-40B4-BE49-F238E27FC236}">
                  <a16:creationId xmlns:a16="http://schemas.microsoft.com/office/drawing/2014/main" id="{1E0B0717-C234-4617-AECB-76ED811FD21D}"/>
                </a:ext>
              </a:extLst>
            </p:cNvPr>
            <p:cNvSpPr/>
            <p:nvPr/>
          </p:nvSpPr>
          <p:spPr>
            <a:xfrm>
              <a:off x="7193497" y="2348248"/>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(&lt;body&gt;)</a:t>
              </a:r>
            </a:p>
          </p:txBody>
        </p:sp>
        <p:sp>
          <p:nvSpPr>
            <p:cNvPr id="22" name="Rectangle 21">
              <a:extLst>
                <a:ext uri="{FF2B5EF4-FFF2-40B4-BE49-F238E27FC236}">
                  <a16:creationId xmlns:a16="http://schemas.microsoft.com/office/drawing/2014/main" id="{9C3DDE6E-6494-4562-8E61-9A760DA8607B}"/>
                </a:ext>
              </a:extLst>
            </p:cNvPr>
            <p:cNvSpPr/>
            <p:nvPr/>
          </p:nvSpPr>
          <p:spPr>
            <a:xfrm>
              <a:off x="4215534" y="3424496"/>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(&lt;title&gt;)</a:t>
              </a:r>
            </a:p>
          </p:txBody>
        </p:sp>
        <p:sp>
          <p:nvSpPr>
            <p:cNvPr id="23" name="Rectangle 22">
              <a:extLst>
                <a:ext uri="{FF2B5EF4-FFF2-40B4-BE49-F238E27FC236}">
                  <a16:creationId xmlns:a16="http://schemas.microsoft.com/office/drawing/2014/main" id="{12FAE988-7576-46EC-B6C9-5DFC476F2E06}"/>
                </a:ext>
              </a:extLst>
            </p:cNvPr>
            <p:cNvSpPr/>
            <p:nvPr/>
          </p:nvSpPr>
          <p:spPr>
            <a:xfrm>
              <a:off x="4215534" y="4545339"/>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Text</a:t>
              </a:r>
              <a:br>
                <a:rPr lang="en-US" sz="1400" dirty="0">
                  <a:solidFill>
                    <a:schemeClr val="tx1"/>
                  </a:solidFill>
                </a:rPr>
              </a:br>
              <a:r>
                <a:rPr lang="en-US" sz="1400" dirty="0">
                  <a:solidFill>
                    <a:schemeClr val="tx1"/>
                  </a:solidFill>
                </a:rPr>
                <a:t>(“My title”)</a:t>
              </a:r>
            </a:p>
          </p:txBody>
        </p:sp>
        <p:sp>
          <p:nvSpPr>
            <p:cNvPr id="24" name="Rectangle 23">
              <a:extLst>
                <a:ext uri="{FF2B5EF4-FFF2-40B4-BE49-F238E27FC236}">
                  <a16:creationId xmlns:a16="http://schemas.microsoft.com/office/drawing/2014/main" id="{AF14EA47-B651-4249-A97D-5505B8195251}"/>
                </a:ext>
              </a:extLst>
            </p:cNvPr>
            <p:cNvSpPr/>
            <p:nvPr/>
          </p:nvSpPr>
          <p:spPr>
            <a:xfrm>
              <a:off x="5748855" y="3417324"/>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Attribute</a:t>
              </a:r>
              <a:br>
                <a:rPr lang="en-US" sz="1400" dirty="0">
                  <a:solidFill>
                    <a:schemeClr val="tx1"/>
                  </a:solidFill>
                </a:rPr>
              </a:br>
              <a:r>
                <a:rPr lang="en-US" sz="1400" dirty="0">
                  <a:solidFill>
                    <a:schemeClr val="tx1"/>
                  </a:solidFill>
                </a:rPr>
                <a:t>(“</a:t>
              </a:r>
              <a:r>
                <a:rPr lang="en-US" sz="1400" dirty="0" err="1">
                  <a:solidFill>
                    <a:schemeClr val="tx1"/>
                  </a:solidFill>
                </a:rPr>
                <a:t>href</a:t>
              </a:r>
              <a:r>
                <a:rPr lang="en-US" sz="1400" dirty="0">
                  <a:solidFill>
                    <a:schemeClr val="tx1"/>
                  </a:solidFill>
                </a:rPr>
                <a:t>”)</a:t>
              </a:r>
            </a:p>
          </p:txBody>
        </p:sp>
        <p:sp>
          <p:nvSpPr>
            <p:cNvPr id="25" name="Rectangle 24">
              <a:extLst>
                <a:ext uri="{FF2B5EF4-FFF2-40B4-BE49-F238E27FC236}">
                  <a16:creationId xmlns:a16="http://schemas.microsoft.com/office/drawing/2014/main" id="{755875D4-70E3-4D20-A278-2F8322261543}"/>
                </a:ext>
              </a:extLst>
            </p:cNvPr>
            <p:cNvSpPr/>
            <p:nvPr/>
          </p:nvSpPr>
          <p:spPr>
            <a:xfrm>
              <a:off x="7190009" y="3417324"/>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(&lt;a&gt;)</a:t>
              </a:r>
            </a:p>
          </p:txBody>
        </p:sp>
        <p:sp>
          <p:nvSpPr>
            <p:cNvPr id="26" name="Rectangle 25">
              <a:extLst>
                <a:ext uri="{FF2B5EF4-FFF2-40B4-BE49-F238E27FC236}">
                  <a16:creationId xmlns:a16="http://schemas.microsoft.com/office/drawing/2014/main" id="{D9B91D53-395F-4AC1-826A-1E3E4867CE30}"/>
                </a:ext>
              </a:extLst>
            </p:cNvPr>
            <p:cNvSpPr/>
            <p:nvPr/>
          </p:nvSpPr>
          <p:spPr>
            <a:xfrm>
              <a:off x="7190009" y="4552737"/>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Text</a:t>
              </a:r>
              <a:br>
                <a:rPr lang="en-US" sz="1400" dirty="0">
                  <a:solidFill>
                    <a:schemeClr val="tx1"/>
                  </a:solidFill>
                </a:rPr>
              </a:br>
              <a:r>
                <a:rPr lang="en-US" sz="1400" dirty="0">
                  <a:solidFill>
                    <a:schemeClr val="tx1"/>
                  </a:solidFill>
                </a:rPr>
                <a:t>(“My Link”)</a:t>
              </a:r>
            </a:p>
          </p:txBody>
        </p:sp>
        <p:sp>
          <p:nvSpPr>
            <p:cNvPr id="27" name="Rectangle 26">
              <a:extLst>
                <a:ext uri="{FF2B5EF4-FFF2-40B4-BE49-F238E27FC236}">
                  <a16:creationId xmlns:a16="http://schemas.microsoft.com/office/drawing/2014/main" id="{D470225A-1FB0-4F2C-84BF-C86BC48E6A36}"/>
                </a:ext>
              </a:extLst>
            </p:cNvPr>
            <p:cNvSpPr/>
            <p:nvPr/>
          </p:nvSpPr>
          <p:spPr>
            <a:xfrm>
              <a:off x="8835561" y="3417324"/>
              <a:ext cx="1251057"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Element</a:t>
              </a:r>
              <a:br>
                <a:rPr lang="en-US" sz="1400" dirty="0">
                  <a:solidFill>
                    <a:schemeClr val="tx1"/>
                  </a:solidFill>
                </a:rPr>
              </a:br>
              <a:r>
                <a:rPr lang="en-US" sz="1400" dirty="0">
                  <a:solidFill>
                    <a:schemeClr val="tx1"/>
                  </a:solidFill>
                </a:rPr>
                <a:t>(&lt;h1&gt;)</a:t>
              </a:r>
            </a:p>
          </p:txBody>
        </p:sp>
        <p:sp>
          <p:nvSpPr>
            <p:cNvPr id="28" name="Rectangle 27">
              <a:extLst>
                <a:ext uri="{FF2B5EF4-FFF2-40B4-BE49-F238E27FC236}">
                  <a16:creationId xmlns:a16="http://schemas.microsoft.com/office/drawing/2014/main" id="{6799D875-DAE5-4AFE-B658-BE6EA4A677B0}"/>
                </a:ext>
              </a:extLst>
            </p:cNvPr>
            <p:cNvSpPr/>
            <p:nvPr/>
          </p:nvSpPr>
          <p:spPr>
            <a:xfrm>
              <a:off x="8684027" y="4552737"/>
              <a:ext cx="1548211" cy="66105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Text</a:t>
              </a:r>
              <a:br>
                <a:rPr lang="en-US" sz="1400" dirty="0">
                  <a:solidFill>
                    <a:schemeClr val="tx1"/>
                  </a:solidFill>
                </a:rPr>
              </a:br>
              <a:r>
                <a:rPr lang="en-US" sz="1400" dirty="0">
                  <a:solidFill>
                    <a:schemeClr val="tx1"/>
                  </a:solidFill>
                </a:rPr>
                <a:t>(“</a:t>
              </a:r>
              <a:r>
                <a:rPr lang="en-US" sz="1400" dirty="0" err="1">
                  <a:solidFill>
                    <a:schemeClr val="tx1"/>
                  </a:solidFill>
                </a:rPr>
                <a:t>MyHeader</a:t>
              </a:r>
              <a:r>
                <a:rPr lang="en-US" sz="1400" dirty="0">
                  <a:solidFill>
                    <a:schemeClr val="tx1"/>
                  </a:solidFill>
                </a:rPr>
                <a:t>”)</a:t>
              </a:r>
            </a:p>
          </p:txBody>
        </p:sp>
        <p:cxnSp>
          <p:nvCxnSpPr>
            <p:cNvPr id="29" name="Straight Connector 28">
              <a:extLst>
                <a:ext uri="{FF2B5EF4-FFF2-40B4-BE49-F238E27FC236}">
                  <a16:creationId xmlns:a16="http://schemas.microsoft.com/office/drawing/2014/main" id="{CF9E5FA6-0274-43CA-B9D9-AB9E4108AB8C}"/>
                </a:ext>
              </a:extLst>
            </p:cNvPr>
            <p:cNvCxnSpPr>
              <a:cxnSpLocks/>
              <a:stCxn id="18" idx="2"/>
              <a:endCxn id="19" idx="0"/>
            </p:cNvCxnSpPr>
            <p:nvPr/>
          </p:nvCxnSpPr>
          <p:spPr>
            <a:xfrm>
              <a:off x="6375634" y="1420211"/>
              <a:ext cx="7603" cy="2999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5A19B16F-766E-4E95-BE1A-7114B239E629}"/>
                </a:ext>
              </a:extLst>
            </p:cNvPr>
            <p:cNvCxnSpPr>
              <a:cxnSpLocks/>
              <a:stCxn id="19" idx="2"/>
              <a:endCxn id="20" idx="0"/>
            </p:cNvCxnSpPr>
            <p:nvPr/>
          </p:nvCxnSpPr>
          <p:spPr>
            <a:xfrm rot="5400000">
              <a:off x="5450347" y="1415357"/>
              <a:ext cx="323607" cy="1542174"/>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67E13C33-380D-4A73-9A0B-57B54630F978}"/>
                </a:ext>
              </a:extLst>
            </p:cNvPr>
            <p:cNvCxnSpPr>
              <a:cxnSpLocks/>
              <a:stCxn id="21" idx="0"/>
              <a:endCxn id="19" idx="2"/>
            </p:cNvCxnSpPr>
            <p:nvPr/>
          </p:nvCxnSpPr>
          <p:spPr>
            <a:xfrm rot="16200000" flipV="1">
              <a:off x="6939329" y="1468550"/>
              <a:ext cx="323607" cy="1435789"/>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72CFD8C-7173-46B0-9082-5F257F759983}"/>
                </a:ext>
              </a:extLst>
            </p:cNvPr>
            <p:cNvCxnSpPr>
              <a:cxnSpLocks/>
              <a:stCxn id="22" idx="0"/>
              <a:endCxn id="20" idx="2"/>
            </p:cNvCxnSpPr>
            <p:nvPr/>
          </p:nvCxnSpPr>
          <p:spPr>
            <a:xfrm flipV="1">
              <a:off x="4841063" y="3009303"/>
              <a:ext cx="0" cy="4151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C0ABD6-D716-413E-941D-ADE9593BC1B7}"/>
                </a:ext>
              </a:extLst>
            </p:cNvPr>
            <p:cNvCxnSpPr>
              <a:cxnSpLocks/>
              <a:stCxn id="22" idx="2"/>
              <a:endCxn id="23" idx="0"/>
            </p:cNvCxnSpPr>
            <p:nvPr/>
          </p:nvCxnSpPr>
          <p:spPr>
            <a:xfrm>
              <a:off x="4841063" y="4085551"/>
              <a:ext cx="0" cy="4597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2CC4471-9B69-4984-B026-8DF2DD8AA26B}"/>
                </a:ext>
              </a:extLst>
            </p:cNvPr>
            <p:cNvCxnSpPr>
              <a:cxnSpLocks/>
              <a:stCxn id="21" idx="2"/>
              <a:endCxn id="25" idx="0"/>
            </p:cNvCxnSpPr>
            <p:nvPr/>
          </p:nvCxnSpPr>
          <p:spPr>
            <a:xfrm flipH="1">
              <a:off x="7815538" y="3009303"/>
              <a:ext cx="3488" cy="4080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1A1C7F37-56F2-47FF-8A7A-F7FF4A4FBC3E}"/>
                </a:ext>
              </a:extLst>
            </p:cNvPr>
            <p:cNvCxnSpPr>
              <a:cxnSpLocks/>
              <a:stCxn id="24" idx="0"/>
              <a:endCxn id="21" idx="2"/>
            </p:cNvCxnSpPr>
            <p:nvPr/>
          </p:nvCxnSpPr>
          <p:spPr>
            <a:xfrm rot="5400000" flipH="1" flipV="1">
              <a:off x="6892695" y="2490993"/>
              <a:ext cx="408021" cy="1444642"/>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630B8B56-EB34-424D-A530-ADC4358B5327}"/>
                </a:ext>
              </a:extLst>
            </p:cNvPr>
            <p:cNvCxnSpPr>
              <a:cxnSpLocks/>
              <a:stCxn id="21" idx="2"/>
              <a:endCxn id="27" idx="0"/>
            </p:cNvCxnSpPr>
            <p:nvPr/>
          </p:nvCxnSpPr>
          <p:spPr>
            <a:xfrm rot="16200000" flipH="1">
              <a:off x="8436046" y="2392280"/>
              <a:ext cx="408022" cy="164206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1508A96-DD50-4B14-A3F4-A78F8451BF37}"/>
                </a:ext>
              </a:extLst>
            </p:cNvPr>
            <p:cNvCxnSpPr>
              <a:cxnSpLocks/>
              <a:stCxn id="26" idx="0"/>
              <a:endCxn id="25" idx="2"/>
            </p:cNvCxnSpPr>
            <p:nvPr/>
          </p:nvCxnSpPr>
          <p:spPr>
            <a:xfrm flipV="1">
              <a:off x="7815538" y="4078379"/>
              <a:ext cx="0" cy="4743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8BDA3DD-A4B8-4B10-9E54-724AE8A887EA}"/>
                </a:ext>
              </a:extLst>
            </p:cNvPr>
            <p:cNvCxnSpPr>
              <a:cxnSpLocks/>
              <a:stCxn id="27" idx="2"/>
              <a:endCxn id="28" idx="0"/>
            </p:cNvCxnSpPr>
            <p:nvPr/>
          </p:nvCxnSpPr>
          <p:spPr>
            <a:xfrm flipH="1">
              <a:off x="9458133" y="4078378"/>
              <a:ext cx="2957" cy="474359"/>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087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7A3588E0-F89C-476E-B4F3-08ED792451B1}"/>
              </a:ext>
            </a:extLst>
          </p:cNvPr>
          <p:cNvSpPr>
            <a:spLocks noGrp="1"/>
          </p:cNvSpPr>
          <p:nvPr>
            <p:ph type="ctrTitle"/>
          </p:nvPr>
        </p:nvSpPr>
        <p:spPr/>
        <p:txBody>
          <a:bodyPr/>
          <a:lstStyle/>
          <a:p>
            <a:r>
              <a:rPr lang="en-US" dirty="0"/>
              <a:t>Classes and IDs</a:t>
            </a:r>
          </a:p>
        </p:txBody>
      </p:sp>
      <p:sp>
        <p:nvSpPr>
          <p:cNvPr id="6" name="Subtitle 5">
            <a:extLst>
              <a:ext uri="{FF2B5EF4-FFF2-40B4-BE49-F238E27FC236}">
                <a16:creationId xmlns:a16="http://schemas.microsoft.com/office/drawing/2014/main" id="{42B917BF-AA18-4754-BB1F-D0E04FE766F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575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Classes and IDs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7886700" cy="4127656"/>
          </a:xfrm>
        </p:spPr>
        <p:txBody>
          <a:bodyPr>
            <a:normAutofit/>
          </a:bodyPr>
          <a:lstStyle/>
          <a:p>
            <a:pPr marL="0" indent="0">
              <a:spcAft>
                <a:spcPts val="1200"/>
              </a:spcAft>
              <a:buNone/>
            </a:pPr>
            <a:r>
              <a:rPr lang="en-US" sz="2400" dirty="0"/>
              <a:t>We’ve seen throughout our exploration of CSS frameworks how important classes are to styling web pages</a:t>
            </a:r>
          </a:p>
          <a:p>
            <a:pPr marL="0" indent="0">
              <a:spcAft>
                <a:spcPts val="1200"/>
              </a:spcAft>
              <a:buNone/>
            </a:pPr>
            <a:r>
              <a:rPr lang="en-US" sz="2400" dirty="0"/>
              <a:t>IDs are the primary way in which JavaScript accesses and dynamically modifies web pages and their elements</a:t>
            </a:r>
          </a:p>
          <a:p>
            <a:pPr marL="0" indent="0">
              <a:spcAft>
                <a:spcPts val="1200"/>
              </a:spcAft>
              <a:buNone/>
            </a:pPr>
            <a:r>
              <a:rPr lang="en-US" sz="2400" dirty="0"/>
              <a:t>There is some bleed-over, however:</a:t>
            </a:r>
          </a:p>
          <a:p>
            <a:pPr marL="914400" indent="0">
              <a:spcAft>
                <a:spcPts val="1200"/>
              </a:spcAft>
              <a:buNone/>
            </a:pPr>
            <a:r>
              <a:rPr lang="en-US" sz="2400" dirty="0"/>
              <a:t>CSS can style IDs</a:t>
            </a:r>
          </a:p>
          <a:p>
            <a:pPr marL="914400" indent="0">
              <a:spcAft>
                <a:spcPts val="1200"/>
              </a:spcAft>
              <a:buNone/>
            </a:pPr>
            <a:r>
              <a:rPr lang="en-US" sz="2400" dirty="0"/>
              <a:t>JavaScript can access elements by class</a:t>
            </a:r>
          </a:p>
          <a:p>
            <a:pPr marL="0" indent="0">
              <a:buNone/>
            </a:pPr>
            <a:endParaRPr lang="en-US" sz="2400" dirty="0"/>
          </a:p>
        </p:txBody>
      </p:sp>
    </p:spTree>
    <p:extLst>
      <p:ext uri="{BB962C8B-B14F-4D97-AF65-F5344CB8AC3E}">
        <p14:creationId xmlns:p14="http://schemas.microsoft.com/office/powerpoint/2010/main" val="401072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Simple Example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8096250" cy="4127656"/>
          </a:xfrm>
        </p:spPr>
        <p:txBody>
          <a:bodyPr>
            <a:normAutofit/>
          </a:bodyPr>
          <a:lstStyle/>
          <a:p>
            <a:pPr marL="0" indent="0">
              <a:spcAft>
                <a:spcPts val="1200"/>
              </a:spcAft>
              <a:buNone/>
            </a:pPr>
            <a:r>
              <a:rPr lang="en-US" sz="2400" dirty="0"/>
              <a:t>One of the many JavaScript methods is </a:t>
            </a:r>
            <a:r>
              <a:rPr lang="en-US" sz="2200" dirty="0" err="1">
                <a:solidFill>
                  <a:srgbClr val="0070C0"/>
                </a:solidFill>
                <a:latin typeface="Courier New" panose="02070309020205020404" pitchFamily="49" charset="0"/>
                <a:cs typeface="Courier New" panose="02070309020205020404" pitchFamily="49" charset="0"/>
              </a:rPr>
              <a:t>getElementById</a:t>
            </a:r>
            <a:r>
              <a:rPr lang="en-US" sz="2200" dirty="0">
                <a:solidFill>
                  <a:srgbClr val="0070C0"/>
                </a:solidFill>
                <a:latin typeface="Courier New" panose="02070309020205020404" pitchFamily="49" charset="0"/>
                <a:cs typeface="Courier New" panose="02070309020205020404" pitchFamily="49" charset="0"/>
              </a:rPr>
              <a:t>()</a:t>
            </a:r>
          </a:p>
          <a:p>
            <a:pPr marL="0" indent="0">
              <a:spcAft>
                <a:spcPts val="1200"/>
              </a:spcAft>
              <a:buNone/>
            </a:pPr>
            <a:r>
              <a:rPr lang="en-US" sz="2400" dirty="0"/>
              <a:t>This method is part of the </a:t>
            </a:r>
            <a:r>
              <a:rPr lang="en-US" sz="2200" dirty="0">
                <a:solidFill>
                  <a:srgbClr val="0070C0"/>
                </a:solidFill>
                <a:latin typeface="Courier New" panose="02070309020205020404" pitchFamily="49" charset="0"/>
                <a:cs typeface="Courier New" panose="02070309020205020404" pitchFamily="49" charset="0"/>
              </a:rPr>
              <a:t>document</a:t>
            </a:r>
            <a:r>
              <a:rPr lang="en-US" sz="2200" dirty="0">
                <a:latin typeface="Courier New" panose="02070309020205020404" pitchFamily="49" charset="0"/>
                <a:cs typeface="Courier New" panose="02070309020205020404" pitchFamily="49" charset="0"/>
              </a:rPr>
              <a:t> </a:t>
            </a:r>
            <a:r>
              <a:rPr lang="en-US" sz="2400" dirty="0"/>
              <a:t>class and is thus invoked using dot (“.”) notation (One of the language’s similarities with Java), i.e., </a:t>
            </a:r>
          </a:p>
          <a:p>
            <a:pPr marL="0" indent="0">
              <a:spcAft>
                <a:spcPts val="1200"/>
              </a:spcAft>
              <a:buNone/>
            </a:pPr>
            <a:endParaRPr lang="en-US" sz="2400" dirty="0"/>
          </a:p>
          <a:p>
            <a:pPr marL="1371600" indent="0">
              <a:buNone/>
            </a:pPr>
            <a:r>
              <a:rPr lang="en-US" sz="2200" dirty="0" err="1">
                <a:solidFill>
                  <a:srgbClr val="0070C0"/>
                </a:solidFill>
                <a:latin typeface="Courier New" panose="02070309020205020404" pitchFamily="49" charset="0"/>
                <a:cs typeface="Courier New" panose="02070309020205020404" pitchFamily="49" charset="0"/>
              </a:rPr>
              <a:t>document.getElementById</a:t>
            </a:r>
            <a:r>
              <a:rPr lang="en-US" sz="2200" dirty="0">
                <a:solidFill>
                  <a:srgbClr val="0070C0"/>
                </a:solidFill>
                <a:latin typeface="Courier New" panose="02070309020205020404" pitchFamily="49" charset="0"/>
                <a:cs typeface="Courier New" panose="02070309020205020404" pitchFamily="49" charset="0"/>
              </a:rPr>
              <a:t>(“id”)</a:t>
            </a:r>
          </a:p>
        </p:txBody>
      </p:sp>
      <p:sp>
        <p:nvSpPr>
          <p:cNvPr id="10" name="Oval 9">
            <a:extLst>
              <a:ext uri="{FF2B5EF4-FFF2-40B4-BE49-F238E27FC236}">
                <a16:creationId xmlns:a16="http://schemas.microsoft.com/office/drawing/2014/main" id="{AD0023B1-675E-48A0-A431-B4E40C20D6C9}"/>
              </a:ext>
            </a:extLst>
          </p:cNvPr>
          <p:cNvSpPr/>
          <p:nvPr/>
        </p:nvSpPr>
        <p:spPr>
          <a:xfrm>
            <a:off x="4944377" y="4346481"/>
            <a:ext cx="185737" cy="185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626D7D1-95AF-48E4-AF15-6AA439BEDDB8}"/>
              </a:ext>
            </a:extLst>
          </p:cNvPr>
          <p:cNvSpPr txBox="1"/>
          <p:nvPr/>
        </p:nvSpPr>
        <p:spPr>
          <a:xfrm>
            <a:off x="3176588" y="5162555"/>
            <a:ext cx="625492" cy="369332"/>
          </a:xfrm>
          <a:prstGeom prst="rect">
            <a:avLst/>
          </a:prstGeom>
          <a:noFill/>
        </p:spPr>
        <p:txBody>
          <a:bodyPr wrap="none" rtlCol="0">
            <a:spAutoFit/>
          </a:bodyPr>
          <a:lstStyle/>
          <a:p>
            <a:r>
              <a:rPr lang="en-US" dirty="0"/>
              <a:t>class</a:t>
            </a:r>
          </a:p>
        </p:txBody>
      </p:sp>
      <p:sp>
        <p:nvSpPr>
          <p:cNvPr id="13" name="TextBox 12">
            <a:extLst>
              <a:ext uri="{FF2B5EF4-FFF2-40B4-BE49-F238E27FC236}">
                <a16:creationId xmlns:a16="http://schemas.microsoft.com/office/drawing/2014/main" id="{A3FD4B2E-1FAE-4FAC-9EC0-CFD98004AAB8}"/>
              </a:ext>
            </a:extLst>
          </p:cNvPr>
          <p:cNvSpPr txBox="1"/>
          <p:nvPr/>
        </p:nvSpPr>
        <p:spPr>
          <a:xfrm>
            <a:off x="5783254" y="5162555"/>
            <a:ext cx="925638" cy="369332"/>
          </a:xfrm>
          <a:prstGeom prst="rect">
            <a:avLst/>
          </a:prstGeom>
          <a:noFill/>
        </p:spPr>
        <p:txBody>
          <a:bodyPr wrap="none" rtlCol="0">
            <a:spAutoFit/>
          </a:bodyPr>
          <a:lstStyle/>
          <a:p>
            <a:r>
              <a:rPr lang="en-US" dirty="0"/>
              <a:t>method</a:t>
            </a:r>
          </a:p>
        </p:txBody>
      </p:sp>
      <p:sp>
        <p:nvSpPr>
          <p:cNvPr id="14" name="TextBox 13">
            <a:extLst>
              <a:ext uri="{FF2B5EF4-FFF2-40B4-BE49-F238E27FC236}">
                <a16:creationId xmlns:a16="http://schemas.microsoft.com/office/drawing/2014/main" id="{B59C2895-D628-43F5-810A-0AE1A31D3520}"/>
              </a:ext>
            </a:extLst>
          </p:cNvPr>
          <p:cNvSpPr txBox="1"/>
          <p:nvPr/>
        </p:nvSpPr>
        <p:spPr>
          <a:xfrm>
            <a:off x="7814702" y="5162555"/>
            <a:ext cx="359394" cy="369332"/>
          </a:xfrm>
          <a:prstGeom prst="rect">
            <a:avLst/>
          </a:prstGeom>
          <a:noFill/>
        </p:spPr>
        <p:txBody>
          <a:bodyPr wrap="none" rtlCol="0">
            <a:spAutoFit/>
          </a:bodyPr>
          <a:lstStyle/>
          <a:p>
            <a:r>
              <a:rPr lang="en-US" dirty="0"/>
              <a:t>id</a:t>
            </a:r>
          </a:p>
        </p:txBody>
      </p:sp>
      <p:cxnSp>
        <p:nvCxnSpPr>
          <p:cNvPr id="16" name="Straight Arrow Connector 15">
            <a:extLst>
              <a:ext uri="{FF2B5EF4-FFF2-40B4-BE49-F238E27FC236}">
                <a16:creationId xmlns:a16="http://schemas.microsoft.com/office/drawing/2014/main" id="{8B15F2DC-DCDF-41EA-A5D4-35A848D5B234}"/>
              </a:ext>
            </a:extLst>
          </p:cNvPr>
          <p:cNvCxnSpPr>
            <a:stCxn id="12" idx="0"/>
          </p:cNvCxnSpPr>
          <p:nvPr/>
        </p:nvCxnSpPr>
        <p:spPr>
          <a:xfrm flipV="1">
            <a:off x="3489335" y="4419605"/>
            <a:ext cx="477829" cy="7429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B93D9F3-3BCD-4374-9C5C-D4E011CCB0AB}"/>
              </a:ext>
            </a:extLst>
          </p:cNvPr>
          <p:cNvCxnSpPr>
            <a:cxnSpLocks/>
            <a:stCxn id="13" idx="0"/>
          </p:cNvCxnSpPr>
          <p:nvPr/>
        </p:nvCxnSpPr>
        <p:spPr>
          <a:xfrm flipV="1">
            <a:off x="6246073" y="4419605"/>
            <a:ext cx="0" cy="7429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276AADB-6C2F-4945-84DC-0866A0959EF8}"/>
              </a:ext>
            </a:extLst>
          </p:cNvPr>
          <p:cNvCxnSpPr>
            <a:cxnSpLocks/>
          </p:cNvCxnSpPr>
          <p:nvPr/>
        </p:nvCxnSpPr>
        <p:spPr>
          <a:xfrm flipV="1">
            <a:off x="7994399" y="4462467"/>
            <a:ext cx="0" cy="7429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51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Simple Example	</a:t>
            </a:r>
          </a:p>
        </p:txBody>
      </p:sp>
      <p:sp>
        <p:nvSpPr>
          <p:cNvPr id="16" name="Arrow: Right 15">
            <a:extLst>
              <a:ext uri="{FF2B5EF4-FFF2-40B4-BE49-F238E27FC236}">
                <a16:creationId xmlns:a16="http://schemas.microsoft.com/office/drawing/2014/main" id="{28F9B382-B299-44D8-BB12-2BF9DED41F60}"/>
              </a:ext>
            </a:extLst>
          </p:cNvPr>
          <p:cNvSpPr/>
          <p:nvPr/>
        </p:nvSpPr>
        <p:spPr>
          <a:xfrm>
            <a:off x="5538134" y="4262841"/>
            <a:ext cx="1028328" cy="7516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BDDCB7A6-4983-45E2-809C-A3B8C4523B16}"/>
              </a:ext>
            </a:extLst>
          </p:cNvPr>
          <p:cNvPicPr>
            <a:picLocks noChangeAspect="1"/>
          </p:cNvPicPr>
          <p:nvPr/>
        </p:nvPicPr>
        <p:blipFill>
          <a:blip r:embed="rId2"/>
          <a:stretch>
            <a:fillRect/>
          </a:stretch>
        </p:blipFill>
        <p:spPr>
          <a:xfrm>
            <a:off x="1905000" y="1351698"/>
            <a:ext cx="7967329" cy="2306332"/>
          </a:xfrm>
          <a:prstGeom prst="rect">
            <a:avLst/>
          </a:prstGeom>
        </p:spPr>
      </p:pic>
      <p:pic>
        <p:nvPicPr>
          <p:cNvPr id="27" name="Picture 26">
            <a:extLst>
              <a:ext uri="{FF2B5EF4-FFF2-40B4-BE49-F238E27FC236}">
                <a16:creationId xmlns:a16="http://schemas.microsoft.com/office/drawing/2014/main" id="{EE7E328C-561B-467F-A31A-530932F92727}"/>
              </a:ext>
            </a:extLst>
          </p:cNvPr>
          <p:cNvPicPr>
            <a:picLocks noChangeAspect="1"/>
          </p:cNvPicPr>
          <p:nvPr/>
        </p:nvPicPr>
        <p:blipFill>
          <a:blip r:embed="rId3"/>
          <a:stretch>
            <a:fillRect/>
          </a:stretch>
        </p:blipFill>
        <p:spPr>
          <a:xfrm>
            <a:off x="1724585" y="3943350"/>
            <a:ext cx="3162300" cy="1390650"/>
          </a:xfrm>
          <a:prstGeom prst="rect">
            <a:avLst/>
          </a:prstGeom>
        </p:spPr>
      </p:pic>
      <p:pic>
        <p:nvPicPr>
          <p:cNvPr id="28" name="Picture 27">
            <a:extLst>
              <a:ext uri="{FF2B5EF4-FFF2-40B4-BE49-F238E27FC236}">
                <a16:creationId xmlns:a16="http://schemas.microsoft.com/office/drawing/2014/main" id="{7DDB901F-2206-4AA4-B600-3A0A48199F29}"/>
              </a:ext>
            </a:extLst>
          </p:cNvPr>
          <p:cNvPicPr>
            <a:picLocks noChangeAspect="1"/>
          </p:cNvPicPr>
          <p:nvPr/>
        </p:nvPicPr>
        <p:blipFill>
          <a:blip r:embed="rId4"/>
          <a:stretch>
            <a:fillRect/>
          </a:stretch>
        </p:blipFill>
        <p:spPr>
          <a:xfrm>
            <a:off x="7217711" y="4052889"/>
            <a:ext cx="3162300" cy="1171575"/>
          </a:xfrm>
          <a:prstGeom prst="rect">
            <a:avLst/>
          </a:prstGeom>
        </p:spPr>
      </p:pic>
    </p:spTree>
    <p:extLst>
      <p:ext uri="{BB962C8B-B14F-4D97-AF65-F5344CB8AC3E}">
        <p14:creationId xmlns:p14="http://schemas.microsoft.com/office/powerpoint/2010/main" val="208653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JavaScript - Including With HTML</a:t>
            </a:r>
          </a:p>
        </p:txBody>
      </p:sp>
      <p:sp>
        <p:nvSpPr>
          <p:cNvPr id="14" name="Text Placeholder 13">
            <a:extLst>
              <a:ext uri="{FF2B5EF4-FFF2-40B4-BE49-F238E27FC236}">
                <a16:creationId xmlns:a16="http://schemas.microsoft.com/office/drawing/2014/main" id="{9B156542-CD16-4DE9-85E6-DB71C6CDA9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2196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 Including With HTML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8096250" cy="4127656"/>
          </a:xfrm>
        </p:spPr>
        <p:txBody>
          <a:bodyPr>
            <a:normAutofit/>
          </a:bodyPr>
          <a:lstStyle/>
          <a:p>
            <a:pPr marL="0" indent="0">
              <a:buNone/>
            </a:pPr>
            <a:r>
              <a:rPr lang="en-US" dirty="0">
                <a:cs typeface="Courier New" panose="02070309020205020404" pitchFamily="49" charset="0"/>
              </a:rPr>
              <a:t>The </a:t>
            </a:r>
            <a:r>
              <a:rPr lang="en-US" sz="2400" dirty="0">
                <a:solidFill>
                  <a:srgbClr val="0070C0"/>
                </a:solidFill>
                <a:latin typeface="Courier New" panose="02070309020205020404" pitchFamily="49" charset="0"/>
                <a:cs typeface="Courier New" panose="02070309020205020404" pitchFamily="49" charset="0"/>
              </a:rPr>
              <a:t>&lt;script&gt; </a:t>
            </a:r>
            <a:r>
              <a:rPr lang="en-US" dirty="0">
                <a:cs typeface="Courier New" panose="02070309020205020404" pitchFamily="49" charset="0"/>
              </a:rPr>
              <a:t>Element</a:t>
            </a:r>
          </a:p>
          <a:p>
            <a:pPr marL="914400" indent="0">
              <a:buNone/>
            </a:pPr>
            <a:r>
              <a:rPr lang="en-US" sz="2400" dirty="0">
                <a:cs typeface="Courier New" panose="02070309020205020404" pitchFamily="49" charset="0"/>
              </a:rPr>
              <a:t>In HTML, JavaScript code must be inserted between </a:t>
            </a:r>
            <a:r>
              <a:rPr lang="en-US" sz="2200" dirty="0">
                <a:solidFill>
                  <a:srgbClr val="0070C0"/>
                </a:solidFill>
                <a:latin typeface="Courier New" panose="02070309020205020404" pitchFamily="49" charset="0"/>
                <a:cs typeface="Courier New" panose="02070309020205020404" pitchFamily="49" charset="0"/>
              </a:rPr>
              <a:t>&lt;script&gt; </a:t>
            </a:r>
            <a:r>
              <a:rPr lang="en-US" sz="2400" dirty="0">
                <a:cs typeface="Courier New" panose="02070309020205020404" pitchFamily="49" charset="0"/>
              </a:rPr>
              <a:t>and</a:t>
            </a:r>
            <a:r>
              <a:rPr lang="en-US" sz="2200" dirty="0">
                <a:solidFill>
                  <a:srgbClr val="0070C0"/>
                </a:solidFill>
                <a:latin typeface="Courier New" panose="02070309020205020404" pitchFamily="49" charset="0"/>
                <a:cs typeface="Courier New" panose="02070309020205020404" pitchFamily="49" charset="0"/>
              </a:rPr>
              <a:t> &lt;/script&gt; </a:t>
            </a:r>
            <a:r>
              <a:rPr lang="en-US" sz="2400" dirty="0">
                <a:cs typeface="Courier New" panose="02070309020205020404" pitchFamily="49" charset="0"/>
              </a:rPr>
              <a:t>tags</a:t>
            </a:r>
          </a:p>
        </p:txBody>
      </p:sp>
      <p:pic>
        <p:nvPicPr>
          <p:cNvPr id="18" name="Picture 17">
            <a:extLst>
              <a:ext uri="{FF2B5EF4-FFF2-40B4-BE49-F238E27FC236}">
                <a16:creationId xmlns:a16="http://schemas.microsoft.com/office/drawing/2014/main" id="{0C1082E7-FC31-444C-8931-41FF2E2628C8}"/>
              </a:ext>
            </a:extLst>
          </p:cNvPr>
          <p:cNvPicPr>
            <a:picLocks noChangeAspect="1"/>
          </p:cNvPicPr>
          <p:nvPr/>
        </p:nvPicPr>
        <p:blipFill>
          <a:blip r:embed="rId2"/>
          <a:stretch>
            <a:fillRect/>
          </a:stretch>
        </p:blipFill>
        <p:spPr>
          <a:xfrm>
            <a:off x="1628776" y="2917500"/>
            <a:ext cx="5441985" cy="2900845"/>
          </a:xfrm>
          <a:prstGeom prst="rect">
            <a:avLst/>
          </a:prstGeom>
        </p:spPr>
      </p:pic>
      <p:pic>
        <p:nvPicPr>
          <p:cNvPr id="19" name="Picture 18">
            <a:extLst>
              <a:ext uri="{FF2B5EF4-FFF2-40B4-BE49-F238E27FC236}">
                <a16:creationId xmlns:a16="http://schemas.microsoft.com/office/drawing/2014/main" id="{7A8BAC1D-D016-44D1-A8F9-492D162B67DE}"/>
              </a:ext>
            </a:extLst>
          </p:cNvPr>
          <p:cNvPicPr>
            <a:picLocks noChangeAspect="1"/>
          </p:cNvPicPr>
          <p:nvPr/>
        </p:nvPicPr>
        <p:blipFill>
          <a:blip r:embed="rId3"/>
          <a:stretch>
            <a:fillRect/>
          </a:stretch>
        </p:blipFill>
        <p:spPr>
          <a:xfrm>
            <a:off x="6876061" y="2998470"/>
            <a:ext cx="3624628" cy="1159463"/>
          </a:xfrm>
          <a:prstGeom prst="rect">
            <a:avLst/>
          </a:prstGeom>
        </p:spPr>
      </p:pic>
      <p:sp>
        <p:nvSpPr>
          <p:cNvPr id="21" name="Arrow: Right 20">
            <a:extLst>
              <a:ext uri="{FF2B5EF4-FFF2-40B4-BE49-F238E27FC236}">
                <a16:creationId xmlns:a16="http://schemas.microsoft.com/office/drawing/2014/main" id="{AE4D17F5-9DE0-4C0A-9461-F1EB03C0F52B}"/>
              </a:ext>
            </a:extLst>
          </p:cNvPr>
          <p:cNvSpPr/>
          <p:nvPr/>
        </p:nvSpPr>
        <p:spPr>
          <a:xfrm>
            <a:off x="5428633" y="3245488"/>
            <a:ext cx="1028328" cy="7516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 Including With HTML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8096250" cy="4127656"/>
          </a:xfrm>
        </p:spPr>
        <p:txBody>
          <a:bodyPr>
            <a:normAutofit/>
          </a:bodyPr>
          <a:lstStyle/>
          <a:p>
            <a:pPr marL="0" indent="0">
              <a:spcAft>
                <a:spcPts val="1200"/>
              </a:spcAft>
              <a:buNone/>
            </a:pPr>
            <a:r>
              <a:rPr lang="en-US" dirty="0">
                <a:cs typeface="Courier New" panose="02070309020205020404" pitchFamily="49" charset="0"/>
              </a:rPr>
              <a:t>JavaScript Functions and Events</a:t>
            </a:r>
          </a:p>
          <a:p>
            <a:pPr marL="914400" indent="0">
              <a:spcAft>
                <a:spcPts val="1200"/>
              </a:spcAft>
              <a:buNone/>
            </a:pPr>
            <a:r>
              <a:rPr lang="en-US" sz="2400" dirty="0">
                <a:cs typeface="Courier New" panose="02070309020205020404" pitchFamily="49" charset="0"/>
              </a:rPr>
              <a:t>A JavaScript function is a block of JavaScript code, that can be executed when "called" for</a:t>
            </a:r>
          </a:p>
          <a:p>
            <a:pPr marL="914400" indent="0">
              <a:spcAft>
                <a:spcPts val="1200"/>
              </a:spcAft>
              <a:buNone/>
            </a:pPr>
            <a:r>
              <a:rPr lang="en-US" sz="2400" dirty="0">
                <a:cs typeface="Courier New" panose="02070309020205020404" pitchFamily="49" charset="0"/>
              </a:rPr>
              <a:t>For example, a function can be called when an event occurs, like when the user clicks a button</a:t>
            </a:r>
          </a:p>
          <a:p>
            <a:pPr marL="914400" indent="0">
              <a:spcAft>
                <a:spcPts val="1200"/>
              </a:spcAft>
              <a:buNone/>
            </a:pPr>
            <a:r>
              <a:rPr lang="en-US" sz="2400" dirty="0">
                <a:cs typeface="Courier New" panose="02070309020205020404" pitchFamily="49" charset="0"/>
              </a:rPr>
              <a:t>We will talk more about functions and events later </a:t>
            </a:r>
            <a:endParaRPr lang="en-US" sz="2000" dirty="0">
              <a:cs typeface="Courier New" panose="02070309020205020404" pitchFamily="49" charset="0"/>
            </a:endParaRPr>
          </a:p>
        </p:txBody>
      </p:sp>
    </p:spTree>
    <p:extLst>
      <p:ext uri="{BB962C8B-B14F-4D97-AF65-F5344CB8AC3E}">
        <p14:creationId xmlns:p14="http://schemas.microsoft.com/office/powerpoint/2010/main" val="153176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 Including With HTML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8096250" cy="4127656"/>
          </a:xfrm>
        </p:spPr>
        <p:txBody>
          <a:bodyPr>
            <a:normAutofit/>
          </a:bodyPr>
          <a:lstStyle/>
          <a:p>
            <a:pPr marL="0" indent="0">
              <a:spcAft>
                <a:spcPts val="1200"/>
              </a:spcAft>
              <a:buNone/>
            </a:pPr>
            <a:r>
              <a:rPr lang="en-US" dirty="0">
                <a:cs typeface="Courier New" panose="02070309020205020404" pitchFamily="49" charset="0"/>
              </a:rPr>
              <a:t>JavaScript in </a:t>
            </a:r>
            <a:r>
              <a:rPr lang="en-US" sz="2600" dirty="0">
                <a:solidFill>
                  <a:srgbClr val="0070C0"/>
                </a:solidFill>
                <a:latin typeface="Courier New" panose="02070309020205020404" pitchFamily="49" charset="0"/>
                <a:cs typeface="Courier New" panose="02070309020205020404" pitchFamily="49" charset="0"/>
              </a:rPr>
              <a:t>&lt;head&gt;</a:t>
            </a:r>
          </a:p>
          <a:p>
            <a:pPr marL="914400" indent="0">
              <a:spcAft>
                <a:spcPts val="1200"/>
              </a:spcAft>
              <a:buNone/>
            </a:pPr>
            <a:r>
              <a:rPr lang="en-US" sz="2400" dirty="0">
                <a:cs typeface="Courier New" panose="02070309020205020404" pitchFamily="49" charset="0"/>
              </a:rPr>
              <a:t>In this example, a JavaScript function is placed in the </a:t>
            </a:r>
            <a:r>
              <a:rPr lang="en-US" sz="2200" dirty="0">
                <a:solidFill>
                  <a:srgbClr val="0070C0"/>
                </a:solidFill>
                <a:latin typeface="Courier New" panose="02070309020205020404" pitchFamily="49" charset="0"/>
                <a:cs typeface="Courier New" panose="02070309020205020404" pitchFamily="49" charset="0"/>
              </a:rPr>
              <a:t>&lt;head&gt;</a:t>
            </a:r>
            <a:r>
              <a:rPr lang="en-US" sz="2400" dirty="0">
                <a:cs typeface="Courier New" panose="02070309020205020404" pitchFamily="49" charset="0"/>
              </a:rPr>
              <a:t> section of an HTML page</a:t>
            </a:r>
          </a:p>
          <a:p>
            <a:pPr marL="914400" indent="0">
              <a:spcAft>
                <a:spcPts val="1200"/>
              </a:spcAft>
              <a:buNone/>
            </a:pPr>
            <a:r>
              <a:rPr lang="en-US" sz="2400" dirty="0">
                <a:cs typeface="Courier New" panose="02070309020205020404" pitchFamily="49" charset="0"/>
              </a:rPr>
              <a:t>The function is invoked (called) when a button is clicked</a:t>
            </a:r>
            <a:endParaRPr lang="en-US" sz="1800" dirty="0">
              <a:cs typeface="Courier New" panose="02070309020205020404" pitchFamily="49" charset="0"/>
            </a:endParaRPr>
          </a:p>
        </p:txBody>
      </p:sp>
    </p:spTree>
    <p:extLst>
      <p:ext uri="{BB962C8B-B14F-4D97-AF65-F5344CB8AC3E}">
        <p14:creationId xmlns:p14="http://schemas.microsoft.com/office/powerpoint/2010/main" val="15410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a:xfrm>
            <a:off x="1524000" y="365127"/>
            <a:ext cx="9144000" cy="1325563"/>
          </a:xfrm>
        </p:spPr>
        <p:txBody>
          <a:bodyPr/>
          <a:lstStyle/>
          <a:p>
            <a:r>
              <a:rPr lang="en-US" dirty="0"/>
              <a:t>JS - Including With HTML - </a:t>
            </a:r>
            <a:r>
              <a:rPr lang="en-US" sz="3100" dirty="0">
                <a:solidFill>
                  <a:srgbClr val="0070C0"/>
                </a:solidFill>
                <a:latin typeface="Courier New" panose="02070309020205020404" pitchFamily="49" charset="0"/>
                <a:cs typeface="Courier New" panose="02070309020205020404" pitchFamily="49" charset="0"/>
              </a:rPr>
              <a:t>&lt;head&gt;</a:t>
            </a:r>
            <a:endParaRPr lang="en-US" dirty="0"/>
          </a:p>
        </p:txBody>
      </p:sp>
      <p:pic>
        <p:nvPicPr>
          <p:cNvPr id="10" name="Content Placeholder 9">
            <a:extLst>
              <a:ext uri="{FF2B5EF4-FFF2-40B4-BE49-F238E27FC236}">
                <a16:creationId xmlns:a16="http://schemas.microsoft.com/office/drawing/2014/main" id="{7327CFD9-A299-4415-A2FF-8AD06698785C}"/>
              </a:ext>
            </a:extLst>
          </p:cNvPr>
          <p:cNvPicPr>
            <a:picLocks noGrp="1" noChangeAspect="1"/>
          </p:cNvPicPr>
          <p:nvPr>
            <p:ph idx="1"/>
          </p:nvPr>
        </p:nvPicPr>
        <p:blipFill>
          <a:blip r:embed="rId2"/>
          <a:stretch>
            <a:fillRect/>
          </a:stretch>
        </p:blipFill>
        <p:spPr>
          <a:xfrm>
            <a:off x="1618409" y="1502778"/>
            <a:ext cx="5963573" cy="4218676"/>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12" name="Arrow: Right 11">
            <a:extLst>
              <a:ext uri="{FF2B5EF4-FFF2-40B4-BE49-F238E27FC236}">
                <a16:creationId xmlns:a16="http://schemas.microsoft.com/office/drawing/2014/main" id="{BD9A5FCD-921D-4FCF-9C4C-234F54ECE758}"/>
              </a:ext>
            </a:extLst>
          </p:cNvPr>
          <p:cNvSpPr/>
          <p:nvPr/>
        </p:nvSpPr>
        <p:spPr>
          <a:xfrm>
            <a:off x="5968764" y="2766583"/>
            <a:ext cx="1028328" cy="7516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C7EDB16-E4D5-4930-9DC0-7B61D7A6AE59}"/>
              </a:ext>
            </a:extLst>
          </p:cNvPr>
          <p:cNvPicPr>
            <a:picLocks noChangeAspect="1"/>
          </p:cNvPicPr>
          <p:nvPr/>
        </p:nvPicPr>
        <p:blipFill>
          <a:blip r:embed="rId3"/>
          <a:stretch>
            <a:fillRect/>
          </a:stretch>
        </p:blipFill>
        <p:spPr>
          <a:xfrm>
            <a:off x="7160182" y="1437736"/>
            <a:ext cx="3370641" cy="1339882"/>
          </a:xfrm>
          <a:prstGeom prst="rect">
            <a:avLst/>
          </a:prstGeom>
        </p:spPr>
      </p:pic>
      <p:sp>
        <p:nvSpPr>
          <p:cNvPr id="14" name="Arrow: Right 13">
            <a:extLst>
              <a:ext uri="{FF2B5EF4-FFF2-40B4-BE49-F238E27FC236}">
                <a16:creationId xmlns:a16="http://schemas.microsoft.com/office/drawing/2014/main" id="{73E6D82F-22C5-4A38-A220-76C18BCF60F7}"/>
              </a:ext>
            </a:extLst>
          </p:cNvPr>
          <p:cNvSpPr/>
          <p:nvPr/>
        </p:nvSpPr>
        <p:spPr>
          <a:xfrm rot="5400000">
            <a:off x="7951725" y="2528019"/>
            <a:ext cx="1028328" cy="7516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57C8384-01E7-48D9-B178-D6A356FCDEAB}"/>
              </a:ext>
            </a:extLst>
          </p:cNvPr>
          <p:cNvPicPr>
            <a:picLocks noChangeAspect="1"/>
          </p:cNvPicPr>
          <p:nvPr/>
        </p:nvPicPr>
        <p:blipFill>
          <a:blip r:embed="rId4"/>
          <a:stretch>
            <a:fillRect/>
          </a:stretch>
        </p:blipFill>
        <p:spPr>
          <a:xfrm>
            <a:off x="7160181" y="3438696"/>
            <a:ext cx="2732094" cy="1415822"/>
          </a:xfrm>
          <a:prstGeom prst="rect">
            <a:avLst/>
          </a:prstGeom>
        </p:spPr>
      </p:pic>
    </p:spTree>
    <p:extLst>
      <p:ext uri="{BB962C8B-B14F-4D97-AF65-F5344CB8AC3E}">
        <p14:creationId xmlns:p14="http://schemas.microsoft.com/office/powerpoint/2010/main" val="38307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7A3588E0-F89C-476E-B4F3-08ED792451B1}"/>
              </a:ext>
            </a:extLst>
          </p:cNvPr>
          <p:cNvSpPr>
            <a:spLocks noGrp="1"/>
          </p:cNvSpPr>
          <p:nvPr>
            <p:ph type="ctrTitle"/>
          </p:nvPr>
        </p:nvSpPr>
        <p:spPr/>
        <p:txBody>
          <a:bodyPr/>
          <a:lstStyle/>
          <a:p>
            <a:r>
              <a:rPr lang="en-US" dirty="0"/>
              <a:t>JavaScript</a:t>
            </a:r>
          </a:p>
        </p:txBody>
      </p:sp>
      <p:sp>
        <p:nvSpPr>
          <p:cNvPr id="6" name="Subtitle 5">
            <a:extLst>
              <a:ext uri="{FF2B5EF4-FFF2-40B4-BE49-F238E27FC236}">
                <a16:creationId xmlns:a16="http://schemas.microsoft.com/office/drawing/2014/main" id="{42B917BF-AA18-4754-BB1F-D0E04FE766F8}"/>
              </a:ext>
            </a:extLst>
          </p:cNvPr>
          <p:cNvSpPr>
            <a:spLocks noGrp="1"/>
          </p:cNvSpPr>
          <p:nvPr>
            <p:ph type="subTitle" idx="1"/>
          </p:nvPr>
        </p:nvSpPr>
        <p:spPr/>
        <p:txBody>
          <a:bodyPr/>
          <a:lstStyle/>
          <a:p>
            <a:r>
              <a:rPr lang="en-US" dirty="0"/>
              <a:t>A Little History</a:t>
            </a:r>
          </a:p>
        </p:txBody>
      </p:sp>
    </p:spTree>
    <p:extLst>
      <p:ext uri="{BB962C8B-B14F-4D97-AF65-F5344CB8AC3E}">
        <p14:creationId xmlns:p14="http://schemas.microsoft.com/office/powerpoint/2010/main" val="31356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 Including With HTML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8096250" cy="4127656"/>
          </a:xfrm>
        </p:spPr>
        <p:txBody>
          <a:bodyPr>
            <a:normAutofit/>
          </a:bodyPr>
          <a:lstStyle/>
          <a:p>
            <a:pPr marL="0" indent="0">
              <a:spcAft>
                <a:spcPts val="1200"/>
              </a:spcAft>
              <a:buNone/>
            </a:pPr>
            <a:r>
              <a:rPr lang="en-US" dirty="0">
                <a:cs typeface="Courier New" panose="02070309020205020404" pitchFamily="49" charset="0"/>
              </a:rPr>
              <a:t>JavaScript in </a:t>
            </a:r>
            <a:r>
              <a:rPr lang="en-US" sz="2600" dirty="0">
                <a:solidFill>
                  <a:srgbClr val="0070C0"/>
                </a:solidFill>
                <a:latin typeface="Courier New" panose="02070309020205020404" pitchFamily="49" charset="0"/>
                <a:cs typeface="Courier New" panose="02070309020205020404" pitchFamily="49" charset="0"/>
              </a:rPr>
              <a:t>&lt;body&gt;</a:t>
            </a:r>
          </a:p>
          <a:p>
            <a:pPr marL="914400" indent="0">
              <a:spcAft>
                <a:spcPts val="1200"/>
              </a:spcAft>
              <a:buNone/>
            </a:pPr>
            <a:r>
              <a:rPr lang="en-US" sz="2400" dirty="0">
                <a:cs typeface="Courier New" panose="02070309020205020404" pitchFamily="49" charset="0"/>
              </a:rPr>
              <a:t>In this example, a JavaScript function is placed in the </a:t>
            </a:r>
            <a:r>
              <a:rPr lang="en-US" sz="2200" dirty="0">
                <a:solidFill>
                  <a:srgbClr val="0070C0"/>
                </a:solidFill>
                <a:latin typeface="Courier New" panose="02070309020205020404" pitchFamily="49" charset="0"/>
                <a:cs typeface="Courier New" panose="02070309020205020404" pitchFamily="49" charset="0"/>
              </a:rPr>
              <a:t>&lt;body&gt;</a:t>
            </a:r>
            <a:r>
              <a:rPr lang="en-US" sz="2400" dirty="0">
                <a:cs typeface="Courier New" panose="02070309020205020404" pitchFamily="49" charset="0"/>
              </a:rPr>
              <a:t> section of an HTML page</a:t>
            </a:r>
          </a:p>
          <a:p>
            <a:pPr marL="914400" indent="0">
              <a:spcAft>
                <a:spcPts val="1200"/>
              </a:spcAft>
              <a:buNone/>
            </a:pPr>
            <a:r>
              <a:rPr lang="en-US" sz="2400" dirty="0">
                <a:cs typeface="Courier New" panose="02070309020205020404" pitchFamily="49" charset="0"/>
              </a:rPr>
              <a:t>The function is invoked (called) when a button is clicked</a:t>
            </a:r>
            <a:endParaRPr lang="en-US" sz="1800" dirty="0">
              <a:cs typeface="Courier New" panose="02070309020205020404" pitchFamily="49" charset="0"/>
            </a:endParaRPr>
          </a:p>
        </p:txBody>
      </p:sp>
    </p:spTree>
    <p:extLst>
      <p:ext uri="{BB962C8B-B14F-4D97-AF65-F5344CB8AC3E}">
        <p14:creationId xmlns:p14="http://schemas.microsoft.com/office/powerpoint/2010/main" val="160612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9C4E6D4-B5AE-488F-8256-C2E9032DA891}"/>
              </a:ext>
            </a:extLst>
          </p:cNvPr>
          <p:cNvPicPr>
            <a:picLocks noChangeAspect="1"/>
          </p:cNvPicPr>
          <p:nvPr/>
        </p:nvPicPr>
        <p:blipFill>
          <a:blip r:embed="rId2"/>
          <a:stretch>
            <a:fillRect/>
          </a:stretch>
        </p:blipFill>
        <p:spPr>
          <a:xfrm>
            <a:off x="6975720" y="1734680"/>
            <a:ext cx="3649378" cy="1517157"/>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 Including With HTML - </a:t>
            </a:r>
            <a:r>
              <a:rPr lang="en-US" sz="3100" dirty="0">
                <a:solidFill>
                  <a:srgbClr val="0070C0"/>
                </a:solidFill>
                <a:latin typeface="Courier New" panose="02070309020205020404" pitchFamily="49" charset="0"/>
                <a:cs typeface="Courier New" panose="02070309020205020404" pitchFamily="49" charset="0"/>
              </a:rPr>
              <a:t>&lt;body&gt; </a:t>
            </a:r>
            <a:endParaRPr lang="en-US" dirty="0"/>
          </a:p>
        </p:txBody>
      </p:sp>
      <p:sp>
        <p:nvSpPr>
          <p:cNvPr id="14" name="Arrow: Right 13">
            <a:extLst>
              <a:ext uri="{FF2B5EF4-FFF2-40B4-BE49-F238E27FC236}">
                <a16:creationId xmlns:a16="http://schemas.microsoft.com/office/drawing/2014/main" id="{73E6D82F-22C5-4A38-A220-76C18BCF60F7}"/>
              </a:ext>
            </a:extLst>
          </p:cNvPr>
          <p:cNvSpPr/>
          <p:nvPr/>
        </p:nvSpPr>
        <p:spPr>
          <a:xfrm rot="5400000">
            <a:off x="7934307" y="3024411"/>
            <a:ext cx="1028328" cy="7516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EB58C7C-7AEB-450F-A5E9-01FF19EBC29F}"/>
              </a:ext>
            </a:extLst>
          </p:cNvPr>
          <p:cNvPicPr>
            <a:picLocks noChangeAspect="1"/>
          </p:cNvPicPr>
          <p:nvPr/>
        </p:nvPicPr>
        <p:blipFill>
          <a:blip r:embed="rId3"/>
          <a:stretch>
            <a:fillRect/>
          </a:stretch>
        </p:blipFill>
        <p:spPr>
          <a:xfrm>
            <a:off x="1611081" y="1533535"/>
            <a:ext cx="4946047" cy="4022785"/>
          </a:xfrm>
          <a:prstGeom prst="rect">
            <a:avLst/>
          </a:prstGeom>
        </p:spPr>
      </p:pic>
      <p:sp>
        <p:nvSpPr>
          <p:cNvPr id="12" name="Arrow: Right 11">
            <a:extLst>
              <a:ext uri="{FF2B5EF4-FFF2-40B4-BE49-F238E27FC236}">
                <a16:creationId xmlns:a16="http://schemas.microsoft.com/office/drawing/2014/main" id="{BD9A5FCD-921D-4FCF-9C4C-234F54ECE758}"/>
              </a:ext>
            </a:extLst>
          </p:cNvPr>
          <p:cNvSpPr/>
          <p:nvPr/>
        </p:nvSpPr>
        <p:spPr>
          <a:xfrm>
            <a:off x="5878878" y="3350821"/>
            <a:ext cx="1028328" cy="7516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6BCA396-CD0D-48AE-A011-BDC86E0033AC}"/>
              </a:ext>
            </a:extLst>
          </p:cNvPr>
          <p:cNvPicPr>
            <a:picLocks noChangeAspect="1"/>
          </p:cNvPicPr>
          <p:nvPr/>
        </p:nvPicPr>
        <p:blipFill>
          <a:blip r:embed="rId4"/>
          <a:stretch>
            <a:fillRect/>
          </a:stretch>
        </p:blipFill>
        <p:spPr>
          <a:xfrm>
            <a:off x="6975720" y="4039722"/>
            <a:ext cx="2579312" cy="1274118"/>
          </a:xfrm>
          <a:prstGeom prst="rect">
            <a:avLst/>
          </a:prstGeom>
        </p:spPr>
      </p:pic>
    </p:spTree>
    <p:extLst>
      <p:ext uri="{BB962C8B-B14F-4D97-AF65-F5344CB8AC3E}">
        <p14:creationId xmlns:p14="http://schemas.microsoft.com/office/powerpoint/2010/main" val="93119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 Including With HTML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8096250" cy="4127656"/>
          </a:xfrm>
        </p:spPr>
        <p:txBody>
          <a:bodyPr>
            <a:normAutofit/>
          </a:bodyPr>
          <a:lstStyle/>
          <a:p>
            <a:pPr marL="0" indent="0">
              <a:spcAft>
                <a:spcPts val="1200"/>
              </a:spcAft>
              <a:buNone/>
            </a:pPr>
            <a:r>
              <a:rPr lang="en-US" dirty="0">
                <a:cs typeface="Courier New" panose="02070309020205020404" pitchFamily="49" charset="0"/>
              </a:rPr>
              <a:t>External JavaScript</a:t>
            </a:r>
          </a:p>
          <a:p>
            <a:pPr marL="914400" indent="0">
              <a:spcAft>
                <a:spcPts val="1200"/>
              </a:spcAft>
              <a:buNone/>
            </a:pPr>
            <a:r>
              <a:rPr lang="en-US" sz="2400" dirty="0">
                <a:cs typeface="Courier New" panose="02070309020205020404" pitchFamily="49" charset="0"/>
              </a:rPr>
              <a:t>Scripts can also be placed in external files</a:t>
            </a:r>
          </a:p>
          <a:p>
            <a:pPr marL="914400" indent="0">
              <a:spcAft>
                <a:spcPts val="1200"/>
              </a:spcAft>
              <a:buNone/>
            </a:pPr>
            <a:r>
              <a:rPr lang="en-US" sz="2400" dirty="0">
                <a:cs typeface="Courier New" panose="02070309020205020404" pitchFamily="49" charset="0"/>
              </a:rPr>
              <a:t>External scripts are practical when the same code is used in many different web pages</a:t>
            </a:r>
          </a:p>
          <a:p>
            <a:pPr marL="914400" indent="0">
              <a:spcAft>
                <a:spcPts val="1200"/>
              </a:spcAft>
              <a:buNone/>
            </a:pPr>
            <a:r>
              <a:rPr lang="en-US" sz="2400" dirty="0">
                <a:cs typeface="Courier New" panose="02070309020205020404" pitchFamily="49" charset="0"/>
              </a:rPr>
              <a:t>JavaScript files have the file extension </a:t>
            </a:r>
            <a:r>
              <a:rPr lang="en-US" sz="2400" b="1" dirty="0">
                <a:solidFill>
                  <a:srgbClr val="0070C0"/>
                </a:solidFill>
                <a:cs typeface="Courier New" panose="02070309020205020404" pitchFamily="49" charset="0"/>
              </a:rPr>
              <a:t>.</a:t>
            </a:r>
            <a:r>
              <a:rPr lang="en-US" sz="2400" b="1" dirty="0" err="1">
                <a:solidFill>
                  <a:srgbClr val="0070C0"/>
                </a:solidFill>
                <a:cs typeface="Courier New" panose="02070309020205020404" pitchFamily="49" charset="0"/>
              </a:rPr>
              <a:t>js</a:t>
            </a:r>
            <a:endParaRPr lang="en-US" sz="2400" dirty="0">
              <a:cs typeface="Courier New" panose="02070309020205020404" pitchFamily="49" charset="0"/>
            </a:endParaRPr>
          </a:p>
          <a:p>
            <a:pPr marL="914400" indent="0">
              <a:spcAft>
                <a:spcPts val="1200"/>
              </a:spcAft>
              <a:buNone/>
            </a:pPr>
            <a:r>
              <a:rPr lang="en-US" sz="2400" dirty="0">
                <a:cs typeface="Courier New" panose="02070309020205020404" pitchFamily="49" charset="0"/>
              </a:rPr>
              <a:t>To use an external script, put the name of the script file in the </a:t>
            </a:r>
            <a:r>
              <a:rPr lang="en-US" sz="2200" dirty="0" err="1">
                <a:solidFill>
                  <a:srgbClr val="FF0000"/>
                </a:solidFill>
                <a:latin typeface="Courier New" panose="02070309020205020404" pitchFamily="49" charset="0"/>
                <a:cs typeface="Courier New" panose="02070309020205020404" pitchFamily="49" charset="0"/>
              </a:rPr>
              <a:t>src</a:t>
            </a:r>
            <a:r>
              <a:rPr lang="en-US" sz="2400" dirty="0">
                <a:cs typeface="Courier New" panose="02070309020205020404" pitchFamily="49" charset="0"/>
              </a:rPr>
              <a:t> (source) attribute of a </a:t>
            </a:r>
            <a:r>
              <a:rPr lang="en-US" sz="2200" dirty="0">
                <a:solidFill>
                  <a:srgbClr val="0070C0"/>
                </a:solidFill>
                <a:latin typeface="Courier New" panose="02070309020205020404" pitchFamily="49" charset="0"/>
                <a:cs typeface="Courier New" panose="02070309020205020404" pitchFamily="49" charset="0"/>
              </a:rPr>
              <a:t>&lt;script&gt; </a:t>
            </a:r>
            <a:r>
              <a:rPr lang="en-US" sz="2400" dirty="0">
                <a:cs typeface="Courier New" panose="02070309020205020404" pitchFamily="49" charset="0"/>
              </a:rPr>
              <a:t>tag</a:t>
            </a:r>
          </a:p>
        </p:txBody>
      </p:sp>
    </p:spTree>
    <p:extLst>
      <p:ext uri="{BB962C8B-B14F-4D97-AF65-F5344CB8AC3E}">
        <p14:creationId xmlns:p14="http://schemas.microsoft.com/office/powerpoint/2010/main" val="385083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A36EF3-A779-41FD-BB16-0A521E50CF07}"/>
              </a:ext>
            </a:extLst>
          </p:cNvPr>
          <p:cNvPicPr>
            <a:picLocks noChangeAspect="1"/>
          </p:cNvPicPr>
          <p:nvPr/>
        </p:nvPicPr>
        <p:blipFill>
          <a:blip r:embed="rId2"/>
          <a:stretch>
            <a:fillRect/>
          </a:stretch>
        </p:blipFill>
        <p:spPr>
          <a:xfrm>
            <a:off x="1518234" y="2096220"/>
            <a:ext cx="5388973" cy="2815959"/>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a:xfrm>
            <a:off x="1647552" y="286749"/>
            <a:ext cx="7886700" cy="1325563"/>
          </a:xfrm>
        </p:spPr>
        <p:txBody>
          <a:bodyPr/>
          <a:lstStyle/>
          <a:p>
            <a:r>
              <a:rPr lang="en-US" dirty="0"/>
              <a:t>JS - Including With HTML - External</a:t>
            </a:r>
            <a:r>
              <a:rPr lang="en-US" sz="3100" dirty="0">
                <a:solidFill>
                  <a:srgbClr val="0070C0"/>
                </a:solidFill>
                <a:latin typeface="Courier New" panose="02070309020205020404" pitchFamily="49" charset="0"/>
                <a:cs typeface="Courier New" panose="02070309020205020404" pitchFamily="49" charset="0"/>
              </a:rPr>
              <a:t> </a:t>
            </a:r>
            <a:r>
              <a:rPr lang="en-US" dirty="0"/>
              <a:t>Example</a:t>
            </a:r>
          </a:p>
        </p:txBody>
      </p:sp>
      <p:sp>
        <p:nvSpPr>
          <p:cNvPr id="14" name="Arrow: Right 13">
            <a:extLst>
              <a:ext uri="{FF2B5EF4-FFF2-40B4-BE49-F238E27FC236}">
                <a16:creationId xmlns:a16="http://schemas.microsoft.com/office/drawing/2014/main" id="{73E6D82F-22C5-4A38-A220-76C18BCF60F7}"/>
              </a:ext>
            </a:extLst>
          </p:cNvPr>
          <p:cNvSpPr/>
          <p:nvPr/>
        </p:nvSpPr>
        <p:spPr>
          <a:xfrm rot="5400000">
            <a:off x="7951725" y="3200174"/>
            <a:ext cx="1028328" cy="7516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D9A5FCD-921D-4FCF-9C4C-234F54ECE758}"/>
              </a:ext>
            </a:extLst>
          </p:cNvPr>
          <p:cNvSpPr/>
          <p:nvPr/>
        </p:nvSpPr>
        <p:spPr>
          <a:xfrm>
            <a:off x="5878878" y="3350821"/>
            <a:ext cx="1028328" cy="7516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6BCA396-CD0D-48AE-A011-BDC86E0033AC}"/>
              </a:ext>
            </a:extLst>
          </p:cNvPr>
          <p:cNvPicPr>
            <a:picLocks noChangeAspect="1"/>
          </p:cNvPicPr>
          <p:nvPr/>
        </p:nvPicPr>
        <p:blipFill rotWithShape="1">
          <a:blip r:embed="rId3"/>
          <a:srcRect t="35401"/>
          <a:stretch/>
        </p:blipFill>
        <p:spPr>
          <a:xfrm>
            <a:off x="7191539" y="4272474"/>
            <a:ext cx="2579312" cy="823064"/>
          </a:xfrm>
          <a:prstGeom prst="rect">
            <a:avLst/>
          </a:prstGeom>
        </p:spPr>
      </p:pic>
      <p:pic>
        <p:nvPicPr>
          <p:cNvPr id="15" name="Picture 14">
            <a:extLst>
              <a:ext uri="{FF2B5EF4-FFF2-40B4-BE49-F238E27FC236}">
                <a16:creationId xmlns:a16="http://schemas.microsoft.com/office/drawing/2014/main" id="{6C1D299C-D9A9-41A2-98DA-B7EDB9871019}"/>
              </a:ext>
            </a:extLst>
          </p:cNvPr>
          <p:cNvPicPr>
            <a:picLocks noChangeAspect="1"/>
          </p:cNvPicPr>
          <p:nvPr/>
        </p:nvPicPr>
        <p:blipFill>
          <a:blip r:embed="rId4"/>
          <a:stretch>
            <a:fillRect/>
          </a:stretch>
        </p:blipFill>
        <p:spPr>
          <a:xfrm>
            <a:off x="6846486" y="1251529"/>
            <a:ext cx="3283449" cy="1615499"/>
          </a:xfrm>
          <a:prstGeom prst="rect">
            <a:avLst/>
          </a:prstGeom>
        </p:spPr>
      </p:pic>
      <p:pic>
        <p:nvPicPr>
          <p:cNvPr id="16" name="Picture 15">
            <a:extLst>
              <a:ext uri="{FF2B5EF4-FFF2-40B4-BE49-F238E27FC236}">
                <a16:creationId xmlns:a16="http://schemas.microsoft.com/office/drawing/2014/main" id="{1F6D9B95-59F9-4067-9342-564C2D9E9E07}"/>
              </a:ext>
            </a:extLst>
          </p:cNvPr>
          <p:cNvPicPr>
            <a:picLocks noChangeAspect="1"/>
          </p:cNvPicPr>
          <p:nvPr/>
        </p:nvPicPr>
        <p:blipFill>
          <a:blip r:embed="rId5"/>
          <a:stretch>
            <a:fillRect/>
          </a:stretch>
        </p:blipFill>
        <p:spPr>
          <a:xfrm>
            <a:off x="7146273" y="5105427"/>
            <a:ext cx="3390900" cy="600075"/>
          </a:xfrm>
          <a:prstGeom prst="rect">
            <a:avLst/>
          </a:prstGeom>
        </p:spPr>
      </p:pic>
    </p:spTree>
    <p:extLst>
      <p:ext uri="{BB962C8B-B14F-4D97-AF65-F5344CB8AC3E}">
        <p14:creationId xmlns:p14="http://schemas.microsoft.com/office/powerpoint/2010/main" val="165682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 Including With HTML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8342822" cy="4127656"/>
          </a:xfrm>
        </p:spPr>
        <p:txBody>
          <a:bodyPr>
            <a:normAutofit/>
          </a:bodyPr>
          <a:lstStyle/>
          <a:p>
            <a:pPr marL="0" indent="0">
              <a:spcAft>
                <a:spcPts val="1200"/>
              </a:spcAft>
              <a:buNone/>
            </a:pPr>
            <a:r>
              <a:rPr lang="en-US" sz="2400" dirty="0">
                <a:cs typeface="Courier New" panose="02070309020205020404" pitchFamily="49" charset="0"/>
              </a:rPr>
              <a:t>External scripts can be referenced with a full URL or with a path relative to the current web page</a:t>
            </a:r>
          </a:p>
          <a:p>
            <a:pPr marL="0" indent="0">
              <a:spcAft>
                <a:spcPts val="1200"/>
              </a:spcAft>
              <a:buNone/>
            </a:pPr>
            <a:r>
              <a:rPr lang="en-US" sz="2400" dirty="0">
                <a:cs typeface="Courier New" panose="02070309020205020404" pitchFamily="49" charset="0"/>
              </a:rPr>
              <a:t>This example uses a relative URL to link to a script</a:t>
            </a:r>
          </a:p>
        </p:txBody>
      </p:sp>
    </p:spTree>
    <p:extLst>
      <p:ext uri="{BB962C8B-B14F-4D97-AF65-F5344CB8AC3E}">
        <p14:creationId xmlns:p14="http://schemas.microsoft.com/office/powerpoint/2010/main" val="83830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92DA19F-8865-4252-BF22-1CAA47EEB44D}"/>
              </a:ext>
            </a:extLst>
          </p:cNvPr>
          <p:cNvPicPr>
            <a:picLocks noChangeAspect="1"/>
          </p:cNvPicPr>
          <p:nvPr/>
        </p:nvPicPr>
        <p:blipFill>
          <a:blip r:embed="rId2"/>
          <a:stretch>
            <a:fillRect/>
          </a:stretch>
        </p:blipFill>
        <p:spPr>
          <a:xfrm>
            <a:off x="1590675" y="1531232"/>
            <a:ext cx="5183516" cy="362736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a:xfrm>
            <a:off x="1524000" y="365127"/>
            <a:ext cx="9099459" cy="1325563"/>
          </a:xfrm>
        </p:spPr>
        <p:txBody>
          <a:bodyPr/>
          <a:lstStyle/>
          <a:p>
            <a:r>
              <a:rPr lang="en-US" dirty="0"/>
              <a:t>JS - Including With HTML - External</a:t>
            </a:r>
          </a:p>
        </p:txBody>
      </p:sp>
      <p:sp>
        <p:nvSpPr>
          <p:cNvPr id="14" name="Arrow: Right 13">
            <a:extLst>
              <a:ext uri="{FF2B5EF4-FFF2-40B4-BE49-F238E27FC236}">
                <a16:creationId xmlns:a16="http://schemas.microsoft.com/office/drawing/2014/main" id="{73E6D82F-22C5-4A38-A220-76C18BCF60F7}"/>
              </a:ext>
            </a:extLst>
          </p:cNvPr>
          <p:cNvSpPr/>
          <p:nvPr/>
        </p:nvSpPr>
        <p:spPr>
          <a:xfrm rot="5400000">
            <a:off x="7951725" y="3400473"/>
            <a:ext cx="1028328" cy="7516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D9A5FCD-921D-4FCF-9C4C-234F54ECE758}"/>
              </a:ext>
            </a:extLst>
          </p:cNvPr>
          <p:cNvSpPr/>
          <p:nvPr/>
        </p:nvSpPr>
        <p:spPr>
          <a:xfrm>
            <a:off x="5878878" y="3350821"/>
            <a:ext cx="1028328" cy="7516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055663-4263-4BDB-B185-D8274869F1F2}"/>
              </a:ext>
            </a:extLst>
          </p:cNvPr>
          <p:cNvGrpSpPr/>
          <p:nvPr/>
        </p:nvGrpSpPr>
        <p:grpSpPr>
          <a:xfrm>
            <a:off x="6869762" y="1610188"/>
            <a:ext cx="3683687" cy="1888231"/>
            <a:chOff x="5345761" y="1409888"/>
            <a:chExt cx="3683687" cy="1888231"/>
          </a:xfrm>
        </p:grpSpPr>
        <p:pic>
          <p:nvPicPr>
            <p:cNvPr id="6" name="Picture 5">
              <a:extLst>
                <a:ext uri="{FF2B5EF4-FFF2-40B4-BE49-F238E27FC236}">
                  <a16:creationId xmlns:a16="http://schemas.microsoft.com/office/drawing/2014/main" id="{630134C8-2A8C-4AF5-A965-F7BB964DD9E8}"/>
                </a:ext>
              </a:extLst>
            </p:cNvPr>
            <p:cNvPicPr>
              <a:picLocks noChangeAspect="1"/>
            </p:cNvPicPr>
            <p:nvPr/>
          </p:nvPicPr>
          <p:blipFill>
            <a:blip r:embed="rId3"/>
            <a:stretch>
              <a:fillRect/>
            </a:stretch>
          </p:blipFill>
          <p:spPr>
            <a:xfrm>
              <a:off x="5383206" y="1409888"/>
              <a:ext cx="3646242" cy="1131244"/>
            </a:xfrm>
            <a:prstGeom prst="rect">
              <a:avLst/>
            </a:prstGeom>
          </p:spPr>
        </p:pic>
        <p:pic>
          <p:nvPicPr>
            <p:cNvPr id="9" name="Picture 8">
              <a:extLst>
                <a:ext uri="{FF2B5EF4-FFF2-40B4-BE49-F238E27FC236}">
                  <a16:creationId xmlns:a16="http://schemas.microsoft.com/office/drawing/2014/main" id="{64911899-7BB6-4443-91E8-08AD2E5404D9}"/>
                </a:ext>
              </a:extLst>
            </p:cNvPr>
            <p:cNvPicPr>
              <a:picLocks noChangeAspect="1"/>
            </p:cNvPicPr>
            <p:nvPr/>
          </p:nvPicPr>
          <p:blipFill>
            <a:blip r:embed="rId4"/>
            <a:stretch>
              <a:fillRect/>
            </a:stretch>
          </p:blipFill>
          <p:spPr>
            <a:xfrm>
              <a:off x="5345761" y="2549866"/>
              <a:ext cx="3013235" cy="748253"/>
            </a:xfrm>
            <a:prstGeom prst="rect">
              <a:avLst/>
            </a:prstGeom>
          </p:spPr>
        </p:pic>
      </p:grpSp>
      <p:grpSp>
        <p:nvGrpSpPr>
          <p:cNvPr id="18" name="Group 17">
            <a:extLst>
              <a:ext uri="{FF2B5EF4-FFF2-40B4-BE49-F238E27FC236}">
                <a16:creationId xmlns:a16="http://schemas.microsoft.com/office/drawing/2014/main" id="{DA28AC27-D21D-4D24-B000-AE7E8F2F56C8}"/>
              </a:ext>
            </a:extLst>
          </p:cNvPr>
          <p:cNvGrpSpPr/>
          <p:nvPr/>
        </p:nvGrpSpPr>
        <p:grpSpPr>
          <a:xfrm>
            <a:off x="7139784" y="4272474"/>
            <a:ext cx="3013235" cy="1540306"/>
            <a:chOff x="5615783" y="4272474"/>
            <a:chExt cx="3013235" cy="1540306"/>
          </a:xfrm>
        </p:grpSpPr>
        <p:pic>
          <p:nvPicPr>
            <p:cNvPr id="19" name="Picture 18">
              <a:extLst>
                <a:ext uri="{FF2B5EF4-FFF2-40B4-BE49-F238E27FC236}">
                  <a16:creationId xmlns:a16="http://schemas.microsoft.com/office/drawing/2014/main" id="{46BCA396-CD0D-48AE-A011-BDC86E0033AC}"/>
                </a:ext>
              </a:extLst>
            </p:cNvPr>
            <p:cNvPicPr>
              <a:picLocks noChangeAspect="1"/>
            </p:cNvPicPr>
            <p:nvPr/>
          </p:nvPicPr>
          <p:blipFill rotWithShape="1">
            <a:blip r:embed="rId5"/>
            <a:srcRect t="35401"/>
            <a:stretch/>
          </p:blipFill>
          <p:spPr>
            <a:xfrm>
              <a:off x="5667539" y="4272474"/>
              <a:ext cx="2579312" cy="823064"/>
            </a:xfrm>
            <a:prstGeom prst="rect">
              <a:avLst/>
            </a:prstGeom>
          </p:spPr>
        </p:pic>
        <p:pic>
          <p:nvPicPr>
            <p:cNvPr id="17" name="Picture 16">
              <a:extLst>
                <a:ext uri="{FF2B5EF4-FFF2-40B4-BE49-F238E27FC236}">
                  <a16:creationId xmlns:a16="http://schemas.microsoft.com/office/drawing/2014/main" id="{801625DF-F849-4164-B267-3B55F27A0167}"/>
                </a:ext>
              </a:extLst>
            </p:cNvPr>
            <p:cNvPicPr>
              <a:picLocks noChangeAspect="1"/>
            </p:cNvPicPr>
            <p:nvPr/>
          </p:nvPicPr>
          <p:blipFill>
            <a:blip r:embed="rId4"/>
            <a:stretch>
              <a:fillRect/>
            </a:stretch>
          </p:blipFill>
          <p:spPr>
            <a:xfrm>
              <a:off x="5615783" y="5064527"/>
              <a:ext cx="3013235" cy="748253"/>
            </a:xfrm>
            <a:prstGeom prst="rect">
              <a:avLst/>
            </a:prstGeom>
          </p:spPr>
        </p:pic>
      </p:grpSp>
    </p:spTree>
    <p:extLst>
      <p:ext uri="{BB962C8B-B14F-4D97-AF65-F5344CB8AC3E}">
        <p14:creationId xmlns:p14="http://schemas.microsoft.com/office/powerpoint/2010/main" val="397411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 Including With HTML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8342822" cy="4127656"/>
          </a:xfrm>
        </p:spPr>
        <p:txBody>
          <a:bodyPr>
            <a:normAutofit/>
          </a:bodyPr>
          <a:lstStyle/>
          <a:p>
            <a:pPr marL="0" indent="0">
              <a:spcAft>
                <a:spcPts val="1200"/>
              </a:spcAft>
              <a:buNone/>
            </a:pPr>
            <a:r>
              <a:rPr lang="en-US" dirty="0">
                <a:cs typeface="Courier New" panose="02070309020205020404" pitchFamily="49" charset="0"/>
              </a:rPr>
              <a:t>External JavaScript Advantages</a:t>
            </a:r>
          </a:p>
          <a:p>
            <a:pPr marL="914400" indent="0">
              <a:spcAft>
                <a:spcPts val="1200"/>
              </a:spcAft>
              <a:buNone/>
            </a:pPr>
            <a:r>
              <a:rPr lang="en-US" sz="2400" dirty="0">
                <a:cs typeface="Courier New" panose="02070309020205020404" pitchFamily="49" charset="0"/>
              </a:rPr>
              <a:t>Separates HTML and code</a:t>
            </a:r>
          </a:p>
          <a:p>
            <a:pPr marL="914400" indent="0">
              <a:spcAft>
                <a:spcPts val="1200"/>
              </a:spcAft>
              <a:buNone/>
            </a:pPr>
            <a:r>
              <a:rPr lang="en-US" sz="2400" dirty="0">
                <a:cs typeface="Courier New" panose="02070309020205020404" pitchFamily="49" charset="0"/>
              </a:rPr>
              <a:t>Makes HTML and JavaScript easier to read and </a:t>
            </a:r>
            <a:r>
              <a:rPr lang="en-US" sz="2400" dirty="0">
                <a:solidFill>
                  <a:srgbClr val="FF0000"/>
                </a:solidFill>
                <a:cs typeface="Courier New" panose="02070309020205020404" pitchFamily="49" charset="0"/>
              </a:rPr>
              <a:t>maintain</a:t>
            </a:r>
          </a:p>
          <a:p>
            <a:pPr marL="914400" indent="0">
              <a:spcAft>
                <a:spcPts val="1200"/>
              </a:spcAft>
              <a:buNone/>
            </a:pPr>
            <a:r>
              <a:rPr lang="en-US" sz="2400" dirty="0">
                <a:cs typeface="Courier New" panose="02070309020205020404" pitchFamily="49" charset="0"/>
              </a:rPr>
              <a:t>Cached JavaScript files can speed up page loads</a:t>
            </a:r>
          </a:p>
          <a:p>
            <a:pPr marL="0" indent="0">
              <a:spcAft>
                <a:spcPts val="1200"/>
              </a:spcAft>
              <a:buNone/>
            </a:pPr>
            <a:r>
              <a:rPr lang="en-US" dirty="0">
                <a:cs typeface="Courier New" panose="02070309020205020404" pitchFamily="49" charset="0"/>
              </a:rPr>
              <a:t>To add several script files to one page  - use several script tags</a:t>
            </a:r>
          </a:p>
        </p:txBody>
      </p:sp>
      <p:pic>
        <p:nvPicPr>
          <p:cNvPr id="10" name="Picture 9">
            <a:extLst>
              <a:ext uri="{FF2B5EF4-FFF2-40B4-BE49-F238E27FC236}">
                <a16:creationId xmlns:a16="http://schemas.microsoft.com/office/drawing/2014/main" id="{F04A37F0-BC3B-4CEC-84E8-EB16713408D9}"/>
              </a:ext>
            </a:extLst>
          </p:cNvPr>
          <p:cNvPicPr>
            <a:picLocks noChangeAspect="1"/>
          </p:cNvPicPr>
          <p:nvPr/>
        </p:nvPicPr>
        <p:blipFill>
          <a:blip r:embed="rId2"/>
          <a:stretch>
            <a:fillRect/>
          </a:stretch>
        </p:blipFill>
        <p:spPr>
          <a:xfrm>
            <a:off x="4029426" y="4837323"/>
            <a:ext cx="5103738" cy="763440"/>
          </a:xfrm>
          <a:prstGeom prst="rect">
            <a:avLst/>
          </a:prstGeom>
        </p:spPr>
      </p:pic>
    </p:spTree>
    <p:extLst>
      <p:ext uri="{BB962C8B-B14F-4D97-AF65-F5344CB8AC3E}">
        <p14:creationId xmlns:p14="http://schemas.microsoft.com/office/powerpoint/2010/main" val="21766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JavaScript Output</a:t>
            </a:r>
          </a:p>
        </p:txBody>
      </p:sp>
      <p:sp>
        <p:nvSpPr>
          <p:cNvPr id="14" name="Text Placeholder 13">
            <a:extLst>
              <a:ext uri="{FF2B5EF4-FFF2-40B4-BE49-F238E27FC236}">
                <a16:creationId xmlns:a16="http://schemas.microsoft.com/office/drawing/2014/main" id="{9B156542-CD16-4DE9-85E6-DB71C6CDA9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1245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Output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8342822" cy="4127656"/>
          </a:xfrm>
        </p:spPr>
        <p:txBody>
          <a:bodyPr>
            <a:normAutofit/>
          </a:bodyPr>
          <a:lstStyle/>
          <a:p>
            <a:pPr marL="0" indent="0">
              <a:spcAft>
                <a:spcPts val="1200"/>
              </a:spcAft>
              <a:buNone/>
            </a:pPr>
            <a:r>
              <a:rPr lang="en-US" dirty="0">
                <a:cs typeface="Courier New" panose="02070309020205020404" pitchFamily="49" charset="0"/>
              </a:rPr>
              <a:t>JavaScript can "display" data in different ways:</a:t>
            </a:r>
            <a:endParaRPr lang="en-US" sz="2400" dirty="0">
              <a:cs typeface="Courier New" panose="02070309020205020404" pitchFamily="49" charset="0"/>
            </a:endParaRPr>
          </a:p>
          <a:p>
            <a:pPr marL="914400" indent="0">
              <a:spcAft>
                <a:spcPts val="1200"/>
              </a:spcAft>
              <a:buNone/>
            </a:pPr>
            <a:r>
              <a:rPr lang="en-US" sz="2400" dirty="0">
                <a:cs typeface="Courier New" panose="02070309020205020404" pitchFamily="49" charset="0"/>
              </a:rPr>
              <a:t>Writing into an HTML element, using </a:t>
            </a:r>
            <a:r>
              <a:rPr lang="en-US" sz="2400" dirty="0" err="1">
                <a:solidFill>
                  <a:srgbClr val="FF0000"/>
                </a:solidFill>
                <a:cs typeface="Courier New" panose="02070309020205020404" pitchFamily="49" charset="0"/>
              </a:rPr>
              <a:t>innerHTML</a:t>
            </a:r>
            <a:endParaRPr lang="en-US" sz="2400" dirty="0">
              <a:solidFill>
                <a:srgbClr val="FF0000"/>
              </a:solidFill>
              <a:cs typeface="Courier New" panose="02070309020205020404" pitchFamily="49" charset="0"/>
            </a:endParaRPr>
          </a:p>
          <a:p>
            <a:pPr marL="914400" indent="0">
              <a:spcAft>
                <a:spcPts val="1200"/>
              </a:spcAft>
              <a:buNone/>
            </a:pPr>
            <a:r>
              <a:rPr lang="en-US" sz="2400" dirty="0">
                <a:cs typeface="Courier New" panose="02070309020205020404" pitchFamily="49" charset="0"/>
              </a:rPr>
              <a:t>Writing into the HTML output using </a:t>
            </a:r>
            <a:r>
              <a:rPr lang="en-US" sz="2400" dirty="0" err="1">
                <a:solidFill>
                  <a:srgbClr val="FF0000"/>
                </a:solidFill>
                <a:cs typeface="Courier New" panose="02070309020205020404" pitchFamily="49" charset="0"/>
              </a:rPr>
              <a:t>document.write</a:t>
            </a:r>
            <a:r>
              <a:rPr lang="en-US" sz="2400" dirty="0">
                <a:solidFill>
                  <a:srgbClr val="FF0000"/>
                </a:solidFill>
                <a:cs typeface="Courier New" panose="02070309020205020404" pitchFamily="49" charset="0"/>
              </a:rPr>
              <a:t>()</a:t>
            </a:r>
          </a:p>
          <a:p>
            <a:pPr marL="914400" indent="0">
              <a:spcAft>
                <a:spcPts val="1200"/>
              </a:spcAft>
              <a:buNone/>
            </a:pPr>
            <a:r>
              <a:rPr lang="en-US" sz="2400" dirty="0">
                <a:cs typeface="Courier New" panose="02070309020205020404" pitchFamily="49" charset="0"/>
              </a:rPr>
              <a:t>Writing into an alert box, using </a:t>
            </a:r>
            <a:r>
              <a:rPr lang="en-US" sz="2400" dirty="0" err="1">
                <a:solidFill>
                  <a:srgbClr val="FF0000"/>
                </a:solidFill>
                <a:cs typeface="Courier New" panose="02070309020205020404" pitchFamily="49" charset="0"/>
              </a:rPr>
              <a:t>window.alert</a:t>
            </a:r>
            <a:r>
              <a:rPr lang="en-US" sz="2400" dirty="0">
                <a:solidFill>
                  <a:srgbClr val="FF0000"/>
                </a:solidFill>
                <a:cs typeface="Courier New" panose="02070309020205020404" pitchFamily="49" charset="0"/>
              </a:rPr>
              <a:t>()</a:t>
            </a:r>
          </a:p>
          <a:p>
            <a:pPr marL="914400" indent="0">
              <a:spcAft>
                <a:spcPts val="1200"/>
              </a:spcAft>
              <a:buNone/>
            </a:pPr>
            <a:r>
              <a:rPr lang="en-US" sz="2400" dirty="0">
                <a:cs typeface="Courier New" panose="02070309020205020404" pitchFamily="49" charset="0"/>
              </a:rPr>
              <a:t>Writing into the browser console, using </a:t>
            </a:r>
            <a:r>
              <a:rPr lang="en-US" sz="2400" dirty="0">
                <a:solidFill>
                  <a:srgbClr val="FF0000"/>
                </a:solidFill>
                <a:cs typeface="Courier New" panose="02070309020205020404" pitchFamily="49" charset="0"/>
              </a:rPr>
              <a:t>console.log()</a:t>
            </a:r>
          </a:p>
        </p:txBody>
      </p:sp>
    </p:spTree>
    <p:extLst>
      <p:ext uri="{BB962C8B-B14F-4D97-AF65-F5344CB8AC3E}">
        <p14:creationId xmlns:p14="http://schemas.microsoft.com/office/powerpoint/2010/main" val="373415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Output - </a:t>
            </a:r>
            <a:r>
              <a:rPr lang="en-US" dirty="0" err="1"/>
              <a:t>innerHTML</a:t>
            </a:r>
            <a:r>
              <a:rPr lang="en-US" dirty="0"/>
              <a:t>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8342822" cy="4127656"/>
          </a:xfrm>
        </p:spPr>
        <p:txBody>
          <a:bodyPr>
            <a:normAutofit/>
          </a:bodyPr>
          <a:lstStyle/>
          <a:p>
            <a:pPr marL="0" indent="0">
              <a:spcAft>
                <a:spcPts val="1200"/>
              </a:spcAft>
              <a:buNone/>
            </a:pPr>
            <a:r>
              <a:rPr lang="en-US" sz="2400" dirty="0">
                <a:cs typeface="Courier New" panose="02070309020205020404" pitchFamily="49" charset="0"/>
              </a:rPr>
              <a:t>To access an HTML element, JavaScript can use the </a:t>
            </a:r>
            <a:r>
              <a:rPr lang="en-US" sz="2400" dirty="0" err="1">
                <a:solidFill>
                  <a:srgbClr val="FF0000"/>
                </a:solidFill>
                <a:cs typeface="Courier New" panose="02070309020205020404" pitchFamily="49" charset="0"/>
              </a:rPr>
              <a:t>document.getElementById</a:t>
            </a:r>
            <a:r>
              <a:rPr lang="en-US" sz="2400" dirty="0">
                <a:solidFill>
                  <a:srgbClr val="FF0000"/>
                </a:solidFill>
                <a:cs typeface="Courier New" panose="02070309020205020404" pitchFamily="49" charset="0"/>
              </a:rPr>
              <a:t>(“id”) </a:t>
            </a:r>
            <a:r>
              <a:rPr lang="en-US" sz="2400" dirty="0">
                <a:cs typeface="Courier New" panose="02070309020205020404" pitchFamily="49" charset="0"/>
              </a:rPr>
              <a:t>method</a:t>
            </a:r>
          </a:p>
          <a:p>
            <a:pPr marL="0" indent="0">
              <a:spcAft>
                <a:spcPts val="1200"/>
              </a:spcAft>
              <a:buNone/>
            </a:pPr>
            <a:r>
              <a:rPr lang="en-US" sz="2400" dirty="0">
                <a:cs typeface="Courier New" panose="02070309020205020404" pitchFamily="49" charset="0"/>
              </a:rPr>
              <a:t>The </a:t>
            </a:r>
            <a:r>
              <a:rPr lang="en-US" sz="2400" dirty="0">
                <a:solidFill>
                  <a:srgbClr val="FF0000"/>
                </a:solidFill>
                <a:cs typeface="Courier New" panose="02070309020205020404" pitchFamily="49" charset="0"/>
              </a:rPr>
              <a:t>id</a:t>
            </a:r>
            <a:r>
              <a:rPr lang="en-US" sz="2400" dirty="0">
                <a:cs typeface="Courier New" panose="02070309020205020404" pitchFamily="49" charset="0"/>
              </a:rPr>
              <a:t> attribute identifies the HTML element</a:t>
            </a:r>
          </a:p>
          <a:p>
            <a:pPr marL="0" indent="0">
              <a:spcAft>
                <a:spcPts val="1200"/>
              </a:spcAft>
              <a:buNone/>
            </a:pPr>
            <a:r>
              <a:rPr lang="en-US" sz="2400" dirty="0">
                <a:cs typeface="Courier New" panose="02070309020205020404" pitchFamily="49" charset="0"/>
              </a:rPr>
              <a:t>The </a:t>
            </a:r>
            <a:r>
              <a:rPr lang="en-US" sz="2400" dirty="0" err="1">
                <a:solidFill>
                  <a:srgbClr val="FF0000"/>
                </a:solidFill>
                <a:cs typeface="Courier New" panose="02070309020205020404" pitchFamily="49" charset="0"/>
              </a:rPr>
              <a:t>innerHTML</a:t>
            </a:r>
            <a:r>
              <a:rPr lang="en-US" sz="2400" dirty="0">
                <a:cs typeface="Courier New" panose="02070309020205020404" pitchFamily="49" charset="0"/>
              </a:rPr>
              <a:t> property defines the HTML content</a:t>
            </a:r>
          </a:p>
          <a:p>
            <a:pPr marL="0" indent="0">
              <a:spcAft>
                <a:spcPts val="1200"/>
              </a:spcAft>
              <a:buNone/>
            </a:pPr>
            <a:r>
              <a:rPr lang="en-US" sz="2400" dirty="0">
                <a:cs typeface="Courier New" panose="02070309020205020404" pitchFamily="49" charset="0"/>
              </a:rPr>
              <a:t>Changing the </a:t>
            </a:r>
            <a:r>
              <a:rPr lang="en-US" sz="2400" dirty="0" err="1">
                <a:solidFill>
                  <a:srgbClr val="FF0000"/>
                </a:solidFill>
                <a:cs typeface="Courier New" panose="02070309020205020404" pitchFamily="49" charset="0"/>
              </a:rPr>
              <a:t>innerHTML</a:t>
            </a:r>
            <a:r>
              <a:rPr lang="en-US" sz="2400" dirty="0">
                <a:cs typeface="Courier New" panose="02070309020205020404" pitchFamily="49" charset="0"/>
              </a:rPr>
              <a:t> property of an HTML element is a common way to display data in HTML</a:t>
            </a:r>
          </a:p>
        </p:txBody>
      </p:sp>
    </p:spTree>
    <p:extLst>
      <p:ext uri="{BB962C8B-B14F-4D97-AF65-F5344CB8AC3E}">
        <p14:creationId xmlns:p14="http://schemas.microsoft.com/office/powerpoint/2010/main" val="185191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History</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690601"/>
            <a:ext cx="7886700" cy="4141932"/>
          </a:xfrm>
        </p:spPr>
        <p:txBody>
          <a:bodyPr>
            <a:normAutofit/>
          </a:bodyPr>
          <a:lstStyle/>
          <a:p>
            <a:pPr marL="0" indent="0">
              <a:spcAft>
                <a:spcPts val="1200"/>
              </a:spcAft>
              <a:buNone/>
            </a:pPr>
            <a:r>
              <a:rPr lang="en-US" sz="2400" dirty="0"/>
              <a:t>JavaScript, often abbreviated as JS, is a </a:t>
            </a:r>
            <a:r>
              <a:rPr lang="en-US" sz="2400" dirty="0">
                <a:solidFill>
                  <a:srgbClr val="FF0000"/>
                </a:solidFill>
              </a:rPr>
              <a:t>high-level</a:t>
            </a:r>
            <a:r>
              <a:rPr lang="en-US" sz="2400" dirty="0"/>
              <a:t>, </a:t>
            </a:r>
            <a:r>
              <a:rPr lang="en-US" sz="2400" dirty="0">
                <a:solidFill>
                  <a:srgbClr val="FF0000"/>
                </a:solidFill>
              </a:rPr>
              <a:t>dynamic</a:t>
            </a:r>
            <a:r>
              <a:rPr lang="en-US" sz="2400" dirty="0"/>
              <a:t>, </a:t>
            </a:r>
            <a:r>
              <a:rPr lang="en-US" sz="2400" dirty="0">
                <a:solidFill>
                  <a:srgbClr val="FF0000"/>
                </a:solidFill>
              </a:rPr>
              <a:t>weakly typed</a:t>
            </a:r>
            <a:r>
              <a:rPr lang="en-US" sz="2400" dirty="0"/>
              <a:t>, </a:t>
            </a:r>
            <a:r>
              <a:rPr lang="en-US" sz="2400" dirty="0">
                <a:solidFill>
                  <a:srgbClr val="FF0000"/>
                </a:solidFill>
              </a:rPr>
              <a:t>object-based</a:t>
            </a:r>
            <a:r>
              <a:rPr lang="en-US" sz="2400" dirty="0"/>
              <a:t>, and </a:t>
            </a:r>
            <a:r>
              <a:rPr lang="en-US" sz="2400" dirty="0">
                <a:solidFill>
                  <a:srgbClr val="FF0000"/>
                </a:solidFill>
              </a:rPr>
              <a:t>interpreted programming</a:t>
            </a:r>
            <a:r>
              <a:rPr lang="en-US" sz="2400" dirty="0"/>
              <a:t> language</a:t>
            </a:r>
          </a:p>
          <a:p>
            <a:pPr marL="0" indent="0">
              <a:spcAft>
                <a:spcPts val="1200"/>
              </a:spcAft>
              <a:buNone/>
            </a:pPr>
            <a:r>
              <a:rPr lang="en-US" sz="2400" dirty="0"/>
              <a:t>Alongside HTML and CSS, JavaScript is one of the three core technologies of World Wide Web content production</a:t>
            </a:r>
          </a:p>
          <a:p>
            <a:pPr marL="0" indent="0">
              <a:spcAft>
                <a:spcPts val="1200"/>
              </a:spcAft>
              <a:buNone/>
            </a:pPr>
            <a:r>
              <a:rPr lang="en-US" sz="2400" dirty="0"/>
              <a:t> It is used to make webpages interactive and provide online programs, including video games</a:t>
            </a:r>
            <a:endParaRPr lang="en-US" sz="2400" dirty="0">
              <a:solidFill>
                <a:srgbClr val="FF0000"/>
              </a:solidFill>
            </a:endParaRPr>
          </a:p>
        </p:txBody>
      </p:sp>
    </p:spTree>
    <p:extLst>
      <p:ext uri="{BB962C8B-B14F-4D97-AF65-F5344CB8AC3E}">
        <p14:creationId xmlns:p14="http://schemas.microsoft.com/office/powerpoint/2010/main" val="134481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Output - </a:t>
            </a:r>
            <a:r>
              <a:rPr lang="en-US" dirty="0" err="1"/>
              <a:t>innerHTML</a:t>
            </a:r>
            <a:r>
              <a:rPr lang="en-US" dirty="0"/>
              <a:t> Example</a:t>
            </a:r>
          </a:p>
        </p:txBody>
      </p:sp>
      <p:pic>
        <p:nvPicPr>
          <p:cNvPr id="16" name="Picture 15">
            <a:extLst>
              <a:ext uri="{FF2B5EF4-FFF2-40B4-BE49-F238E27FC236}">
                <a16:creationId xmlns:a16="http://schemas.microsoft.com/office/drawing/2014/main" id="{600521CF-8017-4001-8D61-28CCC1EE59E4}"/>
              </a:ext>
            </a:extLst>
          </p:cNvPr>
          <p:cNvPicPr>
            <a:picLocks noChangeAspect="1"/>
          </p:cNvPicPr>
          <p:nvPr/>
        </p:nvPicPr>
        <p:blipFill>
          <a:blip r:embed="rId2"/>
          <a:stretch>
            <a:fillRect/>
          </a:stretch>
        </p:blipFill>
        <p:spPr>
          <a:xfrm>
            <a:off x="1789206" y="2154438"/>
            <a:ext cx="4864992" cy="2227781"/>
          </a:xfrm>
          <a:prstGeom prst="rect">
            <a:avLst/>
          </a:prstGeom>
        </p:spPr>
      </p:pic>
      <p:pic>
        <p:nvPicPr>
          <p:cNvPr id="17" name="Picture 16">
            <a:extLst>
              <a:ext uri="{FF2B5EF4-FFF2-40B4-BE49-F238E27FC236}">
                <a16:creationId xmlns:a16="http://schemas.microsoft.com/office/drawing/2014/main" id="{893768E9-4F6A-4F14-8DBB-B0EA7DA7B3B8}"/>
              </a:ext>
            </a:extLst>
          </p:cNvPr>
          <p:cNvPicPr>
            <a:picLocks noChangeAspect="1"/>
          </p:cNvPicPr>
          <p:nvPr/>
        </p:nvPicPr>
        <p:blipFill>
          <a:blip r:embed="rId3"/>
          <a:stretch>
            <a:fillRect/>
          </a:stretch>
        </p:blipFill>
        <p:spPr>
          <a:xfrm>
            <a:off x="7410154" y="2123550"/>
            <a:ext cx="2229147" cy="1171440"/>
          </a:xfrm>
          <a:prstGeom prst="rect">
            <a:avLst/>
          </a:prstGeom>
        </p:spPr>
      </p:pic>
      <p:sp>
        <p:nvSpPr>
          <p:cNvPr id="18" name="Arrow: Right 17">
            <a:extLst>
              <a:ext uri="{FF2B5EF4-FFF2-40B4-BE49-F238E27FC236}">
                <a16:creationId xmlns:a16="http://schemas.microsoft.com/office/drawing/2014/main" id="{F07879CE-BDE1-43FD-ABC9-910A3991242D}"/>
              </a:ext>
            </a:extLst>
          </p:cNvPr>
          <p:cNvSpPr/>
          <p:nvPr/>
        </p:nvSpPr>
        <p:spPr>
          <a:xfrm>
            <a:off x="5878397" y="2490292"/>
            <a:ext cx="955022" cy="5419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64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Output - </a:t>
            </a:r>
            <a:r>
              <a:rPr lang="en-US" dirty="0" err="1"/>
              <a:t>document.write</a:t>
            </a:r>
            <a:r>
              <a:rPr lang="en-US" dirty="0"/>
              <a:t>()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8342822" cy="4127656"/>
          </a:xfrm>
        </p:spPr>
        <p:txBody>
          <a:bodyPr>
            <a:normAutofit/>
          </a:bodyPr>
          <a:lstStyle/>
          <a:p>
            <a:pPr marL="0" indent="0">
              <a:spcAft>
                <a:spcPts val="1200"/>
              </a:spcAft>
              <a:buNone/>
            </a:pPr>
            <a:r>
              <a:rPr lang="en-US" sz="2400" dirty="0">
                <a:cs typeface="Courier New" panose="02070309020205020404" pitchFamily="49" charset="0"/>
              </a:rPr>
              <a:t>For testing purposes, it is convenient to use </a:t>
            </a:r>
            <a:r>
              <a:rPr lang="en-US" sz="2400" dirty="0" err="1">
                <a:cs typeface="Courier New" panose="02070309020205020404" pitchFamily="49" charset="0"/>
              </a:rPr>
              <a:t>document.write</a:t>
            </a:r>
            <a:r>
              <a:rPr lang="en-US" sz="2400" dirty="0">
                <a:cs typeface="Courier New" panose="02070309020205020404" pitchFamily="49" charset="0"/>
              </a:rPr>
              <a:t>()</a:t>
            </a:r>
          </a:p>
        </p:txBody>
      </p:sp>
      <p:pic>
        <p:nvPicPr>
          <p:cNvPr id="10" name="Picture 9">
            <a:extLst>
              <a:ext uri="{FF2B5EF4-FFF2-40B4-BE49-F238E27FC236}">
                <a16:creationId xmlns:a16="http://schemas.microsoft.com/office/drawing/2014/main" id="{D0A170D5-02BB-4F7E-8257-08E8928DB5CD}"/>
              </a:ext>
            </a:extLst>
          </p:cNvPr>
          <p:cNvPicPr>
            <a:picLocks noChangeAspect="1"/>
          </p:cNvPicPr>
          <p:nvPr/>
        </p:nvPicPr>
        <p:blipFill>
          <a:blip r:embed="rId2"/>
          <a:stretch>
            <a:fillRect/>
          </a:stretch>
        </p:blipFill>
        <p:spPr>
          <a:xfrm>
            <a:off x="1925128" y="2842138"/>
            <a:ext cx="4662688" cy="1454854"/>
          </a:xfrm>
          <a:prstGeom prst="rect">
            <a:avLst/>
          </a:prstGeom>
        </p:spPr>
      </p:pic>
      <p:pic>
        <p:nvPicPr>
          <p:cNvPr id="12" name="Picture 11">
            <a:extLst>
              <a:ext uri="{FF2B5EF4-FFF2-40B4-BE49-F238E27FC236}">
                <a16:creationId xmlns:a16="http://schemas.microsoft.com/office/drawing/2014/main" id="{799B464F-D24B-4F15-B4D7-EAC2034DDD55}"/>
              </a:ext>
            </a:extLst>
          </p:cNvPr>
          <p:cNvPicPr>
            <a:picLocks noChangeAspect="1"/>
          </p:cNvPicPr>
          <p:nvPr/>
        </p:nvPicPr>
        <p:blipFill>
          <a:blip r:embed="rId3"/>
          <a:stretch>
            <a:fillRect/>
          </a:stretch>
        </p:blipFill>
        <p:spPr>
          <a:xfrm>
            <a:off x="7715492" y="2842138"/>
            <a:ext cx="2252462" cy="1297614"/>
          </a:xfrm>
          <a:prstGeom prst="rect">
            <a:avLst/>
          </a:prstGeom>
        </p:spPr>
      </p:pic>
      <p:sp>
        <p:nvSpPr>
          <p:cNvPr id="13" name="Arrow: Right 12">
            <a:extLst>
              <a:ext uri="{FF2B5EF4-FFF2-40B4-BE49-F238E27FC236}">
                <a16:creationId xmlns:a16="http://schemas.microsoft.com/office/drawing/2014/main" id="{8C5830CA-6A06-4CED-BF36-2CCCD566D120}"/>
              </a:ext>
            </a:extLst>
          </p:cNvPr>
          <p:cNvSpPr/>
          <p:nvPr/>
        </p:nvSpPr>
        <p:spPr>
          <a:xfrm>
            <a:off x="6196569" y="2882953"/>
            <a:ext cx="955022" cy="5419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14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9CDD9ED-413A-4EB2-B1B2-7F74D26F57E7}"/>
              </a:ext>
            </a:extLst>
          </p:cNvPr>
          <p:cNvPicPr>
            <a:picLocks noChangeAspect="1"/>
          </p:cNvPicPr>
          <p:nvPr/>
        </p:nvPicPr>
        <p:blipFill>
          <a:blip r:embed="rId2"/>
          <a:stretch>
            <a:fillRect/>
          </a:stretch>
        </p:blipFill>
        <p:spPr>
          <a:xfrm>
            <a:off x="1645848" y="2530078"/>
            <a:ext cx="4667708" cy="1333631"/>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Output - </a:t>
            </a:r>
            <a:r>
              <a:rPr lang="en-US" dirty="0" err="1"/>
              <a:t>window.alert</a:t>
            </a:r>
            <a:r>
              <a:rPr lang="en-US" dirty="0"/>
              <a:t>()	</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704877"/>
            <a:ext cx="8342822" cy="4127656"/>
          </a:xfrm>
        </p:spPr>
        <p:txBody>
          <a:bodyPr>
            <a:normAutofit/>
          </a:bodyPr>
          <a:lstStyle/>
          <a:p>
            <a:pPr marL="0" indent="0">
              <a:spcAft>
                <a:spcPts val="1200"/>
              </a:spcAft>
              <a:buNone/>
            </a:pPr>
            <a:r>
              <a:rPr lang="en-US" sz="2400" dirty="0">
                <a:cs typeface="Courier New" panose="02070309020205020404" pitchFamily="49" charset="0"/>
              </a:rPr>
              <a:t>You can use an alert box to display data</a:t>
            </a:r>
          </a:p>
        </p:txBody>
      </p:sp>
      <p:pic>
        <p:nvPicPr>
          <p:cNvPr id="10" name="Picture 9">
            <a:extLst>
              <a:ext uri="{FF2B5EF4-FFF2-40B4-BE49-F238E27FC236}">
                <a16:creationId xmlns:a16="http://schemas.microsoft.com/office/drawing/2014/main" id="{A322F20A-9BCB-4A1E-8BD0-DDB4918A5C4E}"/>
              </a:ext>
            </a:extLst>
          </p:cNvPr>
          <p:cNvPicPr>
            <a:picLocks noChangeAspect="1"/>
          </p:cNvPicPr>
          <p:nvPr/>
        </p:nvPicPr>
        <p:blipFill rotWithShape="1">
          <a:blip r:embed="rId3"/>
          <a:srcRect l="748" t="1002" r="1031"/>
          <a:stretch/>
        </p:blipFill>
        <p:spPr>
          <a:xfrm>
            <a:off x="6355909" y="2333625"/>
            <a:ext cx="4181917" cy="2706290"/>
          </a:xfrm>
          <a:prstGeom prst="rect">
            <a:avLst/>
          </a:prstGeom>
          <a:ln>
            <a:solidFill>
              <a:schemeClr val="accent1"/>
            </a:solidFill>
          </a:ln>
        </p:spPr>
      </p:pic>
      <p:sp>
        <p:nvSpPr>
          <p:cNvPr id="13" name="Arrow: Right 12">
            <a:extLst>
              <a:ext uri="{FF2B5EF4-FFF2-40B4-BE49-F238E27FC236}">
                <a16:creationId xmlns:a16="http://schemas.microsoft.com/office/drawing/2014/main" id="{0E2D3231-792D-4482-B916-8D1B95160430}"/>
              </a:ext>
            </a:extLst>
          </p:cNvPr>
          <p:cNvSpPr/>
          <p:nvPr/>
        </p:nvSpPr>
        <p:spPr>
          <a:xfrm>
            <a:off x="4759177" y="2447520"/>
            <a:ext cx="955022" cy="5419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F61026-B91F-4416-B16F-929E94912B71}"/>
              </a:ext>
            </a:extLst>
          </p:cNvPr>
          <p:cNvSpPr txBox="1"/>
          <p:nvPr/>
        </p:nvSpPr>
        <p:spPr>
          <a:xfrm>
            <a:off x="1524000" y="4293990"/>
            <a:ext cx="4667708" cy="1200329"/>
          </a:xfrm>
          <a:prstGeom prst="rect">
            <a:avLst/>
          </a:prstGeom>
          <a:noFill/>
        </p:spPr>
        <p:txBody>
          <a:bodyPr wrap="square" rtlCol="0">
            <a:spAutoFit/>
          </a:bodyPr>
          <a:lstStyle/>
          <a:p>
            <a:r>
              <a:rPr lang="en-US" dirty="0"/>
              <a:t>Note: The alert box appears as a drop-down box at the top of the browser window. The button must be clicked in order to return to the page (Pressing ‘Enter’ also works)</a:t>
            </a:r>
          </a:p>
        </p:txBody>
      </p:sp>
    </p:spTree>
    <p:extLst>
      <p:ext uri="{BB962C8B-B14F-4D97-AF65-F5344CB8AC3E}">
        <p14:creationId xmlns:p14="http://schemas.microsoft.com/office/powerpoint/2010/main" val="240515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JavaScript Syntax</a:t>
            </a:r>
          </a:p>
        </p:txBody>
      </p:sp>
      <p:sp>
        <p:nvSpPr>
          <p:cNvPr id="14" name="Text Placeholder 13">
            <a:extLst>
              <a:ext uri="{FF2B5EF4-FFF2-40B4-BE49-F238E27FC236}">
                <a16:creationId xmlns:a16="http://schemas.microsoft.com/office/drawing/2014/main" id="{9B156542-CD16-4DE9-85E6-DB71C6CDA9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375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075403" cy="4143078"/>
          </a:xfrm>
        </p:spPr>
        <p:txBody>
          <a:bodyPr>
            <a:normAutofit/>
          </a:bodyPr>
          <a:lstStyle/>
          <a:p>
            <a:pPr marL="0" indent="0">
              <a:spcAft>
                <a:spcPts val="1200"/>
              </a:spcAft>
              <a:buNone/>
            </a:pPr>
            <a:r>
              <a:rPr lang="en-US" sz="2400" dirty="0"/>
              <a:t>JavaScript syntax is the set of </a:t>
            </a:r>
            <a:r>
              <a:rPr lang="en-US" sz="2400" dirty="0">
                <a:solidFill>
                  <a:srgbClr val="FF0000"/>
                </a:solidFill>
              </a:rPr>
              <a:t>rules</a:t>
            </a:r>
            <a:r>
              <a:rPr lang="en-US" sz="2400" dirty="0"/>
              <a:t>, how JavaScript programs are constructed</a:t>
            </a:r>
          </a:p>
          <a:p>
            <a:pPr marL="914400" indent="0">
              <a:spcBef>
                <a:spcPts val="0"/>
              </a:spcBef>
              <a:spcAft>
                <a:spcPts val="1200"/>
              </a:spcAft>
              <a:buNone/>
            </a:pPr>
            <a:r>
              <a:rPr lang="en-US" sz="2400" dirty="0"/>
              <a:t>A computer program is a list of </a:t>
            </a:r>
            <a:r>
              <a:rPr lang="en-US" sz="2400" dirty="0">
                <a:solidFill>
                  <a:srgbClr val="FF0000"/>
                </a:solidFill>
              </a:rPr>
              <a:t>instructions</a:t>
            </a:r>
            <a:r>
              <a:rPr lang="en-US" sz="2400" dirty="0"/>
              <a:t> to be </a:t>
            </a:r>
            <a:r>
              <a:rPr lang="en-US" sz="2400" dirty="0">
                <a:solidFill>
                  <a:srgbClr val="FF0000"/>
                </a:solidFill>
              </a:rPr>
              <a:t>executed</a:t>
            </a:r>
            <a:r>
              <a:rPr lang="en-US" sz="2400" dirty="0"/>
              <a:t> by the computer</a:t>
            </a:r>
          </a:p>
          <a:p>
            <a:pPr marL="914400" indent="0">
              <a:spcBef>
                <a:spcPts val="0"/>
              </a:spcBef>
              <a:spcAft>
                <a:spcPts val="1200"/>
              </a:spcAft>
              <a:buNone/>
            </a:pPr>
            <a:r>
              <a:rPr lang="en-US" sz="2400" dirty="0"/>
              <a:t>In a programming language, these program instructions are called statements</a:t>
            </a:r>
          </a:p>
          <a:p>
            <a:pPr marL="914400" indent="0">
              <a:spcBef>
                <a:spcPts val="0"/>
              </a:spcBef>
              <a:spcAft>
                <a:spcPts val="1200"/>
              </a:spcAft>
              <a:buNone/>
            </a:pPr>
            <a:r>
              <a:rPr lang="en-US" sz="2400" dirty="0"/>
              <a:t>JavaScript is a programming language</a:t>
            </a:r>
          </a:p>
          <a:p>
            <a:pPr marL="914400" indent="0">
              <a:spcBef>
                <a:spcPts val="0"/>
              </a:spcBef>
              <a:spcAft>
                <a:spcPts val="1200"/>
              </a:spcAft>
              <a:buNone/>
            </a:pPr>
            <a:r>
              <a:rPr lang="en-US" sz="2400" dirty="0"/>
              <a:t>JavaScript statements are separated by semicolons</a:t>
            </a:r>
          </a:p>
        </p:txBody>
      </p:sp>
    </p:spTree>
    <p:extLst>
      <p:ext uri="{BB962C8B-B14F-4D97-AF65-F5344CB8AC3E}">
        <p14:creationId xmlns:p14="http://schemas.microsoft.com/office/powerpoint/2010/main" val="347128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Statements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Aft>
                <a:spcPts val="1200"/>
              </a:spcAft>
              <a:buNone/>
            </a:pPr>
            <a:r>
              <a:rPr lang="en-US" sz="2400" dirty="0"/>
              <a:t>JavaScript statements are composed of </a:t>
            </a:r>
            <a:r>
              <a:rPr lang="en-US" sz="2400" dirty="0">
                <a:solidFill>
                  <a:srgbClr val="FF0000"/>
                </a:solidFill>
              </a:rPr>
              <a:t>Values</a:t>
            </a:r>
            <a:r>
              <a:rPr lang="en-US" sz="2400" dirty="0"/>
              <a:t>, </a:t>
            </a:r>
            <a:r>
              <a:rPr lang="en-US" sz="2400" dirty="0">
                <a:solidFill>
                  <a:srgbClr val="FF0000"/>
                </a:solidFill>
              </a:rPr>
              <a:t>Operators</a:t>
            </a:r>
            <a:r>
              <a:rPr lang="en-US" sz="2400" dirty="0"/>
              <a:t>, </a:t>
            </a:r>
            <a:r>
              <a:rPr lang="en-US" sz="2400" dirty="0">
                <a:solidFill>
                  <a:srgbClr val="FF0000"/>
                </a:solidFill>
              </a:rPr>
              <a:t>Expressions</a:t>
            </a:r>
            <a:r>
              <a:rPr lang="en-US" sz="2400" dirty="0"/>
              <a:t>, </a:t>
            </a:r>
            <a:r>
              <a:rPr lang="en-US" sz="2400" dirty="0">
                <a:solidFill>
                  <a:srgbClr val="FF0000"/>
                </a:solidFill>
              </a:rPr>
              <a:t>Keywords</a:t>
            </a:r>
            <a:r>
              <a:rPr lang="en-US" sz="2400" dirty="0"/>
              <a:t>, and </a:t>
            </a:r>
            <a:r>
              <a:rPr lang="en-US" sz="2400" dirty="0">
                <a:solidFill>
                  <a:srgbClr val="FF0000"/>
                </a:solidFill>
              </a:rPr>
              <a:t>Comments</a:t>
            </a:r>
          </a:p>
          <a:p>
            <a:pPr marL="0" indent="0">
              <a:spcAft>
                <a:spcPts val="1200"/>
              </a:spcAft>
              <a:buNone/>
            </a:pPr>
            <a:r>
              <a:rPr lang="en-US" sz="2400" dirty="0"/>
              <a:t>The JavaScript syntax defines two types of values: </a:t>
            </a:r>
            <a:r>
              <a:rPr lang="en-US" sz="2400" dirty="0">
                <a:solidFill>
                  <a:srgbClr val="FF0000"/>
                </a:solidFill>
              </a:rPr>
              <a:t>Fixed values </a:t>
            </a:r>
            <a:r>
              <a:rPr lang="en-US" sz="2400" dirty="0"/>
              <a:t>and </a:t>
            </a:r>
            <a:r>
              <a:rPr lang="en-US" sz="2400" dirty="0">
                <a:solidFill>
                  <a:srgbClr val="FF0000"/>
                </a:solidFill>
              </a:rPr>
              <a:t>variable values </a:t>
            </a:r>
          </a:p>
          <a:p>
            <a:pPr marL="0" indent="0">
              <a:spcAft>
                <a:spcPts val="1200"/>
              </a:spcAft>
              <a:buNone/>
            </a:pPr>
            <a:r>
              <a:rPr lang="en-US" sz="2400" dirty="0"/>
              <a:t>Fixed values are called </a:t>
            </a:r>
            <a:r>
              <a:rPr lang="en-US" sz="2400" dirty="0">
                <a:solidFill>
                  <a:srgbClr val="FF0000"/>
                </a:solidFill>
              </a:rPr>
              <a:t>literals</a:t>
            </a:r>
          </a:p>
          <a:p>
            <a:pPr marL="0" indent="0">
              <a:spcAft>
                <a:spcPts val="1200"/>
              </a:spcAft>
              <a:buNone/>
            </a:pPr>
            <a:r>
              <a:rPr lang="en-US" sz="2400" dirty="0"/>
              <a:t>Variable values are called </a:t>
            </a:r>
            <a:r>
              <a:rPr lang="en-US" sz="2400" dirty="0">
                <a:solidFill>
                  <a:srgbClr val="FF0000"/>
                </a:solidFill>
              </a:rPr>
              <a:t>variables</a:t>
            </a:r>
          </a:p>
        </p:txBody>
      </p:sp>
    </p:spTree>
    <p:extLst>
      <p:ext uri="{BB962C8B-B14F-4D97-AF65-F5344CB8AC3E}">
        <p14:creationId xmlns:p14="http://schemas.microsoft.com/office/powerpoint/2010/main" val="327703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Statements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Aft>
                <a:spcPts val="1200"/>
              </a:spcAft>
              <a:buNone/>
            </a:pPr>
            <a:r>
              <a:rPr lang="en-US" sz="2400" dirty="0"/>
              <a:t>JavaScript statements are composed of </a:t>
            </a:r>
            <a:r>
              <a:rPr lang="en-US" sz="2400" dirty="0">
                <a:solidFill>
                  <a:srgbClr val="FF0000"/>
                </a:solidFill>
              </a:rPr>
              <a:t>Values</a:t>
            </a:r>
            <a:r>
              <a:rPr lang="en-US" sz="2400" dirty="0"/>
              <a:t>, </a:t>
            </a:r>
            <a:r>
              <a:rPr lang="en-US" sz="2400" dirty="0">
                <a:solidFill>
                  <a:srgbClr val="FF0000"/>
                </a:solidFill>
              </a:rPr>
              <a:t>Operators</a:t>
            </a:r>
            <a:r>
              <a:rPr lang="en-US" sz="2400" dirty="0"/>
              <a:t>, </a:t>
            </a:r>
            <a:r>
              <a:rPr lang="en-US" sz="2400" dirty="0">
                <a:solidFill>
                  <a:srgbClr val="FF0000"/>
                </a:solidFill>
              </a:rPr>
              <a:t>Expressions</a:t>
            </a:r>
            <a:r>
              <a:rPr lang="en-US" sz="2400" dirty="0"/>
              <a:t>, </a:t>
            </a:r>
            <a:r>
              <a:rPr lang="en-US" sz="2400" dirty="0">
                <a:solidFill>
                  <a:srgbClr val="FF0000"/>
                </a:solidFill>
              </a:rPr>
              <a:t>Keywords</a:t>
            </a:r>
            <a:r>
              <a:rPr lang="en-US" sz="2400" dirty="0"/>
              <a:t>, and </a:t>
            </a:r>
            <a:r>
              <a:rPr lang="en-US" sz="2400" dirty="0">
                <a:solidFill>
                  <a:srgbClr val="FF0000"/>
                </a:solidFill>
              </a:rPr>
              <a:t>Comments</a:t>
            </a:r>
          </a:p>
          <a:p>
            <a:pPr marL="0" indent="0">
              <a:spcAft>
                <a:spcPts val="1200"/>
              </a:spcAft>
              <a:buNone/>
            </a:pPr>
            <a:r>
              <a:rPr lang="en-US" sz="2400" dirty="0"/>
              <a:t>The JavaScript syntax defines two types of values: </a:t>
            </a:r>
            <a:r>
              <a:rPr lang="en-US" sz="2400" dirty="0">
                <a:solidFill>
                  <a:srgbClr val="FF0000"/>
                </a:solidFill>
              </a:rPr>
              <a:t>Fixed values </a:t>
            </a:r>
            <a:r>
              <a:rPr lang="en-US" sz="2400" dirty="0"/>
              <a:t>and </a:t>
            </a:r>
            <a:r>
              <a:rPr lang="en-US" sz="2400" dirty="0">
                <a:solidFill>
                  <a:srgbClr val="FF0000"/>
                </a:solidFill>
              </a:rPr>
              <a:t>variable values </a:t>
            </a:r>
          </a:p>
          <a:p>
            <a:pPr marL="0" indent="0">
              <a:spcAft>
                <a:spcPts val="1200"/>
              </a:spcAft>
              <a:buNone/>
            </a:pPr>
            <a:r>
              <a:rPr lang="en-US" sz="2400" dirty="0"/>
              <a:t>Fixed values are called </a:t>
            </a:r>
            <a:r>
              <a:rPr lang="en-US" sz="2400" dirty="0">
                <a:solidFill>
                  <a:srgbClr val="FF0000"/>
                </a:solidFill>
              </a:rPr>
              <a:t>literals</a:t>
            </a:r>
          </a:p>
          <a:p>
            <a:pPr marL="0" indent="0">
              <a:spcAft>
                <a:spcPts val="1200"/>
              </a:spcAft>
              <a:buNone/>
            </a:pPr>
            <a:r>
              <a:rPr lang="en-US" sz="2400" dirty="0"/>
              <a:t>Numbers are written with or without decimals: </a:t>
            </a:r>
            <a:r>
              <a:rPr lang="en-US" sz="2200" dirty="0">
                <a:solidFill>
                  <a:srgbClr val="FF0000"/>
                </a:solidFill>
                <a:latin typeface="Courier New" panose="02070309020205020404" pitchFamily="49" charset="0"/>
                <a:cs typeface="Courier New" panose="02070309020205020404" pitchFamily="49" charset="0"/>
              </a:rPr>
              <a:t>10.50</a:t>
            </a:r>
            <a:r>
              <a:rPr lang="en-US" sz="2400" dirty="0"/>
              <a:t> / </a:t>
            </a:r>
            <a:r>
              <a:rPr lang="en-US" sz="2200" dirty="0">
                <a:solidFill>
                  <a:srgbClr val="FF0000"/>
                </a:solidFill>
                <a:latin typeface="Courier New" panose="02070309020205020404" pitchFamily="49" charset="0"/>
                <a:cs typeface="Courier New" panose="02070309020205020404" pitchFamily="49" charset="0"/>
              </a:rPr>
              <a:t>1001</a:t>
            </a:r>
          </a:p>
          <a:p>
            <a:pPr marL="0" indent="0">
              <a:spcAft>
                <a:spcPts val="1200"/>
              </a:spcAft>
              <a:buNone/>
            </a:pPr>
            <a:r>
              <a:rPr lang="en-US" sz="2400" dirty="0"/>
              <a:t>Strings are text, using either single or double quotes:</a:t>
            </a:r>
          </a:p>
          <a:p>
            <a:pPr marL="914400" indent="0">
              <a:spcAft>
                <a:spcPts val="1200"/>
              </a:spcAft>
              <a:buNone/>
            </a:pPr>
            <a:r>
              <a:rPr lang="en-US" sz="2200" dirty="0">
                <a:solidFill>
                  <a:srgbClr val="FF0000"/>
                </a:solidFill>
                <a:latin typeface="Courier New" panose="02070309020205020404" pitchFamily="49" charset="0"/>
                <a:cs typeface="Courier New" panose="02070309020205020404" pitchFamily="49" charset="0"/>
              </a:rPr>
              <a:t>“Hello JS!” </a:t>
            </a:r>
            <a:r>
              <a:rPr lang="en-US" sz="2400" dirty="0"/>
              <a:t>/ </a:t>
            </a:r>
            <a:r>
              <a:rPr lang="en-US" sz="2200" dirty="0">
                <a:solidFill>
                  <a:srgbClr val="FF0000"/>
                </a:solidFill>
                <a:latin typeface="Courier New" panose="02070309020205020404" pitchFamily="49" charset="0"/>
                <a:cs typeface="Courier New" panose="02070309020205020404" pitchFamily="49" charset="0"/>
              </a:rPr>
              <a:t>‘Hello JS!’</a:t>
            </a:r>
          </a:p>
        </p:txBody>
      </p:sp>
    </p:spTree>
    <p:extLst>
      <p:ext uri="{BB962C8B-B14F-4D97-AF65-F5344CB8AC3E}">
        <p14:creationId xmlns:p14="http://schemas.microsoft.com/office/powerpoint/2010/main" val="272746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Statements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a:bodyPr>
          <a:lstStyle/>
          <a:p>
            <a:pPr marL="0" indent="0">
              <a:spcAft>
                <a:spcPts val="1200"/>
              </a:spcAft>
              <a:buNone/>
            </a:pPr>
            <a:r>
              <a:rPr lang="en-US" sz="2400" dirty="0">
                <a:cs typeface="Courier New" panose="02070309020205020404" pitchFamily="49" charset="0"/>
              </a:rPr>
              <a:t>In a programming language, variables are used to store data values</a:t>
            </a:r>
          </a:p>
          <a:p>
            <a:pPr marL="0" indent="0">
              <a:spcAft>
                <a:spcPts val="1200"/>
              </a:spcAft>
              <a:buNone/>
            </a:pPr>
            <a:r>
              <a:rPr lang="en-US" sz="2400" dirty="0">
                <a:cs typeface="Courier New" panose="02070309020205020404" pitchFamily="49" charset="0"/>
              </a:rPr>
              <a:t>JavaScript uses the </a:t>
            </a:r>
            <a:r>
              <a:rPr lang="en-US" sz="2200" dirty="0" err="1">
                <a:solidFill>
                  <a:srgbClr val="0070C0"/>
                </a:solidFill>
                <a:latin typeface="Courier New" panose="02070309020205020404" pitchFamily="49" charset="0"/>
                <a:cs typeface="Courier New" panose="02070309020205020404" pitchFamily="49" charset="0"/>
              </a:rPr>
              <a:t>var</a:t>
            </a:r>
            <a:r>
              <a:rPr lang="en-US" sz="2400" dirty="0">
                <a:cs typeface="Courier New" panose="02070309020205020404" pitchFamily="49" charset="0"/>
              </a:rPr>
              <a:t> keyword to declare </a:t>
            </a:r>
            <a:r>
              <a:rPr lang="en-US" sz="2400" dirty="0">
                <a:solidFill>
                  <a:srgbClr val="FF0000"/>
                </a:solidFill>
                <a:cs typeface="Courier New" panose="02070309020205020404" pitchFamily="49" charset="0"/>
              </a:rPr>
              <a:t>variables</a:t>
            </a:r>
          </a:p>
          <a:p>
            <a:pPr marL="0" indent="0">
              <a:spcAft>
                <a:spcPts val="1200"/>
              </a:spcAft>
              <a:buNone/>
            </a:pPr>
            <a:r>
              <a:rPr lang="en-US" sz="2400" dirty="0">
                <a:cs typeface="Courier New" panose="02070309020205020404" pitchFamily="49" charset="0"/>
              </a:rPr>
              <a:t>An equals sign is used to assign </a:t>
            </a:r>
            <a:r>
              <a:rPr lang="en-US" sz="2400" dirty="0">
                <a:solidFill>
                  <a:srgbClr val="FF0000"/>
                </a:solidFill>
                <a:cs typeface="Courier New" panose="02070309020205020404" pitchFamily="49" charset="0"/>
              </a:rPr>
              <a:t>values</a:t>
            </a:r>
            <a:r>
              <a:rPr lang="en-US" sz="2400" dirty="0">
                <a:cs typeface="Courier New" panose="02070309020205020404" pitchFamily="49" charset="0"/>
              </a:rPr>
              <a:t> to </a:t>
            </a:r>
            <a:r>
              <a:rPr lang="en-US" sz="2400" dirty="0">
                <a:solidFill>
                  <a:srgbClr val="FF0000"/>
                </a:solidFill>
                <a:cs typeface="Courier New" panose="02070309020205020404" pitchFamily="49" charset="0"/>
              </a:rPr>
              <a:t>variables</a:t>
            </a:r>
          </a:p>
        </p:txBody>
      </p:sp>
    </p:spTree>
    <p:extLst>
      <p:ext uri="{BB962C8B-B14F-4D97-AF65-F5344CB8AC3E}">
        <p14:creationId xmlns:p14="http://schemas.microsoft.com/office/powerpoint/2010/main" val="277855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a:t>
            </a:r>
          </a:p>
        </p:txBody>
      </p:sp>
      <p:pic>
        <p:nvPicPr>
          <p:cNvPr id="6" name="Picture 5">
            <a:extLst>
              <a:ext uri="{FF2B5EF4-FFF2-40B4-BE49-F238E27FC236}">
                <a16:creationId xmlns:a16="http://schemas.microsoft.com/office/drawing/2014/main" id="{9142B6DC-4E64-4208-8BDF-29319DD1653F}"/>
              </a:ext>
            </a:extLst>
          </p:cNvPr>
          <p:cNvPicPr>
            <a:picLocks noChangeAspect="1"/>
          </p:cNvPicPr>
          <p:nvPr/>
        </p:nvPicPr>
        <p:blipFill>
          <a:blip r:embed="rId2"/>
          <a:stretch>
            <a:fillRect/>
          </a:stretch>
        </p:blipFill>
        <p:spPr>
          <a:xfrm>
            <a:off x="5167313" y="2437060"/>
            <a:ext cx="2085975" cy="1482140"/>
          </a:xfrm>
          <a:prstGeom prst="rect">
            <a:avLst/>
          </a:prstGeom>
        </p:spPr>
      </p:pic>
      <p:sp>
        <p:nvSpPr>
          <p:cNvPr id="10" name="Oval 9">
            <a:extLst>
              <a:ext uri="{FF2B5EF4-FFF2-40B4-BE49-F238E27FC236}">
                <a16:creationId xmlns:a16="http://schemas.microsoft.com/office/drawing/2014/main" id="{9B2BCD3E-0935-4BCE-BADD-37E7A44E9C23}"/>
              </a:ext>
            </a:extLst>
          </p:cNvPr>
          <p:cNvSpPr/>
          <p:nvPr/>
        </p:nvSpPr>
        <p:spPr>
          <a:xfrm>
            <a:off x="5197360" y="2323952"/>
            <a:ext cx="541804" cy="54180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Brace 11">
            <a:extLst>
              <a:ext uri="{FF2B5EF4-FFF2-40B4-BE49-F238E27FC236}">
                <a16:creationId xmlns:a16="http://schemas.microsoft.com/office/drawing/2014/main" id="{D6C242C4-4041-4A9E-A672-C12CC1091D26}"/>
              </a:ext>
            </a:extLst>
          </p:cNvPr>
          <p:cNvSpPr/>
          <p:nvPr/>
        </p:nvSpPr>
        <p:spPr>
          <a:xfrm>
            <a:off x="4848225" y="2857500"/>
            <a:ext cx="358660" cy="90381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C2D903FB-9C72-4AA0-9564-3244318158BA}"/>
              </a:ext>
            </a:extLst>
          </p:cNvPr>
          <p:cNvSpPr txBox="1"/>
          <p:nvPr/>
        </p:nvSpPr>
        <p:spPr>
          <a:xfrm>
            <a:off x="5468262" y="1132121"/>
            <a:ext cx="2147896" cy="369332"/>
          </a:xfrm>
          <a:prstGeom prst="rect">
            <a:avLst/>
          </a:prstGeom>
          <a:noFill/>
        </p:spPr>
        <p:txBody>
          <a:bodyPr wrap="none" rtlCol="0">
            <a:spAutoFit/>
          </a:bodyPr>
          <a:lstStyle/>
          <a:p>
            <a:r>
              <a:rPr lang="en-US" dirty="0"/>
              <a:t>Variable </a:t>
            </a:r>
            <a:r>
              <a:rPr lang="en-US" dirty="0">
                <a:solidFill>
                  <a:srgbClr val="FF0000"/>
                </a:solidFill>
              </a:rPr>
              <a:t>Declaration</a:t>
            </a:r>
          </a:p>
        </p:txBody>
      </p:sp>
      <p:cxnSp>
        <p:nvCxnSpPr>
          <p:cNvPr id="16" name="Straight Arrow Connector 15">
            <a:extLst>
              <a:ext uri="{FF2B5EF4-FFF2-40B4-BE49-F238E27FC236}">
                <a16:creationId xmlns:a16="http://schemas.microsoft.com/office/drawing/2014/main" id="{7D689F62-AB65-4402-A47B-6C0652E29967}"/>
              </a:ext>
            </a:extLst>
          </p:cNvPr>
          <p:cNvCxnSpPr>
            <a:cxnSpLocks/>
          </p:cNvCxnSpPr>
          <p:nvPr/>
        </p:nvCxnSpPr>
        <p:spPr>
          <a:xfrm flipH="1">
            <a:off x="5610227" y="1501453"/>
            <a:ext cx="600073" cy="8129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8AE2BE7-F52A-4129-A8B4-6A4258608630}"/>
              </a:ext>
            </a:extLst>
          </p:cNvPr>
          <p:cNvSpPr txBox="1"/>
          <p:nvPr/>
        </p:nvSpPr>
        <p:spPr>
          <a:xfrm>
            <a:off x="2042341" y="2777215"/>
            <a:ext cx="2093330" cy="369332"/>
          </a:xfrm>
          <a:prstGeom prst="rect">
            <a:avLst/>
          </a:prstGeom>
          <a:noFill/>
        </p:spPr>
        <p:txBody>
          <a:bodyPr wrap="none" rtlCol="0">
            <a:spAutoFit/>
          </a:bodyPr>
          <a:lstStyle/>
          <a:p>
            <a:pPr algn="ctr"/>
            <a:r>
              <a:rPr lang="en-US" dirty="0"/>
              <a:t>Variable </a:t>
            </a:r>
            <a:r>
              <a:rPr lang="en-US" dirty="0">
                <a:solidFill>
                  <a:srgbClr val="FF0000"/>
                </a:solidFill>
              </a:rPr>
              <a:t>Assignment</a:t>
            </a:r>
          </a:p>
        </p:txBody>
      </p:sp>
      <p:cxnSp>
        <p:nvCxnSpPr>
          <p:cNvPr id="19" name="Straight Arrow Connector 18">
            <a:extLst>
              <a:ext uri="{FF2B5EF4-FFF2-40B4-BE49-F238E27FC236}">
                <a16:creationId xmlns:a16="http://schemas.microsoft.com/office/drawing/2014/main" id="{ADBD08ED-FE39-4815-B589-D3831F99ECAE}"/>
              </a:ext>
            </a:extLst>
          </p:cNvPr>
          <p:cNvCxnSpPr>
            <a:cxnSpLocks/>
            <a:stCxn id="18" idx="3"/>
          </p:cNvCxnSpPr>
          <p:nvPr/>
        </p:nvCxnSpPr>
        <p:spPr>
          <a:xfrm>
            <a:off x="4135672" y="2961882"/>
            <a:ext cx="588729" cy="3266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6F16676-ABBD-446B-B44A-E3A638BE0F9E}"/>
              </a:ext>
            </a:extLst>
          </p:cNvPr>
          <p:cNvSpPr/>
          <p:nvPr/>
        </p:nvSpPr>
        <p:spPr>
          <a:xfrm>
            <a:off x="3810000" y="4661772"/>
            <a:ext cx="4572000" cy="646331"/>
          </a:xfrm>
          <a:prstGeom prst="rect">
            <a:avLst/>
          </a:prstGeom>
        </p:spPr>
        <p:txBody>
          <a:bodyPr>
            <a:spAutoFit/>
          </a:bodyPr>
          <a:lstStyle/>
          <a:p>
            <a:r>
              <a:rPr lang="en-US" dirty="0">
                <a:solidFill>
                  <a:srgbClr val="000000"/>
                </a:solidFill>
                <a:latin typeface="Verdana" panose="020B0604030504040204" pitchFamily="34" charset="0"/>
              </a:rPr>
              <a:t>In HTML, JavaScript programs are executed by the web browser</a:t>
            </a:r>
            <a:endParaRPr lang="en-US" dirty="0"/>
          </a:p>
        </p:txBody>
      </p:sp>
    </p:spTree>
    <p:extLst>
      <p:ext uri="{BB962C8B-B14F-4D97-AF65-F5344CB8AC3E}">
        <p14:creationId xmlns:p14="http://schemas.microsoft.com/office/powerpoint/2010/main" val="338005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1500"/>
                            </p:stCondLst>
                            <p:childTnLst>
                              <p:par>
                                <p:cTn id="30" presetID="10" presetClass="entr" presetSubtype="0" fill="hold" grpId="0" nodeType="after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p:bldP spid="18" grpId="0"/>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Statements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342822" cy="4143078"/>
          </a:xfrm>
        </p:spPr>
        <p:txBody>
          <a:bodyPr>
            <a:normAutofit/>
          </a:bodyPr>
          <a:lstStyle/>
          <a:p>
            <a:pPr marL="0" indent="0">
              <a:spcAft>
                <a:spcPts val="1200"/>
              </a:spcAft>
              <a:buNone/>
            </a:pPr>
            <a:r>
              <a:rPr lang="en-US" sz="2400" dirty="0">
                <a:cs typeface="Courier New" panose="02070309020205020404" pitchFamily="49" charset="0"/>
              </a:rPr>
              <a:t>JavaScript uses arithmetic operators ( </a:t>
            </a:r>
            <a:r>
              <a:rPr lang="en-US" sz="2400" dirty="0">
                <a:solidFill>
                  <a:srgbClr val="FF0000"/>
                </a:solidFill>
                <a:cs typeface="Courier New" panose="02070309020205020404" pitchFamily="49" charset="0"/>
              </a:rPr>
              <a:t>+ - *  / </a:t>
            </a:r>
            <a:r>
              <a:rPr lang="en-US" sz="2400" dirty="0">
                <a:cs typeface="Courier New" panose="02070309020205020404" pitchFamily="49" charset="0"/>
              </a:rPr>
              <a:t>) to compute values</a:t>
            </a:r>
          </a:p>
          <a:p>
            <a:pPr marL="0" indent="0">
              <a:spcAft>
                <a:spcPts val="1200"/>
              </a:spcAft>
              <a:buNone/>
            </a:pPr>
            <a:r>
              <a:rPr lang="en-US" sz="2400" dirty="0">
                <a:cs typeface="Courier New" panose="02070309020205020404" pitchFamily="49" charset="0"/>
              </a:rPr>
              <a:t>(Again this is identical to how Java and other programming languages depict operators)</a:t>
            </a:r>
          </a:p>
          <a:p>
            <a:pPr marL="0" indent="0">
              <a:spcAft>
                <a:spcPts val="1200"/>
              </a:spcAft>
              <a:buNone/>
            </a:pPr>
            <a:r>
              <a:rPr lang="en-US" sz="2400" dirty="0">
                <a:cs typeface="Courier New" panose="02070309020205020404" pitchFamily="49" charset="0"/>
              </a:rPr>
              <a:t>The equals sign (</a:t>
            </a:r>
            <a:r>
              <a:rPr lang="en-US" sz="2400" dirty="0">
                <a:solidFill>
                  <a:srgbClr val="FF0000"/>
                </a:solidFill>
                <a:cs typeface="Courier New" panose="02070309020205020404" pitchFamily="49" charset="0"/>
              </a:rPr>
              <a:t>=</a:t>
            </a:r>
            <a:r>
              <a:rPr lang="en-US" sz="2400" dirty="0">
                <a:cs typeface="Courier New" panose="02070309020205020404" pitchFamily="49" charset="0"/>
              </a:rPr>
              <a:t>) is referred to as the </a:t>
            </a:r>
            <a:r>
              <a:rPr lang="en-US" sz="2400" dirty="0">
                <a:solidFill>
                  <a:srgbClr val="FF0000"/>
                </a:solidFill>
                <a:cs typeface="Courier New" panose="02070309020205020404" pitchFamily="49" charset="0"/>
              </a:rPr>
              <a:t>assignment operator</a:t>
            </a:r>
            <a:r>
              <a:rPr lang="en-US" sz="2400" dirty="0">
                <a:cs typeface="Courier New" panose="02070309020205020404" pitchFamily="49" charset="0"/>
              </a:rPr>
              <a:t>; it ‘assigns’ a value to a variable</a:t>
            </a:r>
          </a:p>
        </p:txBody>
      </p:sp>
    </p:spTree>
    <p:extLst>
      <p:ext uri="{BB962C8B-B14F-4D97-AF65-F5344CB8AC3E}">
        <p14:creationId xmlns:p14="http://schemas.microsoft.com/office/powerpoint/2010/main" val="325645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History</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690601"/>
            <a:ext cx="7886700" cy="4141932"/>
          </a:xfrm>
        </p:spPr>
        <p:txBody>
          <a:bodyPr>
            <a:normAutofit/>
          </a:bodyPr>
          <a:lstStyle/>
          <a:p>
            <a:pPr marL="0" indent="0">
              <a:spcAft>
                <a:spcPts val="1200"/>
              </a:spcAft>
              <a:buNone/>
            </a:pPr>
            <a:r>
              <a:rPr lang="en-US" sz="2400" dirty="0"/>
              <a:t>Although there are strong outward similarities between JavaScript and Java, including language name, syntax, and respective standard libraries, the two languages are distinct and differ greatly in design</a:t>
            </a:r>
          </a:p>
          <a:p>
            <a:pPr marL="0" indent="0">
              <a:spcAft>
                <a:spcPts val="1200"/>
              </a:spcAft>
              <a:buNone/>
            </a:pPr>
            <a:r>
              <a:rPr lang="en-US" sz="2400" dirty="0"/>
              <a:t>Although it was developed under the name Mocha, the language was officially called </a:t>
            </a:r>
            <a:r>
              <a:rPr lang="en-US" sz="2400" dirty="0" err="1"/>
              <a:t>LiveScript</a:t>
            </a:r>
            <a:r>
              <a:rPr lang="en-US" sz="2400" dirty="0"/>
              <a:t> when it first shipped in beta releases of Netscape Navigator 2.0 in September 1995</a:t>
            </a:r>
          </a:p>
        </p:txBody>
      </p:sp>
    </p:spTree>
    <p:extLst>
      <p:ext uri="{BB962C8B-B14F-4D97-AF65-F5344CB8AC3E}">
        <p14:creationId xmlns:p14="http://schemas.microsoft.com/office/powerpoint/2010/main" val="7502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Statements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Aft>
                <a:spcPts val="1200"/>
              </a:spcAft>
              <a:buNone/>
            </a:pPr>
            <a:r>
              <a:rPr lang="en-US" sz="2400" dirty="0">
                <a:cs typeface="Courier New" panose="02070309020205020404" pitchFamily="49" charset="0"/>
              </a:rPr>
              <a:t>An </a:t>
            </a:r>
            <a:r>
              <a:rPr lang="en-US" sz="2400" dirty="0">
                <a:solidFill>
                  <a:srgbClr val="FF0000"/>
                </a:solidFill>
                <a:cs typeface="Courier New" panose="02070309020205020404" pitchFamily="49" charset="0"/>
              </a:rPr>
              <a:t>expression</a:t>
            </a:r>
            <a:r>
              <a:rPr lang="en-US" sz="2400" dirty="0">
                <a:cs typeface="Courier New" panose="02070309020205020404" pitchFamily="49" charset="0"/>
              </a:rPr>
              <a:t> is a combination of </a:t>
            </a:r>
            <a:r>
              <a:rPr lang="en-US" sz="2400" dirty="0">
                <a:solidFill>
                  <a:srgbClr val="FF0000"/>
                </a:solidFill>
                <a:cs typeface="Courier New" panose="02070309020205020404" pitchFamily="49" charset="0"/>
              </a:rPr>
              <a:t>values</a:t>
            </a:r>
            <a:r>
              <a:rPr lang="en-US" sz="2400" dirty="0">
                <a:cs typeface="Courier New" panose="02070309020205020404" pitchFamily="49" charset="0"/>
              </a:rPr>
              <a:t>, </a:t>
            </a:r>
            <a:r>
              <a:rPr lang="en-US" sz="2400" dirty="0">
                <a:solidFill>
                  <a:srgbClr val="FF0000"/>
                </a:solidFill>
                <a:cs typeface="Courier New" panose="02070309020205020404" pitchFamily="49" charset="0"/>
              </a:rPr>
              <a:t>variables</a:t>
            </a:r>
            <a:r>
              <a:rPr lang="en-US" sz="2400" dirty="0">
                <a:cs typeface="Courier New" panose="02070309020205020404" pitchFamily="49" charset="0"/>
              </a:rPr>
              <a:t>, and </a:t>
            </a:r>
            <a:r>
              <a:rPr lang="en-US" sz="2400" dirty="0">
                <a:solidFill>
                  <a:srgbClr val="FF0000"/>
                </a:solidFill>
                <a:cs typeface="Courier New" panose="02070309020205020404" pitchFamily="49" charset="0"/>
              </a:rPr>
              <a:t>operators</a:t>
            </a:r>
            <a:r>
              <a:rPr lang="en-US" sz="2400" dirty="0">
                <a:cs typeface="Courier New" panose="02070309020205020404" pitchFamily="49" charset="0"/>
              </a:rPr>
              <a:t>, which computes to a </a:t>
            </a:r>
            <a:r>
              <a:rPr lang="en-US" sz="2400" dirty="0">
                <a:solidFill>
                  <a:srgbClr val="FF0000"/>
                </a:solidFill>
                <a:cs typeface="Courier New" panose="02070309020205020404" pitchFamily="49" charset="0"/>
              </a:rPr>
              <a:t>value</a:t>
            </a:r>
          </a:p>
          <a:p>
            <a:pPr marL="0" indent="0">
              <a:spcAft>
                <a:spcPts val="1200"/>
              </a:spcAft>
              <a:buNone/>
            </a:pPr>
            <a:r>
              <a:rPr lang="en-US" sz="2400" dirty="0">
                <a:cs typeface="Courier New" panose="02070309020205020404" pitchFamily="49" charset="0"/>
              </a:rPr>
              <a:t>The computation is called an evaluation</a:t>
            </a:r>
          </a:p>
          <a:p>
            <a:pPr marL="0" indent="0">
              <a:spcAft>
                <a:spcPts val="1200"/>
              </a:spcAft>
              <a:buNone/>
            </a:pPr>
            <a:r>
              <a:rPr lang="en-US" sz="2400" dirty="0">
                <a:cs typeface="Courier New" panose="02070309020205020404" pitchFamily="49" charset="0"/>
              </a:rPr>
              <a:t>For example, 5 * 10 evaluates to 50</a:t>
            </a:r>
          </a:p>
        </p:txBody>
      </p:sp>
      <p:pic>
        <p:nvPicPr>
          <p:cNvPr id="12" name="Picture 11">
            <a:extLst>
              <a:ext uri="{FF2B5EF4-FFF2-40B4-BE49-F238E27FC236}">
                <a16:creationId xmlns:a16="http://schemas.microsoft.com/office/drawing/2014/main" id="{FC83CB3B-83F3-4404-B1D6-7EFC0F5A2EDF}"/>
              </a:ext>
            </a:extLst>
          </p:cNvPr>
          <p:cNvPicPr>
            <a:picLocks noChangeAspect="1"/>
          </p:cNvPicPr>
          <p:nvPr/>
        </p:nvPicPr>
        <p:blipFill>
          <a:blip r:embed="rId2"/>
          <a:stretch>
            <a:fillRect/>
          </a:stretch>
        </p:blipFill>
        <p:spPr>
          <a:xfrm>
            <a:off x="1717197" y="3760994"/>
            <a:ext cx="5185855" cy="1570131"/>
          </a:xfrm>
          <a:prstGeom prst="rect">
            <a:avLst/>
          </a:prstGeom>
        </p:spPr>
      </p:pic>
      <p:sp>
        <p:nvSpPr>
          <p:cNvPr id="14" name="Arrow: Right 13">
            <a:extLst>
              <a:ext uri="{FF2B5EF4-FFF2-40B4-BE49-F238E27FC236}">
                <a16:creationId xmlns:a16="http://schemas.microsoft.com/office/drawing/2014/main" id="{D035AC10-6B66-45A1-B493-8E6BBE1363A7}"/>
              </a:ext>
            </a:extLst>
          </p:cNvPr>
          <p:cNvSpPr/>
          <p:nvPr/>
        </p:nvSpPr>
        <p:spPr>
          <a:xfrm>
            <a:off x="5914846" y="3760994"/>
            <a:ext cx="955022" cy="5419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E8BD22-5B3D-4930-8895-58D84673E72C}"/>
              </a:ext>
            </a:extLst>
          </p:cNvPr>
          <p:cNvSpPr/>
          <p:nvPr/>
        </p:nvSpPr>
        <p:spPr>
          <a:xfrm>
            <a:off x="6096001" y="4830331"/>
            <a:ext cx="681487" cy="2415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3643646-9613-4596-A39F-646BE3FC5E53}"/>
              </a:ext>
            </a:extLst>
          </p:cNvPr>
          <p:cNvPicPr>
            <a:picLocks noChangeAspect="1"/>
          </p:cNvPicPr>
          <p:nvPr/>
        </p:nvPicPr>
        <p:blipFill>
          <a:blip r:embed="rId3"/>
          <a:stretch>
            <a:fillRect/>
          </a:stretch>
        </p:blipFill>
        <p:spPr>
          <a:xfrm>
            <a:off x="7234026" y="3628527"/>
            <a:ext cx="3215394" cy="806905"/>
          </a:xfrm>
          <a:prstGeom prst="rect">
            <a:avLst/>
          </a:prstGeom>
        </p:spPr>
      </p:pic>
    </p:spTree>
    <p:extLst>
      <p:ext uri="{BB962C8B-B14F-4D97-AF65-F5344CB8AC3E}">
        <p14:creationId xmlns:p14="http://schemas.microsoft.com/office/powerpoint/2010/main" val="34611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000"/>
                            </p:stCondLst>
                            <p:childTnLst>
                              <p:par>
                                <p:cTn id="18" presetID="21" presetClass="entr" presetSubtype="1" fill="hold" grpId="0" nodeType="afterEffect">
                                  <p:stCondLst>
                                    <p:cond delay="25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4C5ECB-377E-47DB-B46F-F36B72A5189C}"/>
              </a:ext>
            </a:extLst>
          </p:cNvPr>
          <p:cNvPicPr>
            <a:picLocks noChangeAspect="1"/>
          </p:cNvPicPr>
          <p:nvPr/>
        </p:nvPicPr>
        <p:blipFill>
          <a:blip r:embed="rId2"/>
          <a:stretch>
            <a:fillRect/>
          </a:stretch>
        </p:blipFill>
        <p:spPr>
          <a:xfrm>
            <a:off x="1590676" y="3079837"/>
            <a:ext cx="5608615" cy="2134357"/>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Statements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Aft>
                <a:spcPts val="1200"/>
              </a:spcAft>
              <a:buNone/>
            </a:pPr>
            <a:r>
              <a:rPr lang="en-US" sz="2400" dirty="0">
                <a:cs typeface="Courier New" panose="02070309020205020404" pitchFamily="49" charset="0"/>
              </a:rPr>
              <a:t>An </a:t>
            </a:r>
            <a:r>
              <a:rPr lang="en-US" sz="2400" dirty="0">
                <a:solidFill>
                  <a:srgbClr val="FF0000"/>
                </a:solidFill>
                <a:cs typeface="Courier New" panose="02070309020205020404" pitchFamily="49" charset="0"/>
              </a:rPr>
              <a:t>expression</a:t>
            </a:r>
            <a:r>
              <a:rPr lang="en-US" sz="2400" dirty="0">
                <a:cs typeface="Courier New" panose="02070309020205020404" pitchFamily="49" charset="0"/>
              </a:rPr>
              <a:t> is a combination of </a:t>
            </a:r>
            <a:r>
              <a:rPr lang="en-US" sz="2400" dirty="0">
                <a:solidFill>
                  <a:srgbClr val="FF0000"/>
                </a:solidFill>
                <a:cs typeface="Courier New" panose="02070309020205020404" pitchFamily="49" charset="0"/>
              </a:rPr>
              <a:t>values</a:t>
            </a:r>
            <a:r>
              <a:rPr lang="en-US" sz="2400" dirty="0">
                <a:cs typeface="Courier New" panose="02070309020205020404" pitchFamily="49" charset="0"/>
              </a:rPr>
              <a:t>, </a:t>
            </a:r>
            <a:r>
              <a:rPr lang="en-US" sz="2400" dirty="0">
                <a:solidFill>
                  <a:srgbClr val="FF0000"/>
                </a:solidFill>
                <a:cs typeface="Courier New" panose="02070309020205020404" pitchFamily="49" charset="0"/>
              </a:rPr>
              <a:t>variables</a:t>
            </a:r>
            <a:r>
              <a:rPr lang="en-US" sz="2400" dirty="0">
                <a:cs typeface="Courier New" panose="02070309020205020404" pitchFamily="49" charset="0"/>
              </a:rPr>
              <a:t>, and </a:t>
            </a:r>
            <a:r>
              <a:rPr lang="en-US" sz="2400" dirty="0">
                <a:solidFill>
                  <a:srgbClr val="FF0000"/>
                </a:solidFill>
                <a:cs typeface="Courier New" panose="02070309020205020404" pitchFamily="49" charset="0"/>
              </a:rPr>
              <a:t>operators</a:t>
            </a:r>
            <a:r>
              <a:rPr lang="en-US" sz="2400" dirty="0">
                <a:cs typeface="Courier New" panose="02070309020205020404" pitchFamily="49" charset="0"/>
              </a:rPr>
              <a:t>, which computes to a </a:t>
            </a:r>
            <a:r>
              <a:rPr lang="en-US" sz="2400" dirty="0">
                <a:solidFill>
                  <a:srgbClr val="FF0000"/>
                </a:solidFill>
                <a:cs typeface="Courier New" panose="02070309020205020404" pitchFamily="49" charset="0"/>
              </a:rPr>
              <a:t>value</a:t>
            </a:r>
          </a:p>
          <a:p>
            <a:pPr marL="0" indent="0">
              <a:spcAft>
                <a:spcPts val="1200"/>
              </a:spcAft>
              <a:buNone/>
            </a:pPr>
            <a:r>
              <a:rPr lang="en-US" sz="2400" dirty="0">
                <a:cs typeface="Courier New" panose="02070309020205020404" pitchFamily="49" charset="0"/>
              </a:rPr>
              <a:t>The</a:t>
            </a:r>
            <a:r>
              <a:rPr lang="en-US" sz="2400" dirty="0">
                <a:solidFill>
                  <a:srgbClr val="002C62"/>
                </a:solidFill>
                <a:cs typeface="Courier New" panose="02070309020205020404" pitchFamily="49" charset="0"/>
              </a:rPr>
              <a:t> </a:t>
            </a:r>
            <a:r>
              <a:rPr lang="en-US" sz="2400" dirty="0">
                <a:solidFill>
                  <a:srgbClr val="FF0000"/>
                </a:solidFill>
                <a:cs typeface="Courier New" panose="02070309020205020404" pitchFamily="49" charset="0"/>
              </a:rPr>
              <a:t>computation</a:t>
            </a:r>
            <a:r>
              <a:rPr lang="en-US" sz="2400" dirty="0">
                <a:solidFill>
                  <a:srgbClr val="002C62"/>
                </a:solidFill>
                <a:cs typeface="Courier New" panose="02070309020205020404" pitchFamily="49" charset="0"/>
              </a:rPr>
              <a:t> </a:t>
            </a:r>
            <a:r>
              <a:rPr lang="en-US" sz="2400" dirty="0">
                <a:cs typeface="Courier New" panose="02070309020205020404" pitchFamily="49" charset="0"/>
              </a:rPr>
              <a:t>can also include variables</a:t>
            </a:r>
          </a:p>
        </p:txBody>
      </p:sp>
      <p:sp>
        <p:nvSpPr>
          <p:cNvPr id="14" name="Arrow: Right 13">
            <a:extLst>
              <a:ext uri="{FF2B5EF4-FFF2-40B4-BE49-F238E27FC236}">
                <a16:creationId xmlns:a16="http://schemas.microsoft.com/office/drawing/2014/main" id="{D035AC10-6B66-45A1-B493-8E6BBE1363A7}"/>
              </a:ext>
            </a:extLst>
          </p:cNvPr>
          <p:cNvSpPr/>
          <p:nvPr/>
        </p:nvSpPr>
        <p:spPr>
          <a:xfrm>
            <a:off x="5914846" y="3528412"/>
            <a:ext cx="955022" cy="5419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1D796A-D444-4890-BA4A-AF3325D9DACA}"/>
              </a:ext>
            </a:extLst>
          </p:cNvPr>
          <p:cNvSpPr/>
          <p:nvPr/>
        </p:nvSpPr>
        <p:spPr>
          <a:xfrm>
            <a:off x="6355909" y="4692769"/>
            <a:ext cx="697627" cy="2415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10B9582-86A2-4A80-AA5B-9881958331BF}"/>
              </a:ext>
            </a:extLst>
          </p:cNvPr>
          <p:cNvPicPr>
            <a:picLocks noChangeAspect="1"/>
          </p:cNvPicPr>
          <p:nvPr/>
        </p:nvPicPr>
        <p:blipFill>
          <a:blip r:embed="rId3"/>
          <a:stretch>
            <a:fillRect/>
          </a:stretch>
        </p:blipFill>
        <p:spPr>
          <a:xfrm>
            <a:off x="7059988" y="3299627"/>
            <a:ext cx="3476972" cy="922735"/>
          </a:xfrm>
          <a:prstGeom prst="rect">
            <a:avLst/>
          </a:prstGeom>
        </p:spPr>
      </p:pic>
    </p:spTree>
    <p:extLst>
      <p:ext uri="{BB962C8B-B14F-4D97-AF65-F5344CB8AC3E}">
        <p14:creationId xmlns:p14="http://schemas.microsoft.com/office/powerpoint/2010/main" val="132095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21" presetClass="entr" presetSubtype="1" fill="hold" grpId="0" nodeType="afterEffect">
                                  <p:stCondLst>
                                    <p:cond delay="25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878E331-C450-4CC1-A2A0-BF1C6AEC2AAF}"/>
              </a:ext>
            </a:extLst>
          </p:cNvPr>
          <p:cNvPicPr>
            <a:picLocks noChangeAspect="1"/>
          </p:cNvPicPr>
          <p:nvPr/>
        </p:nvPicPr>
        <p:blipFill>
          <a:blip r:embed="rId2"/>
          <a:stretch>
            <a:fillRect/>
          </a:stretch>
        </p:blipFill>
        <p:spPr>
          <a:xfrm>
            <a:off x="1523999" y="3522464"/>
            <a:ext cx="5217926" cy="2051709"/>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Statements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450924"/>
            <a:ext cx="7886700" cy="4143078"/>
          </a:xfrm>
        </p:spPr>
        <p:txBody>
          <a:bodyPr>
            <a:normAutofit/>
          </a:bodyPr>
          <a:lstStyle/>
          <a:p>
            <a:pPr marL="0" indent="0">
              <a:spcBef>
                <a:spcPts val="0"/>
              </a:spcBef>
              <a:spcAft>
                <a:spcPts val="600"/>
              </a:spcAft>
              <a:buNone/>
            </a:pPr>
            <a:r>
              <a:rPr lang="en-US" sz="2400" dirty="0">
                <a:cs typeface="Courier New" panose="02070309020205020404" pitchFamily="49" charset="0"/>
              </a:rPr>
              <a:t>An </a:t>
            </a:r>
            <a:r>
              <a:rPr lang="en-US" sz="2400" dirty="0">
                <a:solidFill>
                  <a:srgbClr val="FF0000"/>
                </a:solidFill>
                <a:cs typeface="Courier New" panose="02070309020205020404" pitchFamily="49" charset="0"/>
              </a:rPr>
              <a:t>expression</a:t>
            </a:r>
            <a:r>
              <a:rPr lang="en-US" sz="2400" dirty="0">
                <a:cs typeface="Courier New" panose="02070309020205020404" pitchFamily="49" charset="0"/>
              </a:rPr>
              <a:t> is a combination of </a:t>
            </a:r>
            <a:r>
              <a:rPr lang="en-US" sz="2400" dirty="0">
                <a:solidFill>
                  <a:srgbClr val="FF0000"/>
                </a:solidFill>
                <a:cs typeface="Courier New" panose="02070309020205020404" pitchFamily="49" charset="0"/>
              </a:rPr>
              <a:t>values</a:t>
            </a:r>
            <a:r>
              <a:rPr lang="en-US" sz="2400" dirty="0">
                <a:cs typeface="Courier New" panose="02070309020205020404" pitchFamily="49" charset="0"/>
              </a:rPr>
              <a:t>, </a:t>
            </a:r>
            <a:r>
              <a:rPr lang="en-US" sz="2400" dirty="0">
                <a:solidFill>
                  <a:srgbClr val="FF0000"/>
                </a:solidFill>
                <a:cs typeface="Courier New" panose="02070309020205020404" pitchFamily="49" charset="0"/>
              </a:rPr>
              <a:t>variables</a:t>
            </a:r>
            <a:r>
              <a:rPr lang="en-US" sz="2400" dirty="0">
                <a:cs typeface="Courier New" panose="02070309020205020404" pitchFamily="49" charset="0"/>
              </a:rPr>
              <a:t>, and </a:t>
            </a:r>
            <a:r>
              <a:rPr lang="en-US" sz="2400" dirty="0">
                <a:solidFill>
                  <a:srgbClr val="FF0000"/>
                </a:solidFill>
                <a:cs typeface="Courier New" panose="02070309020205020404" pitchFamily="49" charset="0"/>
              </a:rPr>
              <a:t>operators</a:t>
            </a:r>
            <a:r>
              <a:rPr lang="en-US" sz="2400" dirty="0">
                <a:cs typeface="Courier New" panose="02070309020205020404" pitchFamily="49" charset="0"/>
              </a:rPr>
              <a:t>, which computes to a </a:t>
            </a:r>
            <a:r>
              <a:rPr lang="en-US" sz="2400" dirty="0">
                <a:solidFill>
                  <a:srgbClr val="FF0000"/>
                </a:solidFill>
                <a:cs typeface="Courier New" panose="02070309020205020404" pitchFamily="49" charset="0"/>
              </a:rPr>
              <a:t>value</a:t>
            </a:r>
          </a:p>
          <a:p>
            <a:pPr marL="0" indent="0">
              <a:spcBef>
                <a:spcPts val="0"/>
              </a:spcBef>
              <a:spcAft>
                <a:spcPts val="600"/>
              </a:spcAft>
              <a:buNone/>
            </a:pPr>
            <a:r>
              <a:rPr lang="en-US" sz="2400" dirty="0">
                <a:solidFill>
                  <a:srgbClr val="002C62"/>
                </a:solidFill>
                <a:cs typeface="Courier New" panose="02070309020205020404" pitchFamily="49" charset="0"/>
              </a:rPr>
              <a:t>The values can be of various types, such as numbers and strings</a:t>
            </a:r>
          </a:p>
          <a:p>
            <a:pPr marL="0" indent="0">
              <a:spcBef>
                <a:spcPts val="0"/>
              </a:spcBef>
              <a:spcAft>
                <a:spcPts val="600"/>
              </a:spcAft>
              <a:buNone/>
            </a:pPr>
            <a:r>
              <a:rPr lang="en-US" sz="2400" dirty="0">
                <a:solidFill>
                  <a:srgbClr val="002C62"/>
                </a:solidFill>
                <a:cs typeface="Courier New" panose="02070309020205020404" pitchFamily="49" charset="0"/>
              </a:rPr>
              <a:t>For example, "John" + " " + "Doe", evaluates to "John Doe"</a:t>
            </a:r>
          </a:p>
        </p:txBody>
      </p:sp>
      <p:sp>
        <p:nvSpPr>
          <p:cNvPr id="14" name="Arrow: Right 13">
            <a:extLst>
              <a:ext uri="{FF2B5EF4-FFF2-40B4-BE49-F238E27FC236}">
                <a16:creationId xmlns:a16="http://schemas.microsoft.com/office/drawing/2014/main" id="{D035AC10-6B66-45A1-B493-8E6BBE1363A7}"/>
              </a:ext>
            </a:extLst>
          </p:cNvPr>
          <p:cNvSpPr/>
          <p:nvPr/>
        </p:nvSpPr>
        <p:spPr>
          <a:xfrm>
            <a:off x="6052298" y="4158259"/>
            <a:ext cx="955022" cy="5419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3FBF56A-8CCA-4A2F-B81A-7EC16E242ADA}"/>
              </a:ext>
            </a:extLst>
          </p:cNvPr>
          <p:cNvSpPr/>
          <p:nvPr/>
        </p:nvSpPr>
        <p:spPr>
          <a:xfrm>
            <a:off x="1689578" y="5021887"/>
            <a:ext cx="2444272" cy="2001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6F075E2-73F6-4E9A-9662-C7BFFFE3D2AC}"/>
              </a:ext>
            </a:extLst>
          </p:cNvPr>
          <p:cNvPicPr>
            <a:picLocks noChangeAspect="1"/>
          </p:cNvPicPr>
          <p:nvPr/>
        </p:nvPicPr>
        <p:blipFill>
          <a:blip r:embed="rId3"/>
          <a:stretch>
            <a:fillRect/>
          </a:stretch>
        </p:blipFill>
        <p:spPr>
          <a:xfrm>
            <a:off x="7237909" y="4018310"/>
            <a:ext cx="3262192" cy="821870"/>
          </a:xfrm>
          <a:prstGeom prst="rect">
            <a:avLst/>
          </a:prstGeom>
        </p:spPr>
      </p:pic>
    </p:spTree>
    <p:extLst>
      <p:ext uri="{BB962C8B-B14F-4D97-AF65-F5344CB8AC3E}">
        <p14:creationId xmlns:p14="http://schemas.microsoft.com/office/powerpoint/2010/main" val="94355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21" presetClass="entr" presetSubtype="1" fill="hold" grpId="0" nodeType="withEffect">
                                  <p:stCondLst>
                                    <p:cond delay="25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Keywords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spcAft>
                <a:spcPts val="600"/>
              </a:spcAft>
              <a:buNone/>
            </a:pPr>
            <a:r>
              <a:rPr lang="en-US" sz="2400" dirty="0">
                <a:cs typeface="Courier New" panose="02070309020205020404" pitchFamily="49" charset="0"/>
              </a:rPr>
              <a:t>JavaScript keywords are used to identify actions to be performed</a:t>
            </a:r>
          </a:p>
          <a:p>
            <a:pPr marL="0" indent="0">
              <a:spcBef>
                <a:spcPts val="0"/>
              </a:spcBef>
              <a:spcAft>
                <a:spcPts val="600"/>
              </a:spcAft>
              <a:buNone/>
            </a:pPr>
            <a:r>
              <a:rPr lang="en-US" sz="2400" dirty="0">
                <a:cs typeface="Courier New" panose="02070309020205020404" pitchFamily="49" charset="0"/>
              </a:rPr>
              <a:t>The </a:t>
            </a:r>
            <a:r>
              <a:rPr lang="en-US" sz="2200" dirty="0" err="1">
                <a:solidFill>
                  <a:srgbClr val="0070C0"/>
                </a:solidFill>
                <a:latin typeface="Courier New" panose="02070309020205020404" pitchFamily="49" charset="0"/>
                <a:cs typeface="Courier New" panose="02070309020205020404" pitchFamily="49" charset="0"/>
              </a:rPr>
              <a:t>var</a:t>
            </a:r>
            <a:r>
              <a:rPr lang="en-US" sz="2400" dirty="0">
                <a:cs typeface="Courier New" panose="02070309020205020404" pitchFamily="49" charset="0"/>
              </a:rPr>
              <a:t> keyword tells the browser to create variables</a:t>
            </a:r>
            <a:endParaRPr lang="en-US" sz="2400" dirty="0">
              <a:solidFill>
                <a:srgbClr val="002C62"/>
              </a:solidFill>
              <a:cs typeface="Courier New" panose="02070309020205020404" pitchFamily="49" charset="0"/>
            </a:endParaRPr>
          </a:p>
        </p:txBody>
      </p:sp>
      <p:pic>
        <p:nvPicPr>
          <p:cNvPr id="6" name="Picture 5">
            <a:extLst>
              <a:ext uri="{FF2B5EF4-FFF2-40B4-BE49-F238E27FC236}">
                <a16:creationId xmlns:a16="http://schemas.microsoft.com/office/drawing/2014/main" id="{D4E1799B-CCFB-4BDE-B6AF-F7E823F31F7D}"/>
              </a:ext>
            </a:extLst>
          </p:cNvPr>
          <p:cNvPicPr>
            <a:picLocks noChangeAspect="1"/>
          </p:cNvPicPr>
          <p:nvPr/>
        </p:nvPicPr>
        <p:blipFill>
          <a:blip r:embed="rId2"/>
          <a:stretch>
            <a:fillRect/>
          </a:stretch>
        </p:blipFill>
        <p:spPr>
          <a:xfrm>
            <a:off x="2727583" y="3214001"/>
            <a:ext cx="1734598" cy="1151773"/>
          </a:xfrm>
          <a:prstGeom prst="rect">
            <a:avLst/>
          </a:prstGeom>
        </p:spPr>
      </p:pic>
      <p:sp>
        <p:nvSpPr>
          <p:cNvPr id="18" name="Rectangle 17">
            <a:extLst>
              <a:ext uri="{FF2B5EF4-FFF2-40B4-BE49-F238E27FC236}">
                <a16:creationId xmlns:a16="http://schemas.microsoft.com/office/drawing/2014/main" id="{13FBF56A-8CCA-4A2F-B81A-7EC16E242ADA}"/>
              </a:ext>
            </a:extLst>
          </p:cNvPr>
          <p:cNvSpPr/>
          <p:nvPr/>
        </p:nvSpPr>
        <p:spPr>
          <a:xfrm>
            <a:off x="2734678" y="3280116"/>
            <a:ext cx="1385868" cy="2549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DA72C8E-49A1-4051-A832-D884783B6057}"/>
              </a:ext>
            </a:extLst>
          </p:cNvPr>
          <p:cNvSpPr txBox="1"/>
          <p:nvPr/>
        </p:nvSpPr>
        <p:spPr>
          <a:xfrm>
            <a:off x="5937010" y="3154067"/>
            <a:ext cx="3514039" cy="830997"/>
          </a:xfrm>
          <a:prstGeom prst="rect">
            <a:avLst/>
          </a:prstGeom>
          <a:noFill/>
        </p:spPr>
        <p:txBody>
          <a:bodyPr wrap="none" rtlCol="0">
            <a:spAutoFit/>
          </a:bodyPr>
          <a:lstStyle/>
          <a:p>
            <a:r>
              <a:rPr lang="en-US" sz="2400" dirty="0"/>
              <a:t>You can’t use a keyword as</a:t>
            </a:r>
          </a:p>
          <a:p>
            <a:r>
              <a:rPr lang="en-US" sz="2400" dirty="0"/>
              <a:t>a variable name</a:t>
            </a:r>
          </a:p>
        </p:txBody>
      </p:sp>
    </p:spTree>
    <p:extLst>
      <p:ext uri="{BB962C8B-B14F-4D97-AF65-F5344CB8AC3E}">
        <p14:creationId xmlns:p14="http://schemas.microsoft.com/office/powerpoint/2010/main" val="264169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250"/>
                            </p:stCondLst>
                            <p:childTnLst>
                              <p:par>
                                <p:cTn id="9" presetID="1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a:t>
            </a:r>
            <a:br>
              <a:rPr lang="en-US" dirty="0"/>
            </a:br>
            <a:r>
              <a:rPr lang="en-US" dirty="0"/>
              <a:t>Keywords</a:t>
            </a:r>
          </a:p>
        </p:txBody>
      </p:sp>
      <p:graphicFrame>
        <p:nvGraphicFramePr>
          <p:cNvPr id="10" name="Content Placeholder 9">
            <a:extLst>
              <a:ext uri="{FF2B5EF4-FFF2-40B4-BE49-F238E27FC236}">
                <a16:creationId xmlns:a16="http://schemas.microsoft.com/office/drawing/2014/main" id="{FF209986-2997-4F28-9938-517D9E8F7C68}"/>
              </a:ext>
            </a:extLst>
          </p:cNvPr>
          <p:cNvGraphicFramePr>
            <a:graphicFrameLocks noGrp="1"/>
          </p:cNvGraphicFramePr>
          <p:nvPr>
            <p:ph idx="1"/>
          </p:nvPr>
        </p:nvGraphicFramePr>
        <p:xfrm>
          <a:off x="5453414" y="250207"/>
          <a:ext cx="4874770" cy="2681112"/>
        </p:xfrm>
        <a:graphic>
          <a:graphicData uri="http://schemas.openxmlformats.org/drawingml/2006/table">
            <a:tbl>
              <a:tblPr/>
              <a:tblGrid>
                <a:gridCol w="1229245">
                  <a:extLst>
                    <a:ext uri="{9D8B030D-6E8A-4147-A177-3AD203B41FA5}">
                      <a16:colId xmlns:a16="http://schemas.microsoft.com/office/drawing/2014/main" val="4150317799"/>
                    </a:ext>
                  </a:extLst>
                </a:gridCol>
                <a:gridCol w="1250623">
                  <a:extLst>
                    <a:ext uri="{9D8B030D-6E8A-4147-A177-3AD203B41FA5}">
                      <a16:colId xmlns:a16="http://schemas.microsoft.com/office/drawing/2014/main" val="1230004245"/>
                    </a:ext>
                  </a:extLst>
                </a:gridCol>
                <a:gridCol w="1331118">
                  <a:extLst>
                    <a:ext uri="{9D8B030D-6E8A-4147-A177-3AD203B41FA5}">
                      <a16:colId xmlns:a16="http://schemas.microsoft.com/office/drawing/2014/main" val="2791431753"/>
                    </a:ext>
                  </a:extLst>
                </a:gridCol>
                <a:gridCol w="1063784">
                  <a:extLst>
                    <a:ext uri="{9D8B030D-6E8A-4147-A177-3AD203B41FA5}">
                      <a16:colId xmlns:a16="http://schemas.microsoft.com/office/drawing/2014/main" val="2723131057"/>
                    </a:ext>
                  </a:extLst>
                </a:gridCol>
              </a:tblGrid>
              <a:tr h="255437">
                <a:tc>
                  <a:txBody>
                    <a:bodyPr/>
                    <a:lstStyle/>
                    <a:p>
                      <a:pPr algn="l" fontAlgn="t"/>
                      <a:r>
                        <a:rPr lang="en-US" sz="1800">
                          <a:effectLst/>
                        </a:rPr>
                        <a:t>abstract</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arguments</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await*</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boolean</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62563553"/>
                  </a:ext>
                </a:extLst>
              </a:tr>
              <a:tr h="255437">
                <a:tc>
                  <a:txBody>
                    <a:bodyPr/>
                    <a:lstStyle/>
                    <a:p>
                      <a:pPr algn="l" fontAlgn="t"/>
                      <a:r>
                        <a:rPr lang="en-US" sz="1800">
                          <a:effectLst/>
                        </a:rPr>
                        <a:t>break</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byte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case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catch</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91085257"/>
                  </a:ext>
                </a:extLst>
              </a:tr>
              <a:tr h="255437">
                <a:tc>
                  <a:txBody>
                    <a:bodyPr/>
                    <a:lstStyle/>
                    <a:p>
                      <a:pPr algn="l" fontAlgn="t"/>
                      <a:r>
                        <a:rPr lang="en-US" sz="1800" dirty="0">
                          <a:effectLst/>
                        </a:rPr>
                        <a:t>char</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class*</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const</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continue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757293485"/>
                  </a:ext>
                </a:extLst>
              </a:tr>
              <a:tr h="255437">
                <a:tc>
                  <a:txBody>
                    <a:bodyPr/>
                    <a:lstStyle/>
                    <a:p>
                      <a:pPr algn="l" fontAlgn="t"/>
                      <a:r>
                        <a:rPr lang="en-US" sz="1800">
                          <a:effectLst/>
                        </a:rPr>
                        <a:t>debugger</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default</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dirty="0">
                          <a:effectLst/>
                        </a:rPr>
                        <a:t>delete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do</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280203182"/>
                  </a:ext>
                </a:extLst>
              </a:tr>
              <a:tr h="255437">
                <a:tc>
                  <a:txBody>
                    <a:bodyPr/>
                    <a:lstStyle/>
                    <a:p>
                      <a:pPr algn="l" fontAlgn="t"/>
                      <a:r>
                        <a:rPr lang="en-US" sz="1800">
                          <a:effectLst/>
                        </a:rPr>
                        <a:t>double</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else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enum*</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eval</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77452660"/>
                  </a:ext>
                </a:extLst>
              </a:tr>
              <a:tr h="255437">
                <a:tc>
                  <a:txBody>
                    <a:bodyPr/>
                    <a:lstStyle/>
                    <a:p>
                      <a:pPr algn="l" fontAlgn="t"/>
                      <a:r>
                        <a:rPr lang="en-US" sz="1800">
                          <a:effectLst/>
                        </a:rPr>
                        <a:t>export*</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extends*</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false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final</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3891421970"/>
                  </a:ext>
                </a:extLst>
              </a:tr>
              <a:tr h="255437">
                <a:tc>
                  <a:txBody>
                    <a:bodyPr/>
                    <a:lstStyle/>
                    <a:p>
                      <a:pPr algn="l" fontAlgn="t"/>
                      <a:r>
                        <a:rPr lang="en-US" sz="1800">
                          <a:effectLst/>
                        </a:rPr>
                        <a:t>finally</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800">
                          <a:effectLst/>
                        </a:rPr>
                        <a:t>float</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800">
                          <a:effectLst/>
                        </a:rPr>
                        <a:t>for</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800" dirty="0">
                          <a:effectLst/>
                        </a:rPr>
                        <a:t>function</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39049750"/>
                  </a:ext>
                </a:extLst>
              </a:tr>
            </a:tbl>
          </a:graphicData>
        </a:graphic>
      </p:graphicFrame>
      <p:graphicFrame>
        <p:nvGraphicFramePr>
          <p:cNvPr id="12" name="Table 11">
            <a:extLst>
              <a:ext uri="{FF2B5EF4-FFF2-40B4-BE49-F238E27FC236}">
                <a16:creationId xmlns:a16="http://schemas.microsoft.com/office/drawing/2014/main" id="{CCB231CF-8ACC-443B-8A9A-FC283FE69679}"/>
              </a:ext>
            </a:extLst>
          </p:cNvPr>
          <p:cNvGraphicFramePr>
            <a:graphicFrameLocks noGrp="1"/>
          </p:cNvGraphicFramePr>
          <p:nvPr/>
        </p:nvGraphicFramePr>
        <p:xfrm>
          <a:off x="5453415" y="2928149"/>
          <a:ext cx="4874769" cy="3447144"/>
        </p:xfrm>
        <a:graphic>
          <a:graphicData uri="http://schemas.openxmlformats.org/drawingml/2006/table">
            <a:tbl>
              <a:tblPr/>
              <a:tblGrid>
                <a:gridCol w="1225992">
                  <a:extLst>
                    <a:ext uri="{9D8B030D-6E8A-4147-A177-3AD203B41FA5}">
                      <a16:colId xmlns:a16="http://schemas.microsoft.com/office/drawing/2014/main" val="1915447969"/>
                    </a:ext>
                  </a:extLst>
                </a:gridCol>
                <a:gridCol w="1253875">
                  <a:extLst>
                    <a:ext uri="{9D8B030D-6E8A-4147-A177-3AD203B41FA5}">
                      <a16:colId xmlns:a16="http://schemas.microsoft.com/office/drawing/2014/main" val="3581545080"/>
                    </a:ext>
                  </a:extLst>
                </a:gridCol>
                <a:gridCol w="1331369">
                  <a:extLst>
                    <a:ext uri="{9D8B030D-6E8A-4147-A177-3AD203B41FA5}">
                      <a16:colId xmlns:a16="http://schemas.microsoft.com/office/drawing/2014/main" val="304934361"/>
                    </a:ext>
                  </a:extLst>
                </a:gridCol>
                <a:gridCol w="1063533">
                  <a:extLst>
                    <a:ext uri="{9D8B030D-6E8A-4147-A177-3AD203B41FA5}">
                      <a16:colId xmlns:a16="http://schemas.microsoft.com/office/drawing/2014/main" val="3251638431"/>
                    </a:ext>
                  </a:extLst>
                </a:gridCol>
              </a:tblGrid>
              <a:tr h="255437">
                <a:tc>
                  <a:txBody>
                    <a:bodyPr/>
                    <a:lstStyle/>
                    <a:p>
                      <a:pPr algn="l" fontAlgn="t"/>
                      <a:r>
                        <a:rPr lang="en-US" sz="1800">
                          <a:effectLst/>
                        </a:rPr>
                        <a:t>goto</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dirty="0">
                          <a:effectLst/>
                        </a:rPr>
                        <a:t>if</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implements</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import*</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736523045"/>
                  </a:ext>
                </a:extLst>
              </a:tr>
              <a:tr h="255437">
                <a:tc>
                  <a:txBody>
                    <a:bodyPr/>
                    <a:lstStyle/>
                    <a:p>
                      <a:pPr algn="l" fontAlgn="t"/>
                      <a:r>
                        <a:rPr lang="en-US" sz="1800">
                          <a:effectLst/>
                        </a:rPr>
                        <a:t>in</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instanceof</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int</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interface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93266562"/>
                  </a:ext>
                </a:extLst>
              </a:tr>
              <a:tr h="255437">
                <a:tc>
                  <a:txBody>
                    <a:bodyPr/>
                    <a:lstStyle/>
                    <a:p>
                      <a:pPr algn="l" fontAlgn="t"/>
                      <a:r>
                        <a:rPr lang="en-US" sz="1800" dirty="0">
                          <a:effectLst/>
                        </a:rPr>
                        <a:t>let*</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long</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native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new</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145269598"/>
                  </a:ext>
                </a:extLst>
              </a:tr>
              <a:tr h="255437">
                <a:tc>
                  <a:txBody>
                    <a:bodyPr/>
                    <a:lstStyle/>
                    <a:p>
                      <a:pPr algn="l" fontAlgn="t"/>
                      <a:r>
                        <a:rPr lang="en-US" sz="1800">
                          <a:effectLst/>
                        </a:rPr>
                        <a:t>null</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package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private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protected</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6291081"/>
                  </a:ext>
                </a:extLst>
              </a:tr>
              <a:tr h="255437">
                <a:tc>
                  <a:txBody>
                    <a:bodyPr/>
                    <a:lstStyle/>
                    <a:p>
                      <a:pPr algn="l" fontAlgn="t"/>
                      <a:r>
                        <a:rPr lang="en-US" sz="1800">
                          <a:effectLst/>
                        </a:rPr>
                        <a:t>public</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dirty="0">
                          <a:effectLst/>
                        </a:rPr>
                        <a:t>return</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short</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dirty="0">
                          <a:effectLst/>
                        </a:rPr>
                        <a:t>static</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2482092311"/>
                  </a:ext>
                </a:extLst>
              </a:tr>
              <a:tr h="255437">
                <a:tc>
                  <a:txBody>
                    <a:bodyPr/>
                    <a:lstStyle/>
                    <a:p>
                      <a:pPr algn="l" fontAlgn="t"/>
                      <a:r>
                        <a:rPr lang="en-US" sz="1800">
                          <a:effectLst/>
                        </a:rPr>
                        <a:t>super*</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switch</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synchronized</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this</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90832465"/>
                  </a:ext>
                </a:extLst>
              </a:tr>
              <a:tr h="255437">
                <a:tc>
                  <a:txBody>
                    <a:bodyPr/>
                    <a:lstStyle/>
                    <a:p>
                      <a:pPr algn="l" fontAlgn="t"/>
                      <a:r>
                        <a:rPr lang="en-US" sz="1800">
                          <a:effectLst/>
                        </a:rPr>
                        <a:t>throw</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throws</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transient</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800">
                          <a:effectLst/>
                        </a:rPr>
                        <a:t>true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4261512502"/>
                  </a:ext>
                </a:extLst>
              </a:tr>
              <a:tr h="255437">
                <a:tc>
                  <a:txBody>
                    <a:bodyPr/>
                    <a:lstStyle/>
                    <a:p>
                      <a:pPr algn="l" fontAlgn="t"/>
                      <a:r>
                        <a:rPr lang="en-US" sz="1800">
                          <a:effectLst/>
                        </a:rPr>
                        <a:t>try</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typeof</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var</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800">
                          <a:effectLst/>
                        </a:rPr>
                        <a:t>void</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51123361"/>
                  </a:ext>
                </a:extLst>
              </a:tr>
              <a:tr h="255437">
                <a:tc>
                  <a:txBody>
                    <a:bodyPr/>
                    <a:lstStyle/>
                    <a:p>
                      <a:pPr algn="l" fontAlgn="t"/>
                      <a:r>
                        <a:rPr lang="en-US" sz="1800">
                          <a:effectLst/>
                        </a:rPr>
                        <a:t>volatile</a:t>
                      </a:r>
                    </a:p>
                  </a:txBody>
                  <a:tcPr marL="108697"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r>
                        <a:rPr lang="en-US" sz="1800">
                          <a:effectLst/>
                        </a:rPr>
                        <a:t>while</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r>
                        <a:rPr lang="en-US" sz="1800">
                          <a:effectLst/>
                        </a:rPr>
                        <a:t>with</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r>
                        <a:rPr lang="en-US" sz="1800" dirty="0">
                          <a:effectLst/>
                        </a:rPr>
                        <a:t>yield</a:t>
                      </a:r>
                    </a:p>
                  </a:txBody>
                  <a:tcPr marL="54348" marR="54348" marT="54348" marB="543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extLst>
                  <a:ext uri="{0D108BD9-81ED-4DB2-BD59-A6C34878D82A}">
                    <a16:rowId xmlns:a16="http://schemas.microsoft.com/office/drawing/2014/main" val="3117876821"/>
                  </a:ext>
                </a:extLst>
              </a:tr>
            </a:tbl>
          </a:graphicData>
        </a:graphic>
      </p:graphicFrame>
      <p:sp>
        <p:nvSpPr>
          <p:cNvPr id="15" name="Rectangle 1">
            <a:extLst>
              <a:ext uri="{FF2B5EF4-FFF2-40B4-BE49-F238E27FC236}">
                <a16:creationId xmlns:a16="http://schemas.microsoft.com/office/drawing/2014/main" id="{527EDF98-ED61-4618-889C-FF784072807A}"/>
              </a:ext>
            </a:extLst>
          </p:cNvPr>
          <p:cNvSpPr>
            <a:spLocks noChangeArrowheads="1"/>
          </p:cNvSpPr>
          <p:nvPr/>
        </p:nvSpPr>
        <p:spPr bwMode="auto">
          <a:xfrm>
            <a:off x="3838576" y="2139842"/>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br>
              <a:rPr lang="en-US" altLang="en-US">
                <a:latin typeface="Arial" panose="020B0604020202020204" pitchFamily="34" charset="0"/>
              </a:rPr>
            </a:br>
            <a:endParaRPr lang="en-US" altLang="en-US">
              <a:latin typeface="Arial" panose="020B0604020202020204" pitchFamily="34" charset="0"/>
            </a:endParaRPr>
          </a:p>
        </p:txBody>
      </p:sp>
      <p:sp>
        <p:nvSpPr>
          <p:cNvPr id="16" name="TextBox 15">
            <a:extLst>
              <a:ext uri="{FF2B5EF4-FFF2-40B4-BE49-F238E27FC236}">
                <a16:creationId xmlns:a16="http://schemas.microsoft.com/office/drawing/2014/main" id="{D0E8D6DB-D3E2-4974-802C-9A42A465D787}"/>
              </a:ext>
            </a:extLst>
          </p:cNvPr>
          <p:cNvSpPr txBox="1"/>
          <p:nvPr/>
        </p:nvSpPr>
        <p:spPr>
          <a:xfrm>
            <a:off x="1662678" y="1665031"/>
            <a:ext cx="3740063" cy="830997"/>
          </a:xfrm>
          <a:prstGeom prst="rect">
            <a:avLst/>
          </a:prstGeom>
          <a:noFill/>
        </p:spPr>
        <p:txBody>
          <a:bodyPr wrap="none" rtlCol="0">
            <a:spAutoFit/>
          </a:bodyPr>
          <a:lstStyle/>
          <a:p>
            <a:r>
              <a:rPr lang="en-US" sz="2400" dirty="0"/>
              <a:t>None of these words can be </a:t>
            </a:r>
          </a:p>
          <a:p>
            <a:r>
              <a:rPr lang="en-US" sz="2400" dirty="0"/>
              <a:t>used as a variable name</a:t>
            </a:r>
          </a:p>
        </p:txBody>
      </p:sp>
      <p:sp>
        <p:nvSpPr>
          <p:cNvPr id="20" name="TextBox 19">
            <a:extLst>
              <a:ext uri="{FF2B5EF4-FFF2-40B4-BE49-F238E27FC236}">
                <a16:creationId xmlns:a16="http://schemas.microsoft.com/office/drawing/2014/main" id="{8BEC10A5-BDDC-4F73-830F-08B7C73CAE8D}"/>
              </a:ext>
            </a:extLst>
          </p:cNvPr>
          <p:cNvSpPr txBox="1"/>
          <p:nvPr/>
        </p:nvSpPr>
        <p:spPr>
          <a:xfrm>
            <a:off x="1662678" y="2599541"/>
            <a:ext cx="3464859" cy="830997"/>
          </a:xfrm>
          <a:prstGeom prst="rect">
            <a:avLst/>
          </a:prstGeom>
          <a:noFill/>
        </p:spPr>
        <p:txBody>
          <a:bodyPr wrap="none" rtlCol="0">
            <a:spAutoFit/>
          </a:bodyPr>
          <a:lstStyle/>
          <a:p>
            <a:r>
              <a:rPr lang="en-US" sz="2400" dirty="0"/>
              <a:t>Some may be legitimately</a:t>
            </a:r>
          </a:p>
          <a:p>
            <a:r>
              <a:rPr lang="en-US" sz="2400" dirty="0"/>
              <a:t>part of a name, however:</a:t>
            </a:r>
          </a:p>
        </p:txBody>
      </p:sp>
      <p:sp>
        <p:nvSpPr>
          <p:cNvPr id="21" name="TextBox 20">
            <a:extLst>
              <a:ext uri="{FF2B5EF4-FFF2-40B4-BE49-F238E27FC236}">
                <a16:creationId xmlns:a16="http://schemas.microsoft.com/office/drawing/2014/main" id="{CDEDF7BF-5A9F-457A-AA01-B8F6CA9295A7}"/>
              </a:ext>
            </a:extLst>
          </p:cNvPr>
          <p:cNvSpPr txBox="1"/>
          <p:nvPr/>
        </p:nvSpPr>
        <p:spPr>
          <a:xfrm>
            <a:off x="1662677" y="3581147"/>
            <a:ext cx="2856872" cy="830997"/>
          </a:xfrm>
          <a:prstGeom prst="rect">
            <a:avLst/>
          </a:prstGeom>
          <a:noFill/>
        </p:spPr>
        <p:txBody>
          <a:bodyPr wrap="none" rtlCol="0">
            <a:spAutoFit/>
          </a:bodyPr>
          <a:lstStyle/>
          <a:p>
            <a:r>
              <a:rPr lang="en-US" sz="2200" dirty="0" err="1">
                <a:solidFill>
                  <a:srgbClr val="0070C0"/>
                </a:solidFill>
                <a:latin typeface="Courier New" panose="02070309020205020404" pitchFamily="49" charset="0"/>
                <a:cs typeface="Courier New" panose="02070309020205020404" pitchFamily="49" charset="0"/>
              </a:rPr>
              <a:t>var</a:t>
            </a:r>
            <a:r>
              <a:rPr lang="en-US" sz="2200" dirty="0">
                <a:latin typeface="Courier New" panose="02070309020205020404" pitchFamily="49" charset="0"/>
                <a:cs typeface="Courier New" panose="02070309020205020404" pitchFamily="49" charset="0"/>
              </a:rPr>
              <a:t> in;</a:t>
            </a:r>
            <a:r>
              <a:rPr lang="en-US" sz="2400" dirty="0"/>
              <a:t>		</a:t>
            </a:r>
            <a:r>
              <a:rPr lang="en-US" sz="2400" dirty="0">
                <a:solidFill>
                  <a:srgbClr val="FF0000"/>
                </a:solidFill>
              </a:rPr>
              <a:t>NO!</a:t>
            </a:r>
          </a:p>
          <a:p>
            <a:r>
              <a:rPr lang="en-US" sz="2200" dirty="0" err="1">
                <a:solidFill>
                  <a:srgbClr val="0070C0"/>
                </a:solidFill>
                <a:latin typeface="Courier New" panose="02070309020205020404" pitchFamily="49" charset="0"/>
                <a:cs typeface="Courier New" panose="02070309020205020404" pitchFamily="49" charset="0"/>
              </a:rPr>
              <a:t>var</a:t>
            </a:r>
            <a:r>
              <a:rPr lang="en-US" sz="2200" dirty="0">
                <a:solidFill>
                  <a:srgbClr val="0070C0"/>
                </a:solidFill>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inTable</a:t>
            </a:r>
            <a:r>
              <a:rPr lang="en-US" sz="2200" dirty="0">
                <a:latin typeface="Courier New" panose="02070309020205020404" pitchFamily="49" charset="0"/>
                <a:cs typeface="Courier New" panose="02070309020205020404" pitchFamily="49" charset="0"/>
              </a:rPr>
              <a:t>;</a:t>
            </a:r>
            <a:r>
              <a:rPr lang="en-US" sz="2400" dirty="0"/>
              <a:t>	OK</a:t>
            </a:r>
          </a:p>
        </p:txBody>
      </p:sp>
    </p:spTree>
    <p:extLst>
      <p:ext uri="{BB962C8B-B14F-4D97-AF65-F5344CB8AC3E}">
        <p14:creationId xmlns:p14="http://schemas.microsoft.com/office/powerpoint/2010/main" val="109573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2500"/>
                            </p:stCondLst>
                            <p:childTnLst>
                              <p:par>
                                <p:cTn id="20" presetID="10" presetClass="entr" presetSubtype="0" fill="hold" grpId="0" nodeType="afterEffect">
                                  <p:stCondLst>
                                    <p:cond delay="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Comments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spcAft>
                <a:spcPts val="600"/>
              </a:spcAft>
              <a:buNone/>
            </a:pPr>
            <a:r>
              <a:rPr lang="en-US" sz="2400" dirty="0">
                <a:cs typeface="Courier New" panose="02070309020205020404" pitchFamily="49" charset="0"/>
              </a:rPr>
              <a:t>Not all JavaScript statements are "executed"</a:t>
            </a:r>
          </a:p>
          <a:p>
            <a:pPr marL="0" indent="0">
              <a:spcBef>
                <a:spcPts val="0"/>
              </a:spcBef>
              <a:spcAft>
                <a:spcPts val="600"/>
              </a:spcAft>
              <a:buNone/>
            </a:pPr>
            <a:r>
              <a:rPr lang="en-US" sz="2400" dirty="0">
                <a:cs typeface="Courier New" panose="02070309020205020404" pitchFamily="49" charset="0"/>
              </a:rPr>
              <a:t>Code after double slashes </a:t>
            </a:r>
            <a:r>
              <a:rPr lang="en-US" sz="2200" dirty="0">
                <a:solidFill>
                  <a:schemeClr val="accent6">
                    <a:lumMod val="75000"/>
                  </a:schemeClr>
                </a:solidFill>
                <a:latin typeface="Courier New" panose="02070309020205020404" pitchFamily="49" charset="0"/>
                <a:cs typeface="Courier New" panose="02070309020205020404" pitchFamily="49" charset="0"/>
              </a:rPr>
              <a:t>//</a:t>
            </a:r>
            <a:r>
              <a:rPr lang="en-US" sz="2400" dirty="0">
                <a:cs typeface="Courier New" panose="02070309020205020404" pitchFamily="49" charset="0"/>
              </a:rPr>
              <a:t> or between </a:t>
            </a:r>
            <a:r>
              <a:rPr lang="en-US" sz="2200" dirty="0">
                <a:solidFill>
                  <a:schemeClr val="accent6">
                    <a:lumMod val="75000"/>
                  </a:schemeClr>
                </a:solidFill>
                <a:latin typeface="Courier New" panose="02070309020205020404" pitchFamily="49" charset="0"/>
                <a:cs typeface="Courier New" panose="02070309020205020404" pitchFamily="49" charset="0"/>
              </a:rPr>
              <a:t>/*</a:t>
            </a:r>
            <a:r>
              <a:rPr lang="en-US" sz="2400" dirty="0">
                <a:cs typeface="Courier New" panose="02070309020205020404" pitchFamily="49" charset="0"/>
              </a:rPr>
              <a:t> and </a:t>
            </a:r>
            <a:r>
              <a:rPr lang="en-US" sz="2200" dirty="0">
                <a:solidFill>
                  <a:schemeClr val="accent6">
                    <a:lumMod val="75000"/>
                  </a:schemeClr>
                </a:solidFill>
                <a:latin typeface="Courier New" panose="02070309020205020404" pitchFamily="49" charset="0"/>
                <a:cs typeface="Courier New" panose="02070309020205020404" pitchFamily="49" charset="0"/>
              </a:rPr>
              <a:t>*/</a:t>
            </a:r>
            <a:r>
              <a:rPr lang="en-US" sz="2400" dirty="0">
                <a:cs typeface="Courier New" panose="02070309020205020404" pitchFamily="49" charset="0"/>
              </a:rPr>
              <a:t> is treated as a comment</a:t>
            </a:r>
          </a:p>
          <a:p>
            <a:pPr marL="0" indent="0">
              <a:spcBef>
                <a:spcPts val="0"/>
              </a:spcBef>
              <a:spcAft>
                <a:spcPts val="600"/>
              </a:spcAft>
              <a:buNone/>
            </a:pPr>
            <a:r>
              <a:rPr lang="en-US" sz="2400" dirty="0">
                <a:cs typeface="Courier New" panose="02070309020205020404" pitchFamily="49" charset="0"/>
              </a:rPr>
              <a:t>Comments are ignored, and will not be executed</a:t>
            </a:r>
            <a:endParaRPr lang="en-US" sz="2400" dirty="0">
              <a:solidFill>
                <a:srgbClr val="002C62"/>
              </a:solidFill>
              <a:cs typeface="Courier New" panose="02070309020205020404" pitchFamily="49" charset="0"/>
            </a:endParaRPr>
          </a:p>
        </p:txBody>
      </p:sp>
      <p:pic>
        <p:nvPicPr>
          <p:cNvPr id="12" name="Picture 11">
            <a:extLst>
              <a:ext uri="{FF2B5EF4-FFF2-40B4-BE49-F238E27FC236}">
                <a16:creationId xmlns:a16="http://schemas.microsoft.com/office/drawing/2014/main" id="{8364E0ED-7DD1-47FF-8656-060E81094F70}"/>
              </a:ext>
            </a:extLst>
          </p:cNvPr>
          <p:cNvPicPr>
            <a:picLocks noChangeAspect="1"/>
          </p:cNvPicPr>
          <p:nvPr/>
        </p:nvPicPr>
        <p:blipFill>
          <a:blip r:embed="rId2"/>
          <a:stretch>
            <a:fillRect/>
          </a:stretch>
        </p:blipFill>
        <p:spPr>
          <a:xfrm>
            <a:off x="3280869" y="3365731"/>
            <a:ext cx="4935641" cy="1106938"/>
          </a:xfrm>
          <a:prstGeom prst="rect">
            <a:avLst/>
          </a:prstGeom>
        </p:spPr>
      </p:pic>
      <p:sp>
        <p:nvSpPr>
          <p:cNvPr id="15" name="TextBox 14">
            <a:extLst>
              <a:ext uri="{FF2B5EF4-FFF2-40B4-BE49-F238E27FC236}">
                <a16:creationId xmlns:a16="http://schemas.microsoft.com/office/drawing/2014/main" id="{DF2E306D-73C8-4ECD-A45B-BD566EF1602A}"/>
              </a:ext>
            </a:extLst>
          </p:cNvPr>
          <p:cNvSpPr txBox="1"/>
          <p:nvPr/>
        </p:nvSpPr>
        <p:spPr>
          <a:xfrm>
            <a:off x="2690000" y="4753124"/>
            <a:ext cx="1558290" cy="461665"/>
          </a:xfrm>
          <a:prstGeom prst="rect">
            <a:avLst/>
          </a:prstGeom>
          <a:noFill/>
        </p:spPr>
        <p:txBody>
          <a:bodyPr wrap="square" rtlCol="0">
            <a:spAutoFit/>
          </a:bodyPr>
          <a:lstStyle/>
          <a:p>
            <a:r>
              <a:rPr lang="en-US" sz="2400" dirty="0"/>
              <a:t>Somebody, </a:t>
            </a:r>
          </a:p>
        </p:txBody>
      </p:sp>
      <p:sp>
        <p:nvSpPr>
          <p:cNvPr id="17" name="TextBox 16">
            <a:extLst>
              <a:ext uri="{FF2B5EF4-FFF2-40B4-BE49-F238E27FC236}">
                <a16:creationId xmlns:a16="http://schemas.microsoft.com/office/drawing/2014/main" id="{FAD1D4C0-AB68-4CFB-A566-BB93AFA4350A}"/>
              </a:ext>
            </a:extLst>
          </p:cNvPr>
          <p:cNvSpPr txBox="1"/>
          <p:nvPr/>
        </p:nvSpPr>
        <p:spPr>
          <a:xfrm>
            <a:off x="4956782" y="4753124"/>
            <a:ext cx="3890122" cy="461665"/>
          </a:xfrm>
          <a:prstGeom prst="rect">
            <a:avLst/>
          </a:prstGeom>
          <a:noFill/>
        </p:spPr>
        <p:txBody>
          <a:bodyPr wrap="square" rtlCol="0">
            <a:spAutoFit/>
          </a:bodyPr>
          <a:lstStyle/>
          <a:p>
            <a:pPr algn="ctr"/>
            <a:r>
              <a:rPr lang="en-US" sz="2400" dirty="0"/>
              <a:t>, tell me why this is important</a:t>
            </a:r>
          </a:p>
        </p:txBody>
      </p:sp>
      <p:sp>
        <p:nvSpPr>
          <p:cNvPr id="19" name="TextBox 18">
            <a:extLst>
              <a:ext uri="{FF2B5EF4-FFF2-40B4-BE49-F238E27FC236}">
                <a16:creationId xmlns:a16="http://schemas.microsoft.com/office/drawing/2014/main" id="{38BFE255-0985-4443-9956-6DF3A13D0813}"/>
              </a:ext>
            </a:extLst>
          </p:cNvPr>
          <p:cNvSpPr txBox="1"/>
          <p:nvPr/>
        </p:nvSpPr>
        <p:spPr>
          <a:xfrm>
            <a:off x="4008260" y="4753124"/>
            <a:ext cx="1322070" cy="461665"/>
          </a:xfrm>
          <a:prstGeom prst="rect">
            <a:avLst/>
          </a:prstGeom>
          <a:noFill/>
        </p:spPr>
        <p:txBody>
          <a:bodyPr wrap="square" rtlCol="0">
            <a:spAutoFit/>
          </a:bodyPr>
          <a:lstStyle/>
          <a:p>
            <a:pPr algn="ctr"/>
            <a:r>
              <a:rPr lang="en-US" sz="2400" b="1" dirty="0">
                <a:solidFill>
                  <a:srgbClr val="FF0000"/>
                </a:solidFill>
              </a:rPr>
              <a:t>please</a:t>
            </a:r>
            <a:endParaRPr lang="en-US" sz="2400" b="1" dirty="0"/>
          </a:p>
        </p:txBody>
      </p:sp>
    </p:spTree>
    <p:extLst>
      <p:ext uri="{BB962C8B-B14F-4D97-AF65-F5344CB8AC3E}">
        <p14:creationId xmlns:p14="http://schemas.microsoft.com/office/powerpoint/2010/main" val="358615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Comments</a:t>
            </a:r>
          </a:p>
        </p:txBody>
      </p:sp>
      <p:grpSp>
        <p:nvGrpSpPr>
          <p:cNvPr id="16" name="Group 15">
            <a:extLst>
              <a:ext uri="{FF2B5EF4-FFF2-40B4-BE49-F238E27FC236}">
                <a16:creationId xmlns:a16="http://schemas.microsoft.com/office/drawing/2014/main" id="{1F72C4D6-7EDA-4FF6-9790-95106AA599F9}"/>
              </a:ext>
            </a:extLst>
          </p:cNvPr>
          <p:cNvGrpSpPr/>
          <p:nvPr/>
        </p:nvGrpSpPr>
        <p:grpSpPr>
          <a:xfrm>
            <a:off x="2107774" y="1353504"/>
            <a:ext cx="7863214" cy="1915715"/>
            <a:chOff x="2034540" y="1757363"/>
            <a:chExt cx="5585460" cy="1349057"/>
          </a:xfrm>
        </p:grpSpPr>
        <p:pic>
          <p:nvPicPr>
            <p:cNvPr id="7172" name="Picture 4" descr="Image result for javascript comments">
              <a:extLst>
                <a:ext uri="{FF2B5EF4-FFF2-40B4-BE49-F238E27FC236}">
                  <a16:creationId xmlns:a16="http://schemas.microsoft.com/office/drawing/2014/main" id="{F16743E8-6F3C-4108-A6BC-401F76BBCD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75" b="87821"/>
            <a:stretch/>
          </p:blipFill>
          <p:spPr bwMode="auto">
            <a:xfrm>
              <a:off x="2034540" y="1757363"/>
              <a:ext cx="5585460" cy="40719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javascript comments">
              <a:extLst>
                <a:ext uri="{FF2B5EF4-FFF2-40B4-BE49-F238E27FC236}">
                  <a16:creationId xmlns:a16="http://schemas.microsoft.com/office/drawing/2014/main" id="{296774A9-082C-403C-BA8A-8347E79303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75" t="24549" b="48481"/>
            <a:stretch/>
          </p:blipFill>
          <p:spPr bwMode="auto">
            <a:xfrm>
              <a:off x="2034540" y="2204720"/>
              <a:ext cx="5585460" cy="9017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68F3F3A-DC30-4C97-8C22-35BFF4C16EE8}"/>
                </a:ext>
              </a:extLst>
            </p:cNvPr>
            <p:cNvSpPr/>
            <p:nvPr/>
          </p:nvSpPr>
          <p:spPr>
            <a:xfrm>
              <a:off x="2667000" y="2621280"/>
              <a:ext cx="2758440" cy="144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76" name="Picture 8" descr="Image result for javascript comments">
            <a:extLst>
              <a:ext uri="{FF2B5EF4-FFF2-40B4-BE49-F238E27FC236}">
                <a16:creationId xmlns:a16="http://schemas.microsoft.com/office/drawing/2014/main" id="{79FE3A7F-C1D9-4CFA-BF19-ACC7DC89D7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09" t="6388" r="1884" b="48626"/>
          <a:stretch/>
        </p:blipFill>
        <p:spPr bwMode="auto">
          <a:xfrm>
            <a:off x="2152650" y="3326253"/>
            <a:ext cx="7860196" cy="217147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4C9BFDD-612B-4B1B-A67F-84A779920911}"/>
              </a:ext>
            </a:extLst>
          </p:cNvPr>
          <p:cNvSpPr txBox="1"/>
          <p:nvPr/>
        </p:nvSpPr>
        <p:spPr>
          <a:xfrm>
            <a:off x="4998720" y="2154327"/>
            <a:ext cx="2667000" cy="461665"/>
          </a:xfrm>
          <a:prstGeom prst="rect">
            <a:avLst/>
          </a:prstGeom>
          <a:noFill/>
        </p:spPr>
        <p:txBody>
          <a:bodyPr wrap="square" rtlCol="0">
            <a:spAutoFit/>
          </a:bodyPr>
          <a:lstStyle/>
          <a:p>
            <a:pPr algn="ctr"/>
            <a:r>
              <a:rPr lang="en-US" sz="2400" dirty="0">
                <a:solidFill>
                  <a:srgbClr val="FF0000"/>
                </a:solidFill>
              </a:rPr>
              <a:t>Quick!</a:t>
            </a:r>
            <a:r>
              <a:rPr lang="en-US" sz="2400" dirty="0"/>
              <a:t> </a:t>
            </a:r>
          </a:p>
        </p:txBody>
      </p:sp>
      <p:sp>
        <p:nvSpPr>
          <p:cNvPr id="17" name="Right Brace 16">
            <a:extLst>
              <a:ext uri="{FF2B5EF4-FFF2-40B4-BE49-F238E27FC236}">
                <a16:creationId xmlns:a16="http://schemas.microsoft.com/office/drawing/2014/main" id="{32C2ECAF-DB81-4B5A-96C1-97751247E4B3}"/>
              </a:ext>
            </a:extLst>
          </p:cNvPr>
          <p:cNvSpPr/>
          <p:nvPr/>
        </p:nvSpPr>
        <p:spPr>
          <a:xfrm>
            <a:off x="5273040" y="1642619"/>
            <a:ext cx="381000" cy="147807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A35E415E-2F26-40B4-A410-23E97E2FC717}"/>
              </a:ext>
            </a:extLst>
          </p:cNvPr>
          <p:cNvSpPr txBox="1"/>
          <p:nvPr/>
        </p:nvSpPr>
        <p:spPr>
          <a:xfrm>
            <a:off x="6659880" y="2154327"/>
            <a:ext cx="2811780" cy="461665"/>
          </a:xfrm>
          <a:prstGeom prst="rect">
            <a:avLst/>
          </a:prstGeom>
          <a:noFill/>
        </p:spPr>
        <p:txBody>
          <a:bodyPr wrap="square" rtlCol="0">
            <a:spAutoFit/>
          </a:bodyPr>
          <a:lstStyle/>
          <a:p>
            <a:pPr algn="ctr"/>
            <a:r>
              <a:rPr lang="en-US" sz="2400" dirty="0"/>
              <a:t>What does this do?</a:t>
            </a:r>
          </a:p>
        </p:txBody>
      </p:sp>
    </p:spTree>
    <p:extLst>
      <p:ext uri="{BB962C8B-B14F-4D97-AF65-F5344CB8AC3E}">
        <p14:creationId xmlns:p14="http://schemas.microsoft.com/office/powerpoint/2010/main" val="352801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fade">
                                      <p:cBhvr>
                                        <p:cTn id="22"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animBg="1"/>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Identifiers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470809" cy="4143078"/>
          </a:xfrm>
        </p:spPr>
        <p:txBody>
          <a:bodyPr>
            <a:normAutofit lnSpcReduction="10000"/>
          </a:bodyPr>
          <a:lstStyle/>
          <a:p>
            <a:pPr marL="0" indent="0">
              <a:spcBef>
                <a:spcPts val="0"/>
              </a:spcBef>
              <a:spcAft>
                <a:spcPts val="1200"/>
              </a:spcAft>
              <a:buNone/>
            </a:pPr>
            <a:r>
              <a:rPr lang="en-US" sz="2400" dirty="0">
                <a:solidFill>
                  <a:srgbClr val="FF0000"/>
                </a:solidFill>
                <a:cs typeface="Courier New" panose="02070309020205020404" pitchFamily="49" charset="0"/>
              </a:rPr>
              <a:t>Identifiers</a:t>
            </a:r>
            <a:r>
              <a:rPr lang="en-US" sz="2400" dirty="0">
                <a:solidFill>
                  <a:schemeClr val="tx1">
                    <a:lumMod val="95000"/>
                    <a:lumOff val="5000"/>
                  </a:schemeClr>
                </a:solidFill>
                <a:cs typeface="Courier New" panose="02070309020205020404" pitchFamily="49" charset="0"/>
              </a:rPr>
              <a:t> are names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JavaScript, </a:t>
            </a:r>
            <a:r>
              <a:rPr lang="en-US" sz="2400" dirty="0">
                <a:solidFill>
                  <a:srgbClr val="FF0000"/>
                </a:solidFill>
                <a:cs typeface="Courier New" panose="02070309020205020404" pitchFamily="49" charset="0"/>
              </a:rPr>
              <a:t>identifiers</a:t>
            </a:r>
            <a:r>
              <a:rPr lang="en-US" sz="2400" dirty="0">
                <a:solidFill>
                  <a:schemeClr val="tx1">
                    <a:lumMod val="95000"/>
                    <a:lumOff val="5000"/>
                  </a:schemeClr>
                </a:solidFill>
                <a:cs typeface="Courier New" panose="02070309020205020404" pitchFamily="49" charset="0"/>
              </a:rPr>
              <a:t> are used to name </a:t>
            </a:r>
            <a:r>
              <a:rPr lang="en-US" sz="2400" dirty="0">
                <a:solidFill>
                  <a:srgbClr val="FF0000"/>
                </a:solidFill>
                <a:cs typeface="Courier New" panose="02070309020205020404" pitchFamily="49" charset="0"/>
              </a:rPr>
              <a:t>variables</a:t>
            </a:r>
            <a:r>
              <a:rPr lang="en-US" sz="2400" dirty="0">
                <a:solidFill>
                  <a:schemeClr val="tx1">
                    <a:lumMod val="95000"/>
                    <a:lumOff val="5000"/>
                  </a:schemeClr>
                </a:solidFill>
                <a:cs typeface="Courier New" panose="02070309020205020404" pitchFamily="49" charset="0"/>
              </a:rPr>
              <a:t> (and </a:t>
            </a:r>
            <a:r>
              <a:rPr lang="en-US" sz="2400" dirty="0">
                <a:solidFill>
                  <a:srgbClr val="FF0000"/>
                </a:solidFill>
                <a:cs typeface="Courier New" panose="02070309020205020404" pitchFamily="49" charset="0"/>
              </a:rPr>
              <a:t>keywords</a:t>
            </a:r>
            <a:r>
              <a:rPr lang="en-US" sz="2400" dirty="0">
                <a:solidFill>
                  <a:schemeClr val="tx1">
                    <a:lumMod val="95000"/>
                    <a:lumOff val="5000"/>
                  </a:schemeClr>
                </a:solidFill>
                <a:cs typeface="Courier New" panose="02070309020205020404" pitchFamily="49" charset="0"/>
              </a:rPr>
              <a:t>, and </a:t>
            </a:r>
            <a:r>
              <a:rPr lang="en-US" sz="2400" dirty="0">
                <a:solidFill>
                  <a:srgbClr val="FF0000"/>
                </a:solidFill>
                <a:cs typeface="Courier New" panose="02070309020205020404" pitchFamily="49" charset="0"/>
              </a:rPr>
              <a:t>functions</a:t>
            </a:r>
            <a:r>
              <a:rPr lang="en-US" sz="2400" dirty="0">
                <a:solidFill>
                  <a:schemeClr val="tx1">
                    <a:lumMod val="95000"/>
                    <a:lumOff val="5000"/>
                  </a:schemeClr>
                </a:solidFill>
                <a:cs typeface="Courier New" panose="02070309020205020404" pitchFamily="49" charset="0"/>
              </a:rPr>
              <a:t>, and </a:t>
            </a:r>
            <a:r>
              <a:rPr lang="en-US" sz="2400" dirty="0">
                <a:solidFill>
                  <a:srgbClr val="FF0000"/>
                </a:solidFill>
                <a:cs typeface="Courier New" panose="02070309020205020404" pitchFamily="49" charset="0"/>
              </a:rPr>
              <a:t>labels</a:t>
            </a:r>
            <a:r>
              <a:rPr lang="en-US" sz="2400" dirty="0">
                <a:solidFill>
                  <a:schemeClr val="tx1">
                    <a:lumMod val="95000"/>
                    <a:lumOff val="5000"/>
                  </a:schemeClr>
                </a:solidFill>
                <a:cs typeface="Courier New" panose="02070309020205020404" pitchFamily="49" charset="0"/>
              </a:rPr>
              <a:t>)</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rules for legal names are much the same in most programming languages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JavaScript, the first character must be a letter, or an underscore (_), or a dollar sign ($)</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Subsequent characters may be letters, digits, underscores, or dollar signs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Numbers are not allowed as the first character (Why?)</a:t>
            </a:r>
          </a:p>
        </p:txBody>
      </p:sp>
    </p:spTree>
    <p:extLst>
      <p:ext uri="{BB962C8B-B14F-4D97-AF65-F5344CB8AC3E}">
        <p14:creationId xmlns:p14="http://schemas.microsoft.com/office/powerpoint/2010/main" val="23568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Case Sensitivity</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All JavaScript identifiers are </a:t>
            </a:r>
            <a:r>
              <a:rPr lang="en-US" sz="2400" dirty="0">
                <a:solidFill>
                  <a:srgbClr val="FF0000"/>
                </a:solidFill>
                <a:cs typeface="Courier New" panose="02070309020205020404" pitchFamily="49" charset="0"/>
              </a:rPr>
              <a:t>case sensitive</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variables </a:t>
            </a:r>
            <a:r>
              <a:rPr lang="en-US" sz="2400" dirty="0" err="1">
                <a:solidFill>
                  <a:schemeClr val="tx1">
                    <a:lumMod val="95000"/>
                    <a:lumOff val="5000"/>
                  </a:schemeClr>
                </a:solidFill>
                <a:cs typeface="Courier New" panose="02070309020205020404" pitchFamily="49" charset="0"/>
              </a:rPr>
              <a:t>lastName</a:t>
            </a:r>
            <a:r>
              <a:rPr lang="en-US" sz="2400" dirty="0">
                <a:solidFill>
                  <a:schemeClr val="tx1">
                    <a:lumMod val="95000"/>
                    <a:lumOff val="5000"/>
                  </a:schemeClr>
                </a:solidFill>
                <a:cs typeface="Courier New" panose="02070309020205020404" pitchFamily="49" charset="0"/>
              </a:rPr>
              <a:t> and </a:t>
            </a:r>
            <a:r>
              <a:rPr lang="en-US" sz="2400" dirty="0" err="1">
                <a:solidFill>
                  <a:schemeClr val="tx1">
                    <a:lumMod val="95000"/>
                    <a:lumOff val="5000"/>
                  </a:schemeClr>
                </a:solidFill>
                <a:cs typeface="Courier New" panose="02070309020205020404" pitchFamily="49" charset="0"/>
              </a:rPr>
              <a:t>lastname</a:t>
            </a:r>
            <a:r>
              <a:rPr lang="en-US" sz="2400" dirty="0">
                <a:solidFill>
                  <a:schemeClr val="tx1">
                    <a:lumMod val="95000"/>
                    <a:lumOff val="5000"/>
                  </a:schemeClr>
                </a:solidFill>
                <a:cs typeface="Courier New" panose="02070309020205020404" pitchFamily="49" charset="0"/>
              </a:rPr>
              <a:t>, are two different variables</a:t>
            </a:r>
          </a:p>
        </p:txBody>
      </p:sp>
      <p:pic>
        <p:nvPicPr>
          <p:cNvPr id="6" name="Picture 5">
            <a:extLst>
              <a:ext uri="{FF2B5EF4-FFF2-40B4-BE49-F238E27FC236}">
                <a16:creationId xmlns:a16="http://schemas.microsoft.com/office/drawing/2014/main" id="{761195FB-D08B-4461-BCD7-9A4DF6B90929}"/>
              </a:ext>
            </a:extLst>
          </p:cNvPr>
          <p:cNvPicPr>
            <a:picLocks noChangeAspect="1"/>
          </p:cNvPicPr>
          <p:nvPr/>
        </p:nvPicPr>
        <p:blipFill>
          <a:blip r:embed="rId2"/>
          <a:stretch>
            <a:fillRect/>
          </a:stretch>
        </p:blipFill>
        <p:spPr>
          <a:xfrm>
            <a:off x="4014188" y="3234915"/>
            <a:ext cx="3469002" cy="1131520"/>
          </a:xfrm>
          <a:prstGeom prst="rect">
            <a:avLst/>
          </a:prstGeom>
        </p:spPr>
      </p:pic>
    </p:spTree>
    <p:extLst>
      <p:ext uri="{BB962C8B-B14F-4D97-AF65-F5344CB8AC3E}">
        <p14:creationId xmlns:p14="http://schemas.microsoft.com/office/powerpoint/2010/main" val="34070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Camel Case</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Historically, programmers have used different ways of joining multiple words into one variable name</a:t>
            </a:r>
          </a:p>
          <a:p>
            <a:pPr marL="0" indent="0">
              <a:spcBef>
                <a:spcPts val="0"/>
              </a:spcBef>
              <a:spcAft>
                <a:spcPts val="1200"/>
              </a:spcAft>
              <a:buNone/>
            </a:pPr>
            <a:r>
              <a:rPr lang="en-US" sz="2400" u="sng" dirty="0">
                <a:solidFill>
                  <a:schemeClr val="tx1">
                    <a:lumMod val="95000"/>
                    <a:lumOff val="5000"/>
                  </a:schemeClr>
                </a:solidFill>
                <a:cs typeface="Courier New" panose="02070309020205020404" pitchFamily="49" charset="0"/>
              </a:rPr>
              <a:t>Hyphens</a:t>
            </a:r>
            <a:r>
              <a:rPr lang="en-US" sz="2400" dirty="0">
                <a:solidFill>
                  <a:schemeClr val="tx1">
                    <a:lumMod val="95000"/>
                    <a:lumOff val="5000"/>
                  </a:schemeClr>
                </a:solidFill>
                <a:cs typeface="Courier New" panose="02070309020205020404" pitchFamily="49" charset="0"/>
              </a:rPr>
              <a:t>:</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first-name, last-name, master-card, inter-city</a:t>
            </a:r>
          </a:p>
          <a:p>
            <a:pPr marL="914400" indent="0">
              <a:spcBef>
                <a:spcPts val="0"/>
              </a:spcBef>
              <a:spcAft>
                <a:spcPts val="1200"/>
              </a:spcAft>
              <a:buNone/>
            </a:pPr>
            <a:r>
              <a:rPr lang="en-US" sz="2400" dirty="0">
                <a:solidFill>
                  <a:srgbClr val="FF0000"/>
                </a:solidFill>
                <a:cs typeface="Courier New" panose="02070309020205020404" pitchFamily="49" charset="0"/>
              </a:rPr>
              <a:t>*Hyphens are not allowed in JavaScript. They are reserved as the subtraction operator</a:t>
            </a:r>
          </a:p>
          <a:p>
            <a:pPr marL="0" indent="0">
              <a:spcBef>
                <a:spcPts val="0"/>
              </a:spcBef>
              <a:spcAft>
                <a:spcPts val="1200"/>
              </a:spcAft>
              <a:buNone/>
            </a:pPr>
            <a:r>
              <a:rPr lang="en-US" sz="2400" u="sng" dirty="0">
                <a:solidFill>
                  <a:schemeClr val="tx1">
                    <a:lumMod val="95000"/>
                    <a:lumOff val="5000"/>
                  </a:schemeClr>
                </a:solidFill>
                <a:cs typeface="Courier New" panose="02070309020205020404" pitchFamily="49" charset="0"/>
              </a:rPr>
              <a:t>Underscore</a:t>
            </a:r>
            <a:r>
              <a:rPr lang="en-US" sz="2400" dirty="0">
                <a:solidFill>
                  <a:schemeClr val="tx1">
                    <a:lumMod val="95000"/>
                    <a:lumOff val="5000"/>
                  </a:schemeClr>
                </a:solidFill>
                <a:cs typeface="Courier New" panose="02070309020205020404" pitchFamily="49" charset="0"/>
              </a:rPr>
              <a:t>:</a:t>
            </a:r>
          </a:p>
          <a:p>
            <a:pPr marL="914400" indent="0">
              <a:spcBef>
                <a:spcPts val="0"/>
              </a:spcBef>
              <a:spcAft>
                <a:spcPts val="1200"/>
              </a:spcAft>
              <a:buNone/>
            </a:pPr>
            <a:r>
              <a:rPr lang="en-US" sz="2400" dirty="0" err="1">
                <a:solidFill>
                  <a:schemeClr val="tx1">
                    <a:lumMod val="95000"/>
                    <a:lumOff val="5000"/>
                  </a:schemeClr>
                </a:solidFill>
                <a:cs typeface="Courier New" panose="02070309020205020404" pitchFamily="49" charset="0"/>
              </a:rPr>
              <a:t>first_name</a:t>
            </a:r>
            <a:r>
              <a:rPr lang="en-US" sz="2400" dirty="0">
                <a:solidFill>
                  <a:schemeClr val="tx1">
                    <a:lumMod val="95000"/>
                    <a:lumOff val="5000"/>
                  </a:schemeClr>
                </a:solidFill>
                <a:cs typeface="Courier New" panose="02070309020205020404" pitchFamily="49" charset="0"/>
              </a:rPr>
              <a:t>, </a:t>
            </a:r>
            <a:r>
              <a:rPr lang="en-US" sz="2400" dirty="0" err="1">
                <a:solidFill>
                  <a:schemeClr val="tx1">
                    <a:lumMod val="95000"/>
                    <a:lumOff val="5000"/>
                  </a:schemeClr>
                </a:solidFill>
                <a:cs typeface="Courier New" panose="02070309020205020404" pitchFamily="49" charset="0"/>
              </a:rPr>
              <a:t>last_name</a:t>
            </a:r>
            <a:r>
              <a:rPr lang="en-US" sz="2400" dirty="0">
                <a:solidFill>
                  <a:schemeClr val="tx1">
                    <a:lumMod val="95000"/>
                    <a:lumOff val="5000"/>
                  </a:schemeClr>
                </a:solidFill>
                <a:cs typeface="Courier New" panose="02070309020205020404" pitchFamily="49" charset="0"/>
              </a:rPr>
              <a:t>, </a:t>
            </a:r>
            <a:r>
              <a:rPr lang="en-US" sz="2400" dirty="0" err="1">
                <a:solidFill>
                  <a:schemeClr val="tx1">
                    <a:lumMod val="95000"/>
                    <a:lumOff val="5000"/>
                  </a:schemeClr>
                </a:solidFill>
                <a:cs typeface="Courier New" panose="02070309020205020404" pitchFamily="49" charset="0"/>
              </a:rPr>
              <a:t>master_card</a:t>
            </a:r>
            <a:r>
              <a:rPr lang="en-US" sz="2400" dirty="0">
                <a:solidFill>
                  <a:schemeClr val="tx1">
                    <a:lumMod val="95000"/>
                    <a:lumOff val="5000"/>
                  </a:schemeClr>
                </a:solidFill>
                <a:cs typeface="Courier New" panose="02070309020205020404" pitchFamily="49" charset="0"/>
              </a:rPr>
              <a:t>, </a:t>
            </a:r>
            <a:r>
              <a:rPr lang="en-US" sz="2400" dirty="0" err="1">
                <a:solidFill>
                  <a:schemeClr val="tx1">
                    <a:lumMod val="95000"/>
                    <a:lumOff val="5000"/>
                  </a:schemeClr>
                </a:solidFill>
                <a:cs typeface="Courier New" panose="02070309020205020404" pitchFamily="49" charset="0"/>
              </a:rPr>
              <a:t>inter_city</a:t>
            </a:r>
            <a:endParaRPr lang="en-US" sz="2400" dirty="0">
              <a:solidFill>
                <a:schemeClr val="tx1">
                  <a:lumMod val="95000"/>
                  <a:lumOff val="5000"/>
                </a:schemeClr>
              </a:solidFill>
              <a:cs typeface="Courier New" panose="02070309020205020404" pitchFamily="49" charset="0"/>
            </a:endParaRPr>
          </a:p>
        </p:txBody>
      </p:sp>
    </p:spTree>
    <p:extLst>
      <p:ext uri="{BB962C8B-B14F-4D97-AF65-F5344CB8AC3E}">
        <p14:creationId xmlns:p14="http://schemas.microsoft.com/office/powerpoint/2010/main" val="259367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History</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690601"/>
            <a:ext cx="7886700" cy="4141932"/>
          </a:xfrm>
        </p:spPr>
        <p:txBody>
          <a:bodyPr>
            <a:normAutofit/>
          </a:bodyPr>
          <a:lstStyle/>
          <a:p>
            <a:pPr marL="0" indent="0">
              <a:spcAft>
                <a:spcPts val="1200"/>
              </a:spcAft>
              <a:buNone/>
            </a:pPr>
            <a:r>
              <a:rPr lang="en-US" sz="2400" dirty="0"/>
              <a:t>It was renamed JavaScript when it was deployed in the Netscape Navigator 2.0 beta 3 in December</a:t>
            </a:r>
          </a:p>
          <a:p>
            <a:pPr marL="0" indent="0">
              <a:spcAft>
                <a:spcPts val="1200"/>
              </a:spcAft>
              <a:buNone/>
            </a:pPr>
            <a:r>
              <a:rPr lang="en-US" sz="2400" dirty="0"/>
              <a:t>The final choice of name caused confusion, giving the impression that the language was a spin-off of the Java programming language</a:t>
            </a:r>
          </a:p>
          <a:p>
            <a:pPr marL="0" indent="0">
              <a:spcAft>
                <a:spcPts val="1200"/>
              </a:spcAft>
              <a:buNone/>
            </a:pPr>
            <a:r>
              <a:rPr lang="en-US" sz="2400" dirty="0"/>
              <a:t>The choice has been characterized as a marketing ploy by Netscape to give JavaScript the cachet of what was then the hot new Web programming language</a:t>
            </a:r>
          </a:p>
        </p:txBody>
      </p:sp>
    </p:spTree>
    <p:extLst>
      <p:ext uri="{BB962C8B-B14F-4D97-AF65-F5344CB8AC3E}">
        <p14:creationId xmlns:p14="http://schemas.microsoft.com/office/powerpoint/2010/main" val="324834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Camel Case</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spcAft>
                <a:spcPts val="1200"/>
              </a:spcAft>
              <a:buNone/>
            </a:pPr>
            <a:r>
              <a:rPr lang="en-US" sz="2400" u="sng" dirty="0">
                <a:solidFill>
                  <a:schemeClr val="tx1">
                    <a:lumMod val="95000"/>
                    <a:lumOff val="5000"/>
                  </a:schemeClr>
                </a:solidFill>
                <a:cs typeface="Courier New" panose="02070309020205020404" pitchFamily="49" charset="0"/>
              </a:rPr>
              <a:t>Upper Camel Case (Pascal Case)</a:t>
            </a:r>
            <a:r>
              <a:rPr lang="en-US" sz="2400" dirty="0">
                <a:solidFill>
                  <a:schemeClr val="tx1">
                    <a:lumMod val="95000"/>
                    <a:lumOff val="5000"/>
                  </a:schemeClr>
                </a:solidFill>
                <a:cs typeface="Courier New" panose="02070309020205020404" pitchFamily="49" charset="0"/>
              </a:rPr>
              <a:t>:</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FirstName, </a:t>
            </a:r>
            <a:r>
              <a:rPr lang="en-US" sz="2400" dirty="0" err="1">
                <a:solidFill>
                  <a:schemeClr val="tx1">
                    <a:lumMod val="95000"/>
                    <a:lumOff val="5000"/>
                  </a:schemeClr>
                </a:solidFill>
                <a:cs typeface="Courier New" panose="02070309020205020404" pitchFamily="49" charset="0"/>
              </a:rPr>
              <a:t>LastName</a:t>
            </a:r>
            <a:r>
              <a:rPr lang="en-US" sz="2400" dirty="0">
                <a:solidFill>
                  <a:schemeClr val="tx1">
                    <a:lumMod val="95000"/>
                    <a:lumOff val="5000"/>
                  </a:schemeClr>
                </a:solidFill>
                <a:cs typeface="Courier New" panose="02070309020205020404" pitchFamily="49" charset="0"/>
              </a:rPr>
              <a:t>, MasterCard, InterCity</a:t>
            </a:r>
          </a:p>
        </p:txBody>
      </p:sp>
      <p:pic>
        <p:nvPicPr>
          <p:cNvPr id="5122" name="Picture 2" descr="Image result for lower camel case">
            <a:extLst>
              <a:ext uri="{FF2B5EF4-FFF2-40B4-BE49-F238E27FC236}">
                <a16:creationId xmlns:a16="http://schemas.microsoft.com/office/drawing/2014/main" id="{1FEA5E1E-42B7-4E09-B8AF-88058F37A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769" y="3124157"/>
            <a:ext cx="2246462" cy="248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05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Syntax - Camel Case</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spcAft>
                <a:spcPts val="1200"/>
              </a:spcAft>
              <a:buNone/>
            </a:pPr>
            <a:r>
              <a:rPr lang="en-US" sz="2400" u="sng" dirty="0">
                <a:solidFill>
                  <a:schemeClr val="tx1">
                    <a:lumMod val="95000"/>
                    <a:lumOff val="5000"/>
                  </a:schemeClr>
                </a:solidFill>
                <a:cs typeface="Courier New" panose="02070309020205020404" pitchFamily="49" charset="0"/>
              </a:rPr>
              <a:t>Lower Camel Case</a:t>
            </a:r>
            <a:r>
              <a:rPr lang="en-US" sz="2400" dirty="0">
                <a:solidFill>
                  <a:schemeClr val="tx1">
                    <a:lumMod val="95000"/>
                    <a:lumOff val="5000"/>
                  </a:schemeClr>
                </a:solidFill>
                <a:cs typeface="Courier New" panose="02070309020205020404" pitchFamily="49" charset="0"/>
              </a:rPr>
              <a:t>:</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programmers tend to use camel case that starts with a lowercase letter</a:t>
            </a:r>
          </a:p>
          <a:p>
            <a:pPr marL="914400" indent="0">
              <a:spcBef>
                <a:spcPts val="0"/>
              </a:spcBef>
              <a:spcAft>
                <a:spcPts val="1200"/>
              </a:spcAft>
              <a:buNone/>
            </a:pPr>
            <a:r>
              <a:rPr lang="en-US" sz="2400" dirty="0" err="1">
                <a:solidFill>
                  <a:schemeClr val="tx1">
                    <a:lumMod val="95000"/>
                    <a:lumOff val="5000"/>
                  </a:schemeClr>
                </a:solidFill>
                <a:cs typeface="Courier New" panose="02070309020205020404" pitchFamily="49" charset="0"/>
              </a:rPr>
              <a:t>firstName</a:t>
            </a:r>
            <a:r>
              <a:rPr lang="en-US" sz="2400" dirty="0">
                <a:solidFill>
                  <a:schemeClr val="tx1">
                    <a:lumMod val="95000"/>
                    <a:lumOff val="5000"/>
                  </a:schemeClr>
                </a:solidFill>
                <a:cs typeface="Courier New" panose="02070309020205020404" pitchFamily="49" charset="0"/>
              </a:rPr>
              <a:t>, </a:t>
            </a:r>
            <a:r>
              <a:rPr lang="en-US" sz="2400" dirty="0" err="1">
                <a:solidFill>
                  <a:schemeClr val="tx1">
                    <a:lumMod val="95000"/>
                    <a:lumOff val="5000"/>
                  </a:schemeClr>
                </a:solidFill>
                <a:cs typeface="Courier New" panose="02070309020205020404" pitchFamily="49" charset="0"/>
              </a:rPr>
              <a:t>userLastName</a:t>
            </a:r>
            <a:r>
              <a:rPr lang="en-US" sz="2400" dirty="0">
                <a:solidFill>
                  <a:schemeClr val="tx1">
                    <a:lumMod val="95000"/>
                    <a:lumOff val="5000"/>
                  </a:schemeClr>
                </a:solidFill>
                <a:cs typeface="Courier New" panose="02070309020205020404" pitchFamily="49" charset="0"/>
              </a:rPr>
              <a:t>, </a:t>
            </a:r>
            <a:r>
              <a:rPr lang="en-US" sz="2400" dirty="0" err="1">
                <a:solidFill>
                  <a:schemeClr val="tx1">
                    <a:lumMod val="95000"/>
                    <a:lumOff val="5000"/>
                  </a:schemeClr>
                </a:solidFill>
                <a:cs typeface="Courier New" panose="02070309020205020404" pitchFamily="49" charset="0"/>
              </a:rPr>
              <a:t>masterCard</a:t>
            </a:r>
            <a:r>
              <a:rPr lang="en-US" sz="2400" dirty="0">
                <a:solidFill>
                  <a:schemeClr val="tx1">
                    <a:lumMod val="95000"/>
                    <a:lumOff val="5000"/>
                  </a:schemeClr>
                </a:solidFill>
                <a:cs typeface="Courier New" panose="02070309020205020404" pitchFamily="49" charset="0"/>
              </a:rPr>
              <a:t>, </a:t>
            </a:r>
            <a:r>
              <a:rPr lang="en-US" sz="2400" dirty="0" err="1">
                <a:solidFill>
                  <a:schemeClr val="tx1">
                    <a:lumMod val="95000"/>
                    <a:lumOff val="5000"/>
                  </a:schemeClr>
                </a:solidFill>
                <a:cs typeface="Courier New" panose="02070309020205020404" pitchFamily="49" charset="0"/>
              </a:rPr>
              <a:t>homeCity</a:t>
            </a: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p:txBody>
      </p:sp>
      <p:pic>
        <p:nvPicPr>
          <p:cNvPr id="2052" name="Picture 4" descr="Image result for lower camel case">
            <a:extLst>
              <a:ext uri="{FF2B5EF4-FFF2-40B4-BE49-F238E27FC236}">
                <a16:creationId xmlns:a16="http://schemas.microsoft.com/office/drawing/2014/main" id="{317D804C-7D9E-47C0-96CD-CE8017D39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681" y="3545089"/>
            <a:ext cx="3824639" cy="223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90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JavaScript Statements</a:t>
            </a:r>
          </a:p>
        </p:txBody>
      </p:sp>
      <p:sp>
        <p:nvSpPr>
          <p:cNvPr id="14" name="Text Placeholder 13">
            <a:extLst>
              <a:ext uri="{FF2B5EF4-FFF2-40B4-BE49-F238E27FC236}">
                <a16:creationId xmlns:a16="http://schemas.microsoft.com/office/drawing/2014/main" id="{9B156542-CD16-4DE9-85E6-DB71C6CDA9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232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03A5D6C-CB79-473D-865E-9D06D97AE858}"/>
              </a:ext>
            </a:extLst>
          </p:cNvPr>
          <p:cNvPicPr>
            <a:picLocks noChangeAspect="1"/>
          </p:cNvPicPr>
          <p:nvPr/>
        </p:nvPicPr>
        <p:blipFill>
          <a:blip r:embed="rId2"/>
          <a:stretch>
            <a:fillRect/>
          </a:stretch>
        </p:blipFill>
        <p:spPr>
          <a:xfrm>
            <a:off x="1702715" y="2467156"/>
            <a:ext cx="8786006" cy="1630393"/>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Statements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8265184"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HTML, JavaScript statements are </a:t>
            </a:r>
            <a:r>
              <a:rPr lang="en-US" sz="2400" dirty="0">
                <a:solidFill>
                  <a:srgbClr val="FF0000"/>
                </a:solidFill>
                <a:cs typeface="Courier New" panose="02070309020205020404" pitchFamily="49" charset="0"/>
              </a:rPr>
              <a:t>instructions</a:t>
            </a:r>
            <a:r>
              <a:rPr lang="en-US" sz="2400" dirty="0">
                <a:solidFill>
                  <a:schemeClr val="tx1">
                    <a:lumMod val="95000"/>
                    <a:lumOff val="5000"/>
                  </a:schemeClr>
                </a:solidFill>
                <a:cs typeface="Courier New" panose="02070309020205020404" pitchFamily="49" charset="0"/>
              </a:rPr>
              <a:t> to be </a:t>
            </a:r>
            <a:r>
              <a:rPr lang="en-US" sz="2400" dirty="0">
                <a:solidFill>
                  <a:srgbClr val="FF0000"/>
                </a:solidFill>
                <a:cs typeface="Courier New" panose="02070309020205020404" pitchFamily="49" charset="0"/>
              </a:rPr>
              <a:t>executed</a:t>
            </a:r>
            <a:r>
              <a:rPr lang="en-US" sz="2400" dirty="0">
                <a:solidFill>
                  <a:schemeClr val="tx1">
                    <a:lumMod val="95000"/>
                    <a:lumOff val="5000"/>
                  </a:schemeClr>
                </a:solidFill>
                <a:cs typeface="Courier New" panose="02070309020205020404" pitchFamily="49" charset="0"/>
              </a:rPr>
              <a:t> by the web browser</a:t>
            </a:r>
          </a:p>
        </p:txBody>
      </p:sp>
      <p:sp>
        <p:nvSpPr>
          <p:cNvPr id="12" name="Arrow: Down 11">
            <a:extLst>
              <a:ext uri="{FF2B5EF4-FFF2-40B4-BE49-F238E27FC236}">
                <a16:creationId xmlns:a16="http://schemas.microsoft.com/office/drawing/2014/main" id="{073E340A-2139-4A2B-8DC3-93629B957056}"/>
              </a:ext>
            </a:extLst>
          </p:cNvPr>
          <p:cNvSpPr/>
          <p:nvPr/>
        </p:nvSpPr>
        <p:spPr>
          <a:xfrm>
            <a:off x="5676491" y="3925290"/>
            <a:ext cx="770005" cy="8017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38E2006-DDA2-4B12-A44A-B7F179004362}"/>
              </a:ext>
            </a:extLst>
          </p:cNvPr>
          <p:cNvPicPr>
            <a:picLocks noChangeAspect="1"/>
          </p:cNvPicPr>
          <p:nvPr/>
        </p:nvPicPr>
        <p:blipFill>
          <a:blip r:embed="rId3"/>
          <a:stretch>
            <a:fillRect/>
          </a:stretch>
        </p:blipFill>
        <p:spPr>
          <a:xfrm>
            <a:off x="3797421" y="4787947"/>
            <a:ext cx="5139716" cy="957194"/>
          </a:xfrm>
          <a:prstGeom prst="rect">
            <a:avLst/>
          </a:prstGeom>
        </p:spPr>
      </p:pic>
      <p:sp>
        <p:nvSpPr>
          <p:cNvPr id="6" name="TextBox 5">
            <a:extLst>
              <a:ext uri="{FF2B5EF4-FFF2-40B4-BE49-F238E27FC236}">
                <a16:creationId xmlns:a16="http://schemas.microsoft.com/office/drawing/2014/main" id="{1B106729-AE4D-4C3D-A45E-FFD08E7ADAF0}"/>
              </a:ext>
            </a:extLst>
          </p:cNvPr>
          <p:cNvSpPr txBox="1"/>
          <p:nvPr/>
        </p:nvSpPr>
        <p:spPr>
          <a:xfrm>
            <a:off x="1920293" y="4201061"/>
            <a:ext cx="1272080" cy="400110"/>
          </a:xfrm>
          <a:prstGeom prst="rect">
            <a:avLst/>
          </a:prstGeom>
          <a:noFill/>
        </p:spPr>
        <p:txBody>
          <a:bodyPr wrap="none" rtlCol="0">
            <a:spAutoFit/>
          </a:bodyPr>
          <a:lstStyle/>
          <a:p>
            <a:r>
              <a:rPr lang="en-US" sz="2000" dirty="0"/>
              <a:t>Statement</a:t>
            </a:r>
          </a:p>
        </p:txBody>
      </p:sp>
      <p:sp>
        <p:nvSpPr>
          <p:cNvPr id="15" name="TextBox 14">
            <a:extLst>
              <a:ext uri="{FF2B5EF4-FFF2-40B4-BE49-F238E27FC236}">
                <a16:creationId xmlns:a16="http://schemas.microsoft.com/office/drawing/2014/main" id="{4C497C60-F1B2-4F53-829D-F403DD241F6E}"/>
              </a:ext>
            </a:extLst>
          </p:cNvPr>
          <p:cNvSpPr txBox="1"/>
          <p:nvPr/>
        </p:nvSpPr>
        <p:spPr>
          <a:xfrm>
            <a:off x="8402664" y="4093934"/>
            <a:ext cx="1200650" cy="400110"/>
          </a:xfrm>
          <a:prstGeom prst="rect">
            <a:avLst/>
          </a:prstGeom>
          <a:noFill/>
        </p:spPr>
        <p:txBody>
          <a:bodyPr wrap="none" rtlCol="0">
            <a:spAutoFit/>
          </a:bodyPr>
          <a:lstStyle/>
          <a:p>
            <a:r>
              <a:rPr lang="en-US" sz="2000" dirty="0"/>
              <a:t>Execution</a:t>
            </a:r>
          </a:p>
        </p:txBody>
      </p:sp>
      <p:cxnSp>
        <p:nvCxnSpPr>
          <p:cNvPr id="17" name="Straight Arrow Connector 16">
            <a:extLst>
              <a:ext uri="{FF2B5EF4-FFF2-40B4-BE49-F238E27FC236}">
                <a16:creationId xmlns:a16="http://schemas.microsoft.com/office/drawing/2014/main" id="{48314096-731E-45B1-9D91-A7B36001DDBD}"/>
              </a:ext>
            </a:extLst>
          </p:cNvPr>
          <p:cNvCxnSpPr/>
          <p:nvPr/>
        </p:nvCxnSpPr>
        <p:spPr>
          <a:xfrm flipV="1">
            <a:off x="2781301" y="3812644"/>
            <a:ext cx="939021" cy="3722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D8A784C-AF13-4B33-AF38-7200C982D1F9}"/>
              </a:ext>
            </a:extLst>
          </p:cNvPr>
          <p:cNvCxnSpPr>
            <a:cxnSpLocks/>
          </p:cNvCxnSpPr>
          <p:nvPr/>
        </p:nvCxnSpPr>
        <p:spPr>
          <a:xfrm flipH="1">
            <a:off x="7985185" y="4454870"/>
            <a:ext cx="478494" cy="3327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77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Programs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Most JavaScript programs contain many JavaScript statements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statements are executed, one by one, in the same order as they are written</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(Note: function calls)</a:t>
            </a:r>
          </a:p>
        </p:txBody>
      </p:sp>
    </p:spTree>
    <p:extLst>
      <p:ext uri="{BB962C8B-B14F-4D97-AF65-F5344CB8AC3E}">
        <p14:creationId xmlns:p14="http://schemas.microsoft.com/office/powerpoint/2010/main" val="267018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6489A-40A2-42B0-90EA-C8829DC5C7CF}"/>
              </a:ext>
            </a:extLst>
          </p:cNvPr>
          <p:cNvPicPr>
            <a:picLocks noChangeAspect="1"/>
          </p:cNvPicPr>
          <p:nvPr/>
        </p:nvPicPr>
        <p:blipFill>
          <a:blip r:embed="rId2"/>
          <a:stretch>
            <a:fillRect/>
          </a:stretch>
        </p:blipFill>
        <p:spPr>
          <a:xfrm>
            <a:off x="1801670" y="2408871"/>
            <a:ext cx="5258318" cy="3197626"/>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Programs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this example x, y, and z are given values, and finally z is displayed</a:t>
            </a:r>
          </a:p>
        </p:txBody>
      </p:sp>
      <p:sp>
        <p:nvSpPr>
          <p:cNvPr id="12" name="Arrow: Down 11">
            <a:extLst>
              <a:ext uri="{FF2B5EF4-FFF2-40B4-BE49-F238E27FC236}">
                <a16:creationId xmlns:a16="http://schemas.microsoft.com/office/drawing/2014/main" id="{073E340A-2139-4A2B-8DC3-93629B957056}"/>
              </a:ext>
            </a:extLst>
          </p:cNvPr>
          <p:cNvSpPr/>
          <p:nvPr/>
        </p:nvSpPr>
        <p:spPr>
          <a:xfrm rot="16200000">
            <a:off x="5970907" y="3424927"/>
            <a:ext cx="770005" cy="8017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0DEC0D1-F52E-430C-8EAD-B65285380440}"/>
              </a:ext>
            </a:extLst>
          </p:cNvPr>
          <p:cNvPicPr>
            <a:picLocks noChangeAspect="1"/>
          </p:cNvPicPr>
          <p:nvPr/>
        </p:nvPicPr>
        <p:blipFill>
          <a:blip r:embed="rId3"/>
          <a:stretch>
            <a:fillRect/>
          </a:stretch>
        </p:blipFill>
        <p:spPr>
          <a:xfrm>
            <a:off x="7059989" y="3357258"/>
            <a:ext cx="3465135" cy="937112"/>
          </a:xfrm>
          <a:prstGeom prst="rect">
            <a:avLst/>
          </a:prstGeom>
        </p:spPr>
      </p:pic>
    </p:spTree>
    <p:extLst>
      <p:ext uri="{BB962C8B-B14F-4D97-AF65-F5344CB8AC3E}">
        <p14:creationId xmlns:p14="http://schemas.microsoft.com/office/powerpoint/2010/main" val="82464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JavaScript Variables</a:t>
            </a:r>
          </a:p>
        </p:txBody>
      </p:sp>
      <p:sp>
        <p:nvSpPr>
          <p:cNvPr id="14" name="Text Placeholder 13">
            <a:extLst>
              <a:ext uri="{FF2B5EF4-FFF2-40B4-BE49-F238E27FC236}">
                <a16:creationId xmlns:a16="http://schemas.microsoft.com/office/drawing/2014/main" id="{9B156542-CD16-4DE9-85E6-DB71C6CDA9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2217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Variables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89455"/>
            <a:ext cx="7886700" cy="414307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variables are containers for storing data values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this example, x, y, and z, are variables</a:t>
            </a: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Much like Algebra</a:t>
            </a:r>
          </a:p>
        </p:txBody>
      </p:sp>
      <p:pic>
        <p:nvPicPr>
          <p:cNvPr id="6" name="Picture 5">
            <a:extLst>
              <a:ext uri="{FF2B5EF4-FFF2-40B4-BE49-F238E27FC236}">
                <a16:creationId xmlns:a16="http://schemas.microsoft.com/office/drawing/2014/main" id="{7C400883-54C2-4405-8394-FE1789786329}"/>
              </a:ext>
            </a:extLst>
          </p:cNvPr>
          <p:cNvPicPr>
            <a:picLocks noChangeAspect="1"/>
          </p:cNvPicPr>
          <p:nvPr/>
        </p:nvPicPr>
        <p:blipFill>
          <a:blip r:embed="rId2"/>
          <a:stretch>
            <a:fillRect/>
          </a:stretch>
        </p:blipFill>
        <p:spPr>
          <a:xfrm>
            <a:off x="3689674" y="2769430"/>
            <a:ext cx="2001646" cy="1039816"/>
          </a:xfrm>
          <a:prstGeom prst="rect">
            <a:avLst/>
          </a:prstGeom>
        </p:spPr>
      </p:pic>
      <p:pic>
        <p:nvPicPr>
          <p:cNvPr id="14" name="Picture 13">
            <a:extLst>
              <a:ext uri="{FF2B5EF4-FFF2-40B4-BE49-F238E27FC236}">
                <a16:creationId xmlns:a16="http://schemas.microsoft.com/office/drawing/2014/main" id="{CC90E5CE-6BCD-4F80-BF93-EE58C49B7A5E}"/>
              </a:ext>
            </a:extLst>
          </p:cNvPr>
          <p:cNvPicPr>
            <a:picLocks noChangeAspect="1"/>
          </p:cNvPicPr>
          <p:nvPr/>
        </p:nvPicPr>
        <p:blipFill>
          <a:blip r:embed="rId3"/>
          <a:stretch>
            <a:fillRect/>
          </a:stretch>
        </p:blipFill>
        <p:spPr>
          <a:xfrm>
            <a:off x="5942611" y="2769430"/>
            <a:ext cx="2606662" cy="1039816"/>
          </a:xfrm>
          <a:prstGeom prst="rect">
            <a:avLst/>
          </a:prstGeom>
        </p:spPr>
      </p:pic>
    </p:spTree>
    <p:extLst>
      <p:ext uri="{BB962C8B-B14F-4D97-AF65-F5344CB8AC3E}">
        <p14:creationId xmlns:p14="http://schemas.microsoft.com/office/powerpoint/2010/main" val="202578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Variables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2831305"/>
            <a:ext cx="7886700" cy="3001228"/>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programming, just like in algebra, we use variables (like price1) to hold values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programming, just like in algebra, we use variables in expressions (total = price1 + price2)</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From the example above, you can calculate the total to be 11</a:t>
            </a:r>
          </a:p>
        </p:txBody>
      </p:sp>
      <p:pic>
        <p:nvPicPr>
          <p:cNvPr id="10" name="Picture 9">
            <a:extLst>
              <a:ext uri="{FF2B5EF4-FFF2-40B4-BE49-F238E27FC236}">
                <a16:creationId xmlns:a16="http://schemas.microsoft.com/office/drawing/2014/main" id="{EA869710-359B-4C9C-941D-85D68917B2B3}"/>
              </a:ext>
            </a:extLst>
          </p:cNvPr>
          <p:cNvPicPr>
            <a:picLocks noChangeAspect="1"/>
          </p:cNvPicPr>
          <p:nvPr/>
        </p:nvPicPr>
        <p:blipFill>
          <a:blip r:embed="rId2"/>
          <a:stretch>
            <a:fillRect/>
          </a:stretch>
        </p:blipFill>
        <p:spPr>
          <a:xfrm>
            <a:off x="4187494" y="1727664"/>
            <a:ext cx="3427472" cy="981008"/>
          </a:xfrm>
          <a:prstGeom prst="rect">
            <a:avLst/>
          </a:prstGeom>
        </p:spPr>
      </p:pic>
    </p:spTree>
    <p:extLst>
      <p:ext uri="{BB962C8B-B14F-4D97-AF65-F5344CB8AC3E}">
        <p14:creationId xmlns:p14="http://schemas.microsoft.com/office/powerpoint/2010/main" val="399553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Identifiers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90689"/>
            <a:ext cx="8385954" cy="4141844"/>
          </a:xfrm>
        </p:spPr>
        <p:txBody>
          <a:bodyPr>
            <a:normAutofit fontScale="85000" lnSpcReduction="10000"/>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All JavaScript variables must be identified with unique names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These unique names are called identifiers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Identifiers can be short names (like x and y) or </a:t>
            </a:r>
            <a:r>
              <a:rPr lang="en-US" sz="2400" dirty="0">
                <a:solidFill>
                  <a:srgbClr val="FF0000"/>
                </a:solidFill>
                <a:cs typeface="Courier New" panose="02070309020205020404" pitchFamily="49" charset="0"/>
              </a:rPr>
              <a:t>more descriptive </a:t>
            </a:r>
            <a:r>
              <a:rPr lang="en-US" sz="2400" dirty="0">
                <a:solidFill>
                  <a:schemeClr val="tx1">
                    <a:lumMod val="95000"/>
                    <a:lumOff val="5000"/>
                  </a:schemeClr>
                </a:solidFill>
                <a:cs typeface="Courier New" panose="02070309020205020404" pitchFamily="49" charset="0"/>
              </a:rPr>
              <a:t>names (age, sum, </a:t>
            </a:r>
            <a:r>
              <a:rPr lang="en-US" sz="2400" dirty="0" err="1">
                <a:solidFill>
                  <a:schemeClr val="tx1">
                    <a:lumMod val="95000"/>
                    <a:lumOff val="5000"/>
                  </a:schemeClr>
                </a:solidFill>
                <a:cs typeface="Courier New" panose="02070309020205020404" pitchFamily="49" charset="0"/>
              </a:rPr>
              <a:t>totalVolume</a:t>
            </a:r>
            <a:r>
              <a:rPr lang="en-US" sz="2400" dirty="0">
                <a:solidFill>
                  <a:schemeClr val="tx1">
                    <a:lumMod val="95000"/>
                    <a:lumOff val="5000"/>
                  </a:schemeClr>
                </a:solidFill>
                <a:cs typeface="Courier New" panose="02070309020205020404" pitchFamily="49" charset="0"/>
              </a:rPr>
              <a:t>)</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The general rules for constructing names for variables (unique identifiers) are:</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Names can contain letters, digits, underscores, and dollar signs.</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Names can begin with a letter</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Names can also begin with $ and _</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Names are case sensitive (y and Y are different variables)</a:t>
            </a:r>
          </a:p>
          <a:p>
            <a:pPr marL="91440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Reserved words (like JavaScript keywords) cannot be used as names</a:t>
            </a:r>
          </a:p>
        </p:txBody>
      </p:sp>
    </p:spTree>
    <p:extLst>
      <p:ext uri="{BB962C8B-B14F-4D97-AF65-F5344CB8AC3E}">
        <p14:creationId xmlns:p14="http://schemas.microsoft.com/office/powerpoint/2010/main" val="110350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History</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690601"/>
            <a:ext cx="7886700" cy="4141932"/>
          </a:xfrm>
        </p:spPr>
        <p:txBody>
          <a:bodyPr>
            <a:normAutofit/>
          </a:bodyPr>
          <a:lstStyle/>
          <a:p>
            <a:pPr>
              <a:spcAft>
                <a:spcPts val="1200"/>
              </a:spcAft>
              <a:buFontTx/>
              <a:buChar char="-"/>
            </a:pPr>
            <a:r>
              <a:rPr lang="en-US" sz="2400" dirty="0"/>
              <a:t>1994: Mosaic Netscape 0.9 released</a:t>
            </a:r>
          </a:p>
          <a:p>
            <a:pPr>
              <a:spcAft>
                <a:spcPts val="1200"/>
              </a:spcAft>
              <a:buFontTx/>
              <a:buChar char="-"/>
            </a:pPr>
            <a:r>
              <a:rPr lang="en-US" sz="2400" dirty="0"/>
              <a:t>By 1995, Netscape commanded ¾ of the browser market / became the main browser of the 1990s</a:t>
            </a:r>
          </a:p>
          <a:p>
            <a:pPr>
              <a:spcAft>
                <a:spcPts val="1200"/>
              </a:spcAft>
              <a:buFontTx/>
              <a:buChar char="-"/>
            </a:pPr>
            <a:r>
              <a:rPr lang="en-US" sz="2400" dirty="0"/>
              <a:t>Subsequently renamed Netscape Navigator (Mosaic became Netscape Communications)</a:t>
            </a:r>
          </a:p>
        </p:txBody>
      </p:sp>
    </p:spTree>
    <p:extLst>
      <p:ext uri="{BB962C8B-B14F-4D97-AF65-F5344CB8AC3E}">
        <p14:creationId xmlns:p14="http://schemas.microsoft.com/office/powerpoint/2010/main" val="147889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Assignment Operator</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90689"/>
            <a:ext cx="8385954" cy="4141844"/>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JavaScript, the equal sign (=) is an "assignment" operator, not an "equal to" operator</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This is different from algebra. The following does not make sense in algebra</a:t>
            </a:r>
          </a:p>
          <a:p>
            <a:pPr marL="0" indent="0">
              <a:spcBef>
                <a:spcPts val="0"/>
              </a:spcBef>
              <a:spcAft>
                <a:spcPts val="1200"/>
              </a:spcAft>
              <a:buNone/>
            </a:pPr>
            <a:endParaRPr lang="en-US" sz="2400" dirty="0">
              <a:solidFill>
                <a:schemeClr val="tx1">
                  <a:lumMod val="95000"/>
                  <a:lumOff val="5000"/>
                </a:schemeClr>
              </a:solidFill>
              <a:cs typeface="Courier New" panose="02070309020205020404" pitchFamily="49" charset="0"/>
            </a:endParaRP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JavaScript, however, it makes perfect sense: it assigns the value of x + 5 to x</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(It calculates the value of x + 5 and puts the result into x. The value of x is </a:t>
            </a:r>
            <a:r>
              <a:rPr lang="en-US" sz="2400" dirty="0">
                <a:solidFill>
                  <a:srgbClr val="FF0000"/>
                </a:solidFill>
                <a:cs typeface="Courier New" panose="02070309020205020404" pitchFamily="49" charset="0"/>
              </a:rPr>
              <a:t>incremented</a:t>
            </a:r>
            <a:r>
              <a:rPr lang="en-US" sz="2400" dirty="0">
                <a:solidFill>
                  <a:schemeClr val="tx1">
                    <a:lumMod val="95000"/>
                    <a:lumOff val="5000"/>
                  </a:schemeClr>
                </a:solidFill>
                <a:cs typeface="Courier New" panose="02070309020205020404" pitchFamily="49" charset="0"/>
              </a:rPr>
              <a:t> by 5.)</a:t>
            </a:r>
          </a:p>
        </p:txBody>
      </p:sp>
      <p:pic>
        <p:nvPicPr>
          <p:cNvPr id="6" name="Picture 5">
            <a:extLst>
              <a:ext uri="{FF2B5EF4-FFF2-40B4-BE49-F238E27FC236}">
                <a16:creationId xmlns:a16="http://schemas.microsoft.com/office/drawing/2014/main" id="{56E82B83-3EB7-4819-B6C1-31838E855449}"/>
              </a:ext>
            </a:extLst>
          </p:cNvPr>
          <p:cNvPicPr>
            <a:picLocks noChangeAspect="1"/>
          </p:cNvPicPr>
          <p:nvPr/>
        </p:nvPicPr>
        <p:blipFill>
          <a:blip r:embed="rId2"/>
          <a:stretch>
            <a:fillRect/>
          </a:stretch>
        </p:blipFill>
        <p:spPr>
          <a:xfrm>
            <a:off x="5224283" y="3194359"/>
            <a:ext cx="1743434" cy="426963"/>
          </a:xfrm>
          <a:prstGeom prst="rect">
            <a:avLst/>
          </a:prstGeom>
        </p:spPr>
      </p:pic>
    </p:spTree>
    <p:extLst>
      <p:ext uri="{BB962C8B-B14F-4D97-AF65-F5344CB8AC3E}">
        <p14:creationId xmlns:p14="http://schemas.microsoft.com/office/powerpoint/2010/main" val="176347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3" name="Content Placeholder 12">
            <a:extLst>
              <a:ext uri="{FF2B5EF4-FFF2-40B4-BE49-F238E27FC236}">
                <a16:creationId xmlns:a16="http://schemas.microsoft.com/office/drawing/2014/main" id="{757FF247-38B4-4295-922B-360CA3B5E7F3}"/>
              </a:ext>
            </a:extLst>
          </p:cNvPr>
          <p:cNvSpPr>
            <a:spLocks noGrp="1"/>
          </p:cNvSpPr>
          <p:nvPr>
            <p:ph idx="1"/>
          </p:nvPr>
        </p:nvSpPr>
        <p:spPr>
          <a:xfrm>
            <a:off x="2152650" y="1690689"/>
            <a:ext cx="8385954" cy="4141844"/>
          </a:xfrm>
        </p:spPr>
        <p:txBody>
          <a:bodyPr>
            <a:normAutofit/>
          </a:bodyPr>
          <a:lstStyle/>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variables can hold numbers like 100 and text values like "John Doe"</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In programming, text values are called text strings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JavaScript can handle many types of data, but for now, just think of numbers and strings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Strings are written inside double or single quotes. Numbers are written without quotes</a:t>
            </a:r>
          </a:p>
          <a:p>
            <a:pPr marL="0" indent="0">
              <a:spcBef>
                <a:spcPts val="0"/>
              </a:spcBef>
              <a:spcAft>
                <a:spcPts val="1200"/>
              </a:spcAft>
              <a:buNone/>
            </a:pPr>
            <a:r>
              <a:rPr lang="en-US" sz="2400" dirty="0">
                <a:solidFill>
                  <a:schemeClr val="tx1">
                    <a:lumMod val="95000"/>
                    <a:lumOff val="5000"/>
                  </a:schemeClr>
                </a:solidFill>
                <a:cs typeface="Courier New" panose="02070309020205020404" pitchFamily="49" charset="0"/>
              </a:rPr>
              <a:t>If you put a number in quotes, it will be treated as a text string</a:t>
            </a:r>
          </a:p>
        </p:txBody>
      </p:sp>
    </p:spTree>
    <p:extLst>
      <p:ext uri="{BB962C8B-B14F-4D97-AF65-F5344CB8AC3E}">
        <p14:creationId xmlns:p14="http://schemas.microsoft.com/office/powerpoint/2010/main" val="80945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pic>
        <p:nvPicPr>
          <p:cNvPr id="6" name="Content Placeholder 5">
            <a:extLst>
              <a:ext uri="{FF2B5EF4-FFF2-40B4-BE49-F238E27FC236}">
                <a16:creationId xmlns:a16="http://schemas.microsoft.com/office/drawing/2014/main" id="{75A0EC5F-BAB7-4ECD-AB84-486BC38B00FD}"/>
              </a:ext>
            </a:extLst>
          </p:cNvPr>
          <p:cNvPicPr>
            <a:picLocks noGrp="1" noChangeAspect="1"/>
          </p:cNvPicPr>
          <p:nvPr>
            <p:ph idx="1"/>
          </p:nvPr>
        </p:nvPicPr>
        <p:blipFill>
          <a:blip r:embed="rId2"/>
          <a:stretch>
            <a:fillRect/>
          </a:stretch>
        </p:blipFill>
        <p:spPr>
          <a:xfrm>
            <a:off x="4367552" y="1362785"/>
            <a:ext cx="3456896" cy="1043847"/>
          </a:xfrm>
          <a:prstGeom prst="rect">
            <a:avLst/>
          </a:prstGeom>
        </p:spPr>
      </p:pic>
      <p:sp>
        <p:nvSpPr>
          <p:cNvPr id="10" name="TextBox 9">
            <a:extLst>
              <a:ext uri="{FF2B5EF4-FFF2-40B4-BE49-F238E27FC236}">
                <a16:creationId xmlns:a16="http://schemas.microsoft.com/office/drawing/2014/main" id="{FD5C69AF-77FB-44F4-AFFB-39677279D725}"/>
              </a:ext>
            </a:extLst>
          </p:cNvPr>
          <p:cNvSpPr txBox="1"/>
          <p:nvPr/>
        </p:nvSpPr>
        <p:spPr>
          <a:xfrm>
            <a:off x="1974731" y="2518915"/>
            <a:ext cx="8471139" cy="2031325"/>
          </a:xfrm>
          <a:prstGeom prst="rect">
            <a:avLst/>
          </a:prstGeom>
          <a:noFill/>
        </p:spPr>
        <p:txBody>
          <a:bodyPr wrap="square" rtlCol="0">
            <a:spAutoFit/>
          </a:bodyPr>
          <a:lstStyle/>
          <a:p>
            <a:pPr>
              <a:spcAft>
                <a:spcPts val="1200"/>
              </a:spcAft>
            </a:pPr>
            <a:r>
              <a:rPr lang="en-US" sz="2400" dirty="0"/>
              <a:t>In this example,</a:t>
            </a:r>
          </a:p>
          <a:p>
            <a:pPr marL="517525">
              <a:spcAft>
                <a:spcPts val="1200"/>
              </a:spcAft>
            </a:pPr>
            <a:r>
              <a:rPr lang="en-US" sz="2400" dirty="0"/>
              <a:t>The value 3.14 is assigned to a variable named ‘pi’</a:t>
            </a:r>
          </a:p>
          <a:p>
            <a:pPr marL="517525">
              <a:spcAft>
                <a:spcPts val="1200"/>
              </a:spcAft>
            </a:pPr>
            <a:r>
              <a:rPr lang="en-US" sz="2400" dirty="0"/>
              <a:t>The value “John Doe” is assigned to a variable named ‘person’</a:t>
            </a:r>
          </a:p>
          <a:p>
            <a:pPr marL="517525">
              <a:spcAft>
                <a:spcPts val="1200"/>
              </a:spcAft>
            </a:pPr>
            <a:r>
              <a:rPr lang="en-US" sz="2400" dirty="0"/>
              <a:t>The value “Yes I am!” is assigned to a variable named ‘answer’ </a:t>
            </a:r>
          </a:p>
        </p:txBody>
      </p:sp>
    </p:spTree>
    <p:extLst>
      <p:ext uri="{BB962C8B-B14F-4D97-AF65-F5344CB8AC3E}">
        <p14:creationId xmlns:p14="http://schemas.microsoft.com/office/powerpoint/2010/main" val="268712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2" name="Content Placeholder 11">
            <a:extLst>
              <a:ext uri="{FF2B5EF4-FFF2-40B4-BE49-F238E27FC236}">
                <a16:creationId xmlns:a16="http://schemas.microsoft.com/office/drawing/2014/main" id="{01989079-C905-4A25-8808-FC6EC88134E2}"/>
              </a:ext>
            </a:extLst>
          </p:cNvPr>
          <p:cNvSpPr>
            <a:spLocks noGrp="1"/>
          </p:cNvSpPr>
          <p:nvPr>
            <p:ph idx="1"/>
          </p:nvPr>
        </p:nvSpPr>
        <p:spPr>
          <a:xfrm>
            <a:off x="2152650" y="1690689"/>
            <a:ext cx="7886700" cy="4141844"/>
          </a:xfrm>
        </p:spPr>
        <p:txBody>
          <a:bodyPr>
            <a:normAutofit/>
          </a:bodyPr>
          <a:lstStyle/>
          <a:p>
            <a:pPr marL="0" indent="0">
              <a:spcAft>
                <a:spcPts val="1200"/>
              </a:spcAft>
              <a:buNone/>
            </a:pPr>
            <a:r>
              <a:rPr lang="en-US" dirty="0"/>
              <a:t>Creating a variable in JavaScript is called </a:t>
            </a:r>
            <a:r>
              <a:rPr lang="en-US" dirty="0">
                <a:solidFill>
                  <a:srgbClr val="FF0000"/>
                </a:solidFill>
              </a:rPr>
              <a:t>declaring</a:t>
            </a:r>
            <a:r>
              <a:rPr lang="en-US" dirty="0"/>
              <a:t> a variable</a:t>
            </a:r>
          </a:p>
          <a:p>
            <a:pPr marL="0" indent="0">
              <a:spcAft>
                <a:spcPts val="1200"/>
              </a:spcAft>
              <a:buNone/>
            </a:pPr>
            <a:r>
              <a:rPr lang="en-US" dirty="0"/>
              <a:t>You declare a JavaScript variable with the </a:t>
            </a:r>
            <a:r>
              <a:rPr lang="en-US" dirty="0" err="1"/>
              <a:t>var</a:t>
            </a:r>
            <a:r>
              <a:rPr lang="en-US" dirty="0"/>
              <a:t> keyword</a:t>
            </a:r>
          </a:p>
          <a:p>
            <a:pPr marL="0" indent="0">
              <a:spcAft>
                <a:spcPts val="1200"/>
              </a:spcAft>
              <a:buNone/>
            </a:pPr>
            <a:r>
              <a:rPr lang="en-US" dirty="0"/>
              <a:t>After the declaration, the variable has no value (Technically it has the value of undefined)</a:t>
            </a:r>
          </a:p>
          <a:p>
            <a:pPr marL="0" indent="0">
              <a:spcAft>
                <a:spcPts val="1200"/>
              </a:spcAft>
              <a:buNone/>
            </a:pPr>
            <a:endParaRPr lang="en-US" dirty="0"/>
          </a:p>
          <a:p>
            <a:pPr marL="0" indent="0">
              <a:spcAft>
                <a:spcPts val="1200"/>
              </a:spcAft>
              <a:buNone/>
            </a:pPr>
            <a:r>
              <a:rPr lang="en-US" dirty="0"/>
              <a:t>To assign a value to the variable, use the equal sign</a:t>
            </a:r>
          </a:p>
        </p:txBody>
      </p:sp>
      <p:sp>
        <p:nvSpPr>
          <p:cNvPr id="10" name="TextBox 9">
            <a:extLst>
              <a:ext uri="{FF2B5EF4-FFF2-40B4-BE49-F238E27FC236}">
                <a16:creationId xmlns:a16="http://schemas.microsoft.com/office/drawing/2014/main" id="{FD5C69AF-77FB-44F4-AFFB-39677279D725}"/>
              </a:ext>
            </a:extLst>
          </p:cNvPr>
          <p:cNvSpPr txBox="1"/>
          <p:nvPr/>
        </p:nvSpPr>
        <p:spPr>
          <a:xfrm>
            <a:off x="1974731" y="2518915"/>
            <a:ext cx="8471139" cy="461665"/>
          </a:xfrm>
          <a:prstGeom prst="rect">
            <a:avLst/>
          </a:prstGeom>
          <a:noFill/>
        </p:spPr>
        <p:txBody>
          <a:bodyPr wrap="square" rtlCol="0">
            <a:spAutoFit/>
          </a:bodyPr>
          <a:lstStyle/>
          <a:p>
            <a:pPr>
              <a:spcAft>
                <a:spcPts val="1200"/>
              </a:spcAft>
            </a:pPr>
            <a:r>
              <a:rPr lang="en-US" sz="2400" dirty="0"/>
              <a:t> </a:t>
            </a:r>
          </a:p>
        </p:txBody>
      </p:sp>
      <p:pic>
        <p:nvPicPr>
          <p:cNvPr id="13" name="Picture 12">
            <a:extLst>
              <a:ext uri="{FF2B5EF4-FFF2-40B4-BE49-F238E27FC236}">
                <a16:creationId xmlns:a16="http://schemas.microsoft.com/office/drawing/2014/main" id="{FCAAC521-DC9A-437C-BFC6-37082B2E74D0}"/>
              </a:ext>
            </a:extLst>
          </p:cNvPr>
          <p:cNvPicPr>
            <a:picLocks noChangeAspect="1"/>
          </p:cNvPicPr>
          <p:nvPr/>
        </p:nvPicPr>
        <p:blipFill>
          <a:blip r:embed="rId2"/>
          <a:stretch>
            <a:fillRect/>
          </a:stretch>
        </p:blipFill>
        <p:spPr>
          <a:xfrm>
            <a:off x="4540736" y="3016252"/>
            <a:ext cx="2519253" cy="576928"/>
          </a:xfrm>
          <a:prstGeom prst="rect">
            <a:avLst/>
          </a:prstGeom>
        </p:spPr>
      </p:pic>
      <p:pic>
        <p:nvPicPr>
          <p:cNvPr id="14" name="Picture 13">
            <a:extLst>
              <a:ext uri="{FF2B5EF4-FFF2-40B4-BE49-F238E27FC236}">
                <a16:creationId xmlns:a16="http://schemas.microsoft.com/office/drawing/2014/main" id="{C383A62D-542C-4DC6-9A89-1B0BD4451553}"/>
              </a:ext>
            </a:extLst>
          </p:cNvPr>
          <p:cNvPicPr>
            <a:picLocks noChangeAspect="1"/>
          </p:cNvPicPr>
          <p:nvPr/>
        </p:nvPicPr>
        <p:blipFill>
          <a:blip r:embed="rId3"/>
          <a:stretch>
            <a:fillRect/>
          </a:stretch>
        </p:blipFill>
        <p:spPr>
          <a:xfrm>
            <a:off x="4362884" y="4558803"/>
            <a:ext cx="3466232" cy="459611"/>
          </a:xfrm>
          <a:prstGeom prst="rect">
            <a:avLst/>
          </a:prstGeom>
        </p:spPr>
      </p:pic>
    </p:spTree>
    <p:extLst>
      <p:ext uri="{BB962C8B-B14F-4D97-AF65-F5344CB8AC3E}">
        <p14:creationId xmlns:p14="http://schemas.microsoft.com/office/powerpoint/2010/main" val="2294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67A7AF0-CEA6-4BCB-8790-A1C4504C92FB}"/>
              </a:ext>
            </a:extLst>
          </p:cNvPr>
          <p:cNvPicPr>
            <a:picLocks noChangeAspect="1"/>
          </p:cNvPicPr>
          <p:nvPr/>
        </p:nvPicPr>
        <p:blipFill>
          <a:blip r:embed="rId2"/>
          <a:stretch>
            <a:fillRect/>
          </a:stretch>
        </p:blipFill>
        <p:spPr>
          <a:xfrm>
            <a:off x="1638299" y="2441775"/>
            <a:ext cx="5131347" cy="2544293"/>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2" name="Content Placeholder 11">
            <a:extLst>
              <a:ext uri="{FF2B5EF4-FFF2-40B4-BE49-F238E27FC236}">
                <a16:creationId xmlns:a16="http://schemas.microsoft.com/office/drawing/2014/main" id="{01989079-C905-4A25-8808-FC6EC88134E2}"/>
              </a:ext>
            </a:extLst>
          </p:cNvPr>
          <p:cNvSpPr>
            <a:spLocks noGrp="1"/>
          </p:cNvSpPr>
          <p:nvPr>
            <p:ph idx="1"/>
          </p:nvPr>
        </p:nvSpPr>
        <p:spPr>
          <a:xfrm>
            <a:off x="2152650" y="1690689"/>
            <a:ext cx="7886700" cy="4141844"/>
          </a:xfrm>
        </p:spPr>
        <p:txBody>
          <a:bodyPr/>
          <a:lstStyle/>
          <a:p>
            <a:pPr marL="0" indent="0">
              <a:spcAft>
                <a:spcPts val="1200"/>
              </a:spcAft>
              <a:buNone/>
            </a:pPr>
            <a:r>
              <a:rPr lang="en-US" dirty="0"/>
              <a:t>You can also assign a value to the variable when you declare it</a:t>
            </a:r>
          </a:p>
          <a:p>
            <a:pPr marL="0" indent="0">
              <a:spcAft>
                <a:spcPts val="1200"/>
              </a:spcAft>
              <a:buNone/>
            </a:pPr>
            <a:endParaRPr lang="en-US" dirty="0"/>
          </a:p>
        </p:txBody>
      </p:sp>
      <p:sp>
        <p:nvSpPr>
          <p:cNvPr id="10" name="TextBox 9">
            <a:extLst>
              <a:ext uri="{FF2B5EF4-FFF2-40B4-BE49-F238E27FC236}">
                <a16:creationId xmlns:a16="http://schemas.microsoft.com/office/drawing/2014/main" id="{FD5C69AF-77FB-44F4-AFFB-39677279D725}"/>
              </a:ext>
            </a:extLst>
          </p:cNvPr>
          <p:cNvSpPr txBox="1"/>
          <p:nvPr/>
        </p:nvSpPr>
        <p:spPr>
          <a:xfrm>
            <a:off x="1974731" y="2518915"/>
            <a:ext cx="8471139" cy="461665"/>
          </a:xfrm>
          <a:prstGeom prst="rect">
            <a:avLst/>
          </a:prstGeom>
          <a:noFill/>
        </p:spPr>
        <p:txBody>
          <a:bodyPr wrap="square" rtlCol="0">
            <a:spAutoFit/>
          </a:bodyPr>
          <a:lstStyle/>
          <a:p>
            <a:pPr>
              <a:spcAft>
                <a:spcPts val="1200"/>
              </a:spcAft>
            </a:pPr>
            <a:r>
              <a:rPr lang="en-US" sz="2400" dirty="0"/>
              <a:t> </a:t>
            </a:r>
          </a:p>
        </p:txBody>
      </p:sp>
      <p:pic>
        <p:nvPicPr>
          <p:cNvPr id="6" name="Picture 5">
            <a:extLst>
              <a:ext uri="{FF2B5EF4-FFF2-40B4-BE49-F238E27FC236}">
                <a16:creationId xmlns:a16="http://schemas.microsoft.com/office/drawing/2014/main" id="{43AF51DC-B0D6-4775-8146-90F98784FC15}"/>
              </a:ext>
            </a:extLst>
          </p:cNvPr>
          <p:cNvPicPr>
            <a:picLocks noChangeAspect="1"/>
          </p:cNvPicPr>
          <p:nvPr/>
        </p:nvPicPr>
        <p:blipFill>
          <a:blip r:embed="rId3"/>
          <a:stretch>
            <a:fillRect/>
          </a:stretch>
        </p:blipFill>
        <p:spPr>
          <a:xfrm>
            <a:off x="3805533" y="2152853"/>
            <a:ext cx="3627487" cy="455469"/>
          </a:xfrm>
          <a:prstGeom prst="rect">
            <a:avLst/>
          </a:prstGeom>
        </p:spPr>
      </p:pic>
      <p:sp>
        <p:nvSpPr>
          <p:cNvPr id="15" name="Arrow: Right 14">
            <a:extLst>
              <a:ext uri="{FF2B5EF4-FFF2-40B4-BE49-F238E27FC236}">
                <a16:creationId xmlns:a16="http://schemas.microsoft.com/office/drawing/2014/main" id="{DE0A4F5E-A6A2-402C-8916-BCB1351BC1AB}"/>
              </a:ext>
            </a:extLst>
          </p:cNvPr>
          <p:cNvSpPr/>
          <p:nvPr/>
        </p:nvSpPr>
        <p:spPr>
          <a:xfrm>
            <a:off x="5655483" y="3258082"/>
            <a:ext cx="793630" cy="5704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360E2EB-BD61-4389-B969-73FAE40A72C1}"/>
              </a:ext>
            </a:extLst>
          </p:cNvPr>
          <p:cNvPicPr>
            <a:picLocks noChangeAspect="1"/>
          </p:cNvPicPr>
          <p:nvPr/>
        </p:nvPicPr>
        <p:blipFill>
          <a:blip r:embed="rId4"/>
          <a:stretch>
            <a:fillRect/>
          </a:stretch>
        </p:blipFill>
        <p:spPr>
          <a:xfrm>
            <a:off x="7398296" y="2914578"/>
            <a:ext cx="1854973" cy="1236649"/>
          </a:xfrm>
          <a:prstGeom prst="rect">
            <a:avLst/>
          </a:prstGeom>
        </p:spPr>
      </p:pic>
    </p:spTree>
    <p:extLst>
      <p:ext uri="{BB962C8B-B14F-4D97-AF65-F5344CB8AC3E}">
        <p14:creationId xmlns:p14="http://schemas.microsoft.com/office/powerpoint/2010/main" val="91241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2" name="Content Placeholder 11">
            <a:extLst>
              <a:ext uri="{FF2B5EF4-FFF2-40B4-BE49-F238E27FC236}">
                <a16:creationId xmlns:a16="http://schemas.microsoft.com/office/drawing/2014/main" id="{01989079-C905-4A25-8808-FC6EC88134E2}"/>
              </a:ext>
            </a:extLst>
          </p:cNvPr>
          <p:cNvSpPr>
            <a:spLocks noGrp="1"/>
          </p:cNvSpPr>
          <p:nvPr>
            <p:ph idx="1"/>
          </p:nvPr>
        </p:nvSpPr>
        <p:spPr>
          <a:xfrm>
            <a:off x="2152650" y="1690689"/>
            <a:ext cx="7886700" cy="4141844"/>
          </a:xfrm>
        </p:spPr>
        <p:txBody>
          <a:bodyPr/>
          <a:lstStyle/>
          <a:p>
            <a:pPr marL="0" indent="0">
              <a:spcAft>
                <a:spcPts val="1200"/>
              </a:spcAft>
              <a:buNone/>
            </a:pPr>
            <a:r>
              <a:rPr lang="en-US" dirty="0"/>
              <a:t>You can declare many variables in one statement</a:t>
            </a:r>
          </a:p>
          <a:p>
            <a:pPr marL="0" indent="0">
              <a:spcAft>
                <a:spcPts val="1200"/>
              </a:spcAft>
              <a:buNone/>
            </a:pPr>
            <a:r>
              <a:rPr lang="en-US" dirty="0"/>
              <a:t>Start the statement with </a:t>
            </a:r>
            <a:r>
              <a:rPr lang="en-US" dirty="0" err="1">
                <a:solidFill>
                  <a:srgbClr val="0070C0"/>
                </a:solidFill>
                <a:latin typeface="Courier New" panose="02070309020205020404" pitchFamily="49" charset="0"/>
                <a:cs typeface="Courier New" panose="02070309020205020404" pitchFamily="49" charset="0"/>
              </a:rPr>
              <a:t>var</a:t>
            </a:r>
            <a:r>
              <a:rPr lang="en-US" dirty="0"/>
              <a:t> and separate the variables by comma</a:t>
            </a:r>
          </a:p>
        </p:txBody>
      </p:sp>
      <p:sp>
        <p:nvSpPr>
          <p:cNvPr id="10" name="TextBox 9">
            <a:extLst>
              <a:ext uri="{FF2B5EF4-FFF2-40B4-BE49-F238E27FC236}">
                <a16:creationId xmlns:a16="http://schemas.microsoft.com/office/drawing/2014/main" id="{FD5C69AF-77FB-44F4-AFFB-39677279D725}"/>
              </a:ext>
            </a:extLst>
          </p:cNvPr>
          <p:cNvSpPr txBox="1"/>
          <p:nvPr/>
        </p:nvSpPr>
        <p:spPr>
          <a:xfrm>
            <a:off x="1974731" y="2518915"/>
            <a:ext cx="8471139" cy="461665"/>
          </a:xfrm>
          <a:prstGeom prst="rect">
            <a:avLst/>
          </a:prstGeom>
          <a:noFill/>
        </p:spPr>
        <p:txBody>
          <a:bodyPr wrap="square" rtlCol="0">
            <a:spAutoFit/>
          </a:bodyPr>
          <a:lstStyle/>
          <a:p>
            <a:pPr>
              <a:spcAft>
                <a:spcPts val="1200"/>
              </a:spcAft>
            </a:pPr>
            <a:r>
              <a:rPr lang="en-US" sz="2400" dirty="0"/>
              <a:t> </a:t>
            </a:r>
          </a:p>
        </p:txBody>
      </p:sp>
      <p:pic>
        <p:nvPicPr>
          <p:cNvPr id="8" name="Picture 7">
            <a:extLst>
              <a:ext uri="{FF2B5EF4-FFF2-40B4-BE49-F238E27FC236}">
                <a16:creationId xmlns:a16="http://schemas.microsoft.com/office/drawing/2014/main" id="{62CDED40-6BBE-473E-AEF4-0C7004E1C97D}"/>
              </a:ext>
            </a:extLst>
          </p:cNvPr>
          <p:cNvPicPr>
            <a:picLocks noChangeAspect="1"/>
          </p:cNvPicPr>
          <p:nvPr/>
        </p:nvPicPr>
        <p:blipFill>
          <a:blip r:embed="rId2"/>
          <a:stretch>
            <a:fillRect/>
          </a:stretch>
        </p:blipFill>
        <p:spPr>
          <a:xfrm>
            <a:off x="2584556" y="3466583"/>
            <a:ext cx="7022888" cy="329594"/>
          </a:xfrm>
          <a:prstGeom prst="rect">
            <a:avLst/>
          </a:prstGeom>
        </p:spPr>
      </p:pic>
    </p:spTree>
    <p:extLst>
      <p:ext uri="{BB962C8B-B14F-4D97-AF65-F5344CB8AC3E}">
        <p14:creationId xmlns:p14="http://schemas.microsoft.com/office/powerpoint/2010/main" val="46962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JS Data Types</a:t>
            </a:r>
          </a:p>
        </p:txBody>
      </p:sp>
      <p:sp>
        <p:nvSpPr>
          <p:cNvPr id="12" name="Content Placeholder 11">
            <a:extLst>
              <a:ext uri="{FF2B5EF4-FFF2-40B4-BE49-F238E27FC236}">
                <a16:creationId xmlns:a16="http://schemas.microsoft.com/office/drawing/2014/main" id="{01989079-C905-4A25-8808-FC6EC88134E2}"/>
              </a:ext>
            </a:extLst>
          </p:cNvPr>
          <p:cNvSpPr>
            <a:spLocks noGrp="1"/>
          </p:cNvSpPr>
          <p:nvPr>
            <p:ph idx="1"/>
          </p:nvPr>
        </p:nvSpPr>
        <p:spPr>
          <a:xfrm>
            <a:off x="2152650" y="1690689"/>
            <a:ext cx="7886700" cy="4141844"/>
          </a:xfrm>
        </p:spPr>
        <p:txBody>
          <a:bodyPr>
            <a:normAutofit/>
          </a:bodyPr>
          <a:lstStyle/>
          <a:p>
            <a:pPr marL="0" indent="0">
              <a:spcAft>
                <a:spcPts val="1200"/>
              </a:spcAft>
              <a:buNone/>
            </a:pPr>
            <a:r>
              <a:rPr lang="en-US" dirty="0"/>
              <a:t>In computer programs, variables are often declared without a value</a:t>
            </a:r>
          </a:p>
          <a:p>
            <a:pPr marL="0" indent="0">
              <a:spcAft>
                <a:spcPts val="1200"/>
              </a:spcAft>
              <a:buNone/>
            </a:pPr>
            <a:r>
              <a:rPr lang="en-US" dirty="0"/>
              <a:t>The value can be something that has to be calculated, or something that will be provided later, like user input</a:t>
            </a:r>
          </a:p>
          <a:p>
            <a:pPr marL="0" indent="0">
              <a:spcAft>
                <a:spcPts val="1200"/>
              </a:spcAft>
              <a:buNone/>
            </a:pPr>
            <a:r>
              <a:rPr lang="en-US" dirty="0"/>
              <a:t>A variable declared without a value will have the value undefined</a:t>
            </a:r>
          </a:p>
          <a:p>
            <a:pPr marL="0" indent="0">
              <a:spcAft>
                <a:spcPts val="1200"/>
              </a:spcAft>
              <a:buNone/>
            </a:pPr>
            <a:r>
              <a:rPr lang="en-US" dirty="0"/>
              <a:t>If you re-declare a JavaScript variable, it will not lose its value</a:t>
            </a:r>
          </a:p>
        </p:txBody>
      </p:sp>
      <p:sp>
        <p:nvSpPr>
          <p:cNvPr id="10" name="TextBox 9">
            <a:extLst>
              <a:ext uri="{FF2B5EF4-FFF2-40B4-BE49-F238E27FC236}">
                <a16:creationId xmlns:a16="http://schemas.microsoft.com/office/drawing/2014/main" id="{FD5C69AF-77FB-44F4-AFFB-39677279D725}"/>
              </a:ext>
            </a:extLst>
          </p:cNvPr>
          <p:cNvSpPr txBox="1"/>
          <p:nvPr/>
        </p:nvSpPr>
        <p:spPr>
          <a:xfrm>
            <a:off x="1974731" y="2518915"/>
            <a:ext cx="8471139" cy="461665"/>
          </a:xfrm>
          <a:prstGeom prst="rect">
            <a:avLst/>
          </a:prstGeom>
          <a:noFill/>
        </p:spPr>
        <p:txBody>
          <a:bodyPr wrap="square" rtlCol="0">
            <a:spAutoFit/>
          </a:bodyPr>
          <a:lstStyle/>
          <a:p>
            <a:pPr>
              <a:spcAft>
                <a:spcPts val="1200"/>
              </a:spcAft>
            </a:pPr>
            <a:r>
              <a:rPr lang="en-US" sz="2400" dirty="0"/>
              <a:t> </a:t>
            </a:r>
          </a:p>
        </p:txBody>
      </p:sp>
    </p:spTree>
    <p:extLst>
      <p:ext uri="{BB962C8B-B14F-4D97-AF65-F5344CB8AC3E}">
        <p14:creationId xmlns:p14="http://schemas.microsoft.com/office/powerpoint/2010/main" val="31699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1004A1E-C446-464D-AC7F-1852D8FABE4B}"/>
              </a:ext>
            </a:extLst>
          </p:cNvPr>
          <p:cNvSpPr txBox="1">
            <a:spLocks/>
          </p:cNvSpPr>
          <p:nvPr/>
        </p:nvSpPr>
        <p:spPr>
          <a:xfrm>
            <a:off x="2781300" y="3673078"/>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Questions</a:t>
            </a:r>
          </a:p>
        </p:txBody>
      </p:sp>
      <p:sp>
        <p:nvSpPr>
          <p:cNvPr id="12" name="Content Placeholder 11">
            <a:extLst>
              <a:ext uri="{FF2B5EF4-FFF2-40B4-BE49-F238E27FC236}">
                <a16:creationId xmlns:a16="http://schemas.microsoft.com/office/drawing/2014/main" id="{01989079-C905-4A25-8808-FC6EC88134E2}"/>
              </a:ext>
            </a:extLst>
          </p:cNvPr>
          <p:cNvSpPr>
            <a:spLocks noGrp="1"/>
          </p:cNvSpPr>
          <p:nvPr>
            <p:ph idx="1"/>
          </p:nvPr>
        </p:nvSpPr>
        <p:spPr>
          <a:xfrm>
            <a:off x="2152650" y="1690689"/>
            <a:ext cx="7886700" cy="4141844"/>
          </a:xfrm>
        </p:spPr>
        <p:txBody>
          <a:bodyPr anchor="ctr">
            <a:normAutofit/>
          </a:bodyPr>
          <a:lstStyle/>
          <a:p>
            <a:pPr marL="0" indent="0" algn="ctr">
              <a:spcAft>
                <a:spcPts val="1200"/>
              </a:spcAft>
              <a:buNone/>
            </a:pPr>
            <a:r>
              <a:rPr lang="en-US" sz="7200" b="1" dirty="0"/>
              <a:t>?</a:t>
            </a:r>
          </a:p>
        </p:txBody>
      </p:sp>
      <p:sp>
        <p:nvSpPr>
          <p:cNvPr id="10" name="TextBox 9">
            <a:extLst>
              <a:ext uri="{FF2B5EF4-FFF2-40B4-BE49-F238E27FC236}">
                <a16:creationId xmlns:a16="http://schemas.microsoft.com/office/drawing/2014/main" id="{FD5C69AF-77FB-44F4-AFFB-39677279D725}"/>
              </a:ext>
            </a:extLst>
          </p:cNvPr>
          <p:cNvSpPr txBox="1"/>
          <p:nvPr/>
        </p:nvSpPr>
        <p:spPr>
          <a:xfrm>
            <a:off x="1974731" y="2518915"/>
            <a:ext cx="8471139" cy="461665"/>
          </a:xfrm>
          <a:prstGeom prst="rect">
            <a:avLst/>
          </a:prstGeom>
          <a:noFill/>
        </p:spPr>
        <p:txBody>
          <a:bodyPr wrap="square" rtlCol="0">
            <a:spAutoFit/>
          </a:bodyPr>
          <a:lstStyle/>
          <a:p>
            <a:pPr>
              <a:spcAft>
                <a:spcPts val="1200"/>
              </a:spcAft>
            </a:pPr>
            <a:r>
              <a:rPr lang="en-US" sz="2400" dirty="0"/>
              <a:t> </a:t>
            </a:r>
          </a:p>
        </p:txBody>
      </p:sp>
    </p:spTree>
    <p:extLst>
      <p:ext uri="{BB962C8B-B14F-4D97-AF65-F5344CB8AC3E}">
        <p14:creationId xmlns:p14="http://schemas.microsoft.com/office/powerpoint/2010/main" val="209159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0A24BE-3140-47CA-A963-6D14BA41135D}"/>
              </a:ext>
            </a:extLst>
          </p:cNvPr>
          <p:cNvSpPr>
            <a:spLocks noGrp="1"/>
          </p:cNvSpPr>
          <p:nvPr>
            <p:ph type="title"/>
          </p:nvPr>
        </p:nvSpPr>
        <p:spPr/>
        <p:txBody>
          <a:bodyPr/>
          <a:lstStyle/>
          <a:p>
            <a:r>
              <a:rPr lang="en-US" dirty="0"/>
              <a:t>Sources</a:t>
            </a:r>
          </a:p>
        </p:txBody>
      </p:sp>
      <p:sp>
        <p:nvSpPr>
          <p:cNvPr id="6" name="Content Placeholder 5">
            <a:extLst>
              <a:ext uri="{FF2B5EF4-FFF2-40B4-BE49-F238E27FC236}">
                <a16:creationId xmlns:a16="http://schemas.microsoft.com/office/drawing/2014/main" id="{7DAF82C8-5B9A-4C53-89B7-EF3C9743D58C}"/>
              </a:ext>
            </a:extLst>
          </p:cNvPr>
          <p:cNvSpPr>
            <a:spLocks noGrp="1"/>
          </p:cNvSpPr>
          <p:nvPr>
            <p:ph idx="1"/>
          </p:nvPr>
        </p:nvSpPr>
        <p:spPr>
          <a:xfrm>
            <a:off x="2152650" y="1690689"/>
            <a:ext cx="7886700" cy="2885754"/>
          </a:xfrm>
        </p:spPr>
        <p:txBody>
          <a:bodyPr>
            <a:normAutofit/>
          </a:bodyPr>
          <a:lstStyle/>
          <a:p>
            <a:pPr marL="0" indent="0">
              <a:spcBef>
                <a:spcPts val="0"/>
              </a:spcBef>
              <a:spcAft>
                <a:spcPts val="900"/>
              </a:spcAft>
              <a:buNone/>
            </a:pPr>
            <a:r>
              <a:rPr lang="en-US" sz="1600" dirty="0">
                <a:hlinkClick r:id="rId2"/>
              </a:rPr>
              <a:t>https://www.w3schools.com/js/js_htmldom.asp</a:t>
            </a:r>
            <a:endParaRPr lang="en-US" sz="1600" dirty="0"/>
          </a:p>
          <a:p>
            <a:pPr marL="0" indent="0">
              <a:spcBef>
                <a:spcPts val="0"/>
              </a:spcBef>
              <a:spcAft>
                <a:spcPts val="900"/>
              </a:spcAft>
              <a:buNone/>
            </a:pPr>
            <a:r>
              <a:rPr lang="en-US" sz="1600" dirty="0">
                <a:hlinkClick r:id="rId3"/>
              </a:rPr>
              <a:t>https://www.w3schools.com/js/default.asp</a:t>
            </a:r>
            <a:r>
              <a:rPr lang="en-US" sz="1600" dirty="0"/>
              <a:t> </a:t>
            </a:r>
          </a:p>
          <a:p>
            <a:pPr marL="0" indent="0">
              <a:spcBef>
                <a:spcPts val="0"/>
              </a:spcBef>
              <a:spcAft>
                <a:spcPts val="900"/>
              </a:spcAft>
              <a:buNone/>
            </a:pPr>
            <a:r>
              <a:rPr lang="en-US" sz="1600" dirty="0">
                <a:hlinkClick r:id="rId4"/>
              </a:rPr>
              <a:t>http://lotrproject.com/quotes/</a:t>
            </a:r>
            <a:r>
              <a:rPr lang="en-US" sz="1600" dirty="0"/>
              <a:t> </a:t>
            </a:r>
          </a:p>
          <a:p>
            <a:pPr marL="0" indent="0">
              <a:spcBef>
                <a:spcPts val="0"/>
              </a:spcBef>
              <a:spcAft>
                <a:spcPts val="900"/>
              </a:spcAft>
              <a:buNone/>
            </a:pPr>
            <a:r>
              <a:rPr lang="en-US" sz="1600" dirty="0">
                <a:hlinkClick r:id="rId5"/>
              </a:rPr>
              <a:t>https://www.brainyquote.com/quotes/quotes/i/isaacasimo100104.html</a:t>
            </a:r>
            <a:endParaRPr lang="en-US" sz="1600" dirty="0"/>
          </a:p>
          <a:p>
            <a:pPr marL="0" indent="0">
              <a:spcBef>
                <a:spcPts val="0"/>
              </a:spcBef>
              <a:spcAft>
                <a:spcPts val="900"/>
              </a:spcAft>
              <a:buNone/>
            </a:pPr>
            <a:r>
              <a:rPr lang="en-US" sz="1600" dirty="0">
                <a:hlinkClick r:id="rId6"/>
              </a:rPr>
              <a:t>https://www.goodreads.com/author/quotes/205.Robert_A_Heinlein</a:t>
            </a:r>
            <a:endParaRPr lang="en-US" sz="1600" dirty="0"/>
          </a:p>
          <a:p>
            <a:pPr marL="0" indent="0">
              <a:spcBef>
                <a:spcPts val="0"/>
              </a:spcBef>
              <a:spcAft>
                <a:spcPts val="900"/>
              </a:spcAft>
              <a:buNone/>
            </a:pPr>
            <a:r>
              <a:rPr lang="en-US" sz="1600" dirty="0">
                <a:hlinkClick r:id="rId7"/>
              </a:rPr>
              <a:t>https://en.wikiquote.org/wiki/Dune</a:t>
            </a:r>
            <a:endParaRPr lang="en-US" sz="1600" dirty="0"/>
          </a:p>
          <a:p>
            <a:pPr marL="0" indent="0">
              <a:spcBef>
                <a:spcPts val="0"/>
              </a:spcBef>
              <a:spcAft>
                <a:spcPts val="900"/>
              </a:spcAft>
              <a:buNone/>
            </a:pPr>
            <a:r>
              <a:rPr lang="en-US" sz="1600" dirty="0">
                <a:hlinkClick r:id="rId8"/>
              </a:rPr>
              <a:t>http://www.imdb.com/title/tt0062622/quotes</a:t>
            </a:r>
            <a:r>
              <a:rPr lang="en-US" sz="1600" dirty="0"/>
              <a:t> </a:t>
            </a:r>
          </a:p>
          <a:p>
            <a:pPr marL="0" indent="0">
              <a:spcBef>
                <a:spcPts val="0"/>
              </a:spcBef>
              <a:spcAft>
                <a:spcPts val="900"/>
              </a:spcAft>
              <a:buNone/>
            </a:pPr>
            <a:endParaRPr lang="en-US" sz="1600" dirty="0"/>
          </a:p>
          <a:p>
            <a:pPr marL="0" indent="0">
              <a:spcBef>
                <a:spcPts val="0"/>
              </a:spcBef>
              <a:spcAft>
                <a:spcPts val="900"/>
              </a:spcAft>
              <a:buNone/>
            </a:pPr>
            <a:endParaRPr lang="en-US" sz="1600" dirty="0"/>
          </a:p>
          <a:p>
            <a:pPr marL="0" indent="0">
              <a:spcBef>
                <a:spcPts val="0"/>
              </a:spcBef>
              <a:spcAft>
                <a:spcPts val="900"/>
              </a:spcAft>
              <a:buNone/>
            </a:pPr>
            <a:endParaRPr lang="en-US" sz="1600" dirty="0"/>
          </a:p>
        </p:txBody>
      </p:sp>
    </p:spTree>
    <p:extLst>
      <p:ext uri="{BB962C8B-B14F-4D97-AF65-F5344CB8AC3E}">
        <p14:creationId xmlns:p14="http://schemas.microsoft.com/office/powerpoint/2010/main" val="333994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39525A3-628B-4021-BF62-498135215CF6}"/>
              </a:ext>
            </a:extLst>
          </p:cNvPr>
          <p:cNvSpPr>
            <a:spLocks noGrp="1"/>
          </p:cNvSpPr>
          <p:nvPr>
            <p:ph idx="1"/>
          </p:nvPr>
        </p:nvSpPr>
        <p:spPr>
          <a:xfrm>
            <a:off x="2152650" y="2412948"/>
            <a:ext cx="7886700" cy="3263504"/>
          </a:xfrm>
        </p:spPr>
        <p:txBody>
          <a:bodyPr>
            <a:noAutofit/>
          </a:bodyPr>
          <a:lstStyle/>
          <a:p>
            <a:pPr marL="0" indent="0">
              <a:spcBef>
                <a:spcPct val="50000"/>
              </a:spcBef>
            </a:pPr>
            <a:r>
              <a:rPr lang="en-GB" sz="825" dirty="0"/>
              <a:t>Microsoft, Windows, Excel, Outlook, and PowerPoint are registered trademarks of Microsoft Corporation. </a:t>
            </a:r>
            <a:endParaRPr lang="de-DE" sz="825" dirty="0"/>
          </a:p>
          <a:p>
            <a:pPr marL="0" indent="0">
              <a:spcBef>
                <a:spcPct val="50000"/>
              </a:spcBef>
            </a:pPr>
            <a:r>
              <a:rPr lang="en-GB" sz="825" dirty="0"/>
              <a:t>IBM, DB2, DB2 Universal Database, System </a:t>
            </a:r>
            <a:r>
              <a:rPr lang="en-GB" sz="825" dirty="0" err="1"/>
              <a:t>i</a:t>
            </a:r>
            <a:r>
              <a:rPr lang="en-GB" sz="825" dirty="0"/>
              <a:t>, System i5, System p, System p5, System x, System z, System z10, System z9, z10, z9, </a:t>
            </a:r>
            <a:r>
              <a:rPr lang="en-GB" sz="825" dirty="0" err="1"/>
              <a:t>iSeries</a:t>
            </a:r>
            <a:r>
              <a:rPr lang="en-GB" sz="825" dirty="0"/>
              <a:t>, </a:t>
            </a:r>
            <a:r>
              <a:rPr lang="en-GB" sz="825" dirty="0" err="1"/>
              <a:t>pSeries</a:t>
            </a:r>
            <a:r>
              <a:rPr lang="en-GB" sz="825" dirty="0"/>
              <a:t>, </a:t>
            </a:r>
            <a:r>
              <a:rPr lang="en-GB" sz="825" dirty="0" err="1"/>
              <a:t>xSeries</a:t>
            </a:r>
            <a:r>
              <a:rPr lang="en-GB" sz="825" dirty="0"/>
              <a:t>, </a:t>
            </a:r>
            <a:r>
              <a:rPr lang="en-GB" sz="825" dirty="0" err="1"/>
              <a:t>zSeries</a:t>
            </a:r>
            <a:r>
              <a:rPr lang="en-GB" sz="825" dirty="0"/>
              <a:t>, </a:t>
            </a:r>
            <a:r>
              <a:rPr lang="en-GB" sz="825" dirty="0" err="1"/>
              <a:t>eServer</a:t>
            </a:r>
            <a:r>
              <a:rPr lang="en-GB" sz="825" dirty="0"/>
              <a:t>, z/VM, z/OS, i5/OS, S/390, OS/390, OS/400, AS/400, S/390 Parallel Enterprise Server, </a:t>
            </a:r>
            <a:r>
              <a:rPr lang="en-GB" sz="825" dirty="0" err="1"/>
              <a:t>PowerVM</a:t>
            </a:r>
            <a:r>
              <a:rPr lang="en-GB" sz="825" dirty="0"/>
              <a:t>, Power Architecture, POWER6+, POWER6, POWER5+, POWER5, POWER, </a:t>
            </a:r>
            <a:r>
              <a:rPr lang="en-GB" sz="825" dirty="0" err="1"/>
              <a:t>OpenPower</a:t>
            </a:r>
            <a:r>
              <a:rPr lang="en-GB" sz="825" dirty="0"/>
              <a:t>, PowerPC, </a:t>
            </a:r>
            <a:r>
              <a:rPr lang="en-GB" sz="825" dirty="0" err="1"/>
              <a:t>BatchPipes</a:t>
            </a:r>
            <a:r>
              <a:rPr lang="en-GB" sz="825" dirty="0"/>
              <a:t>, </a:t>
            </a:r>
            <a:r>
              <a:rPr lang="en-GB" sz="825" dirty="0" err="1"/>
              <a:t>BladeCenter</a:t>
            </a:r>
            <a:r>
              <a:rPr lang="en-GB" sz="825" dirty="0"/>
              <a:t>, System Storage, GPFS, HACMP, RETAIN, DB2 Connect, RACF, Redbooks, OS/2, Parallel </a:t>
            </a:r>
            <a:r>
              <a:rPr lang="en-GB" sz="825" dirty="0" err="1"/>
              <a:t>Sysplex</a:t>
            </a:r>
            <a:r>
              <a:rPr lang="en-GB" sz="825" dirty="0"/>
              <a:t>, MVS/ESA, AIX, Intelligent Miner, </a:t>
            </a:r>
            <a:r>
              <a:rPr lang="en-GB" sz="825" dirty="0" err="1"/>
              <a:t>WebSphere</a:t>
            </a:r>
            <a:r>
              <a:rPr lang="en-GB" sz="825" dirty="0"/>
              <a:t>, </a:t>
            </a:r>
            <a:r>
              <a:rPr lang="en-GB" sz="825" dirty="0" err="1"/>
              <a:t>Netfinity</a:t>
            </a:r>
            <a:r>
              <a:rPr lang="en-GB" sz="825" dirty="0"/>
              <a:t>, Tivoli and Informix are trademarks or registered trademarks of IBM Corporation.</a:t>
            </a:r>
            <a:endParaRPr lang="de-DE" sz="825" dirty="0"/>
          </a:p>
          <a:p>
            <a:pPr marL="0" indent="0">
              <a:spcBef>
                <a:spcPct val="50000"/>
              </a:spcBef>
            </a:pPr>
            <a:r>
              <a:rPr lang="en-GB" sz="825" dirty="0"/>
              <a:t>Linux is the registered trademark of </a:t>
            </a:r>
            <a:r>
              <a:rPr lang="en-GB" sz="825" dirty="0" err="1"/>
              <a:t>Linus</a:t>
            </a:r>
            <a:r>
              <a:rPr lang="en-GB" sz="825" dirty="0"/>
              <a:t> </a:t>
            </a:r>
            <a:r>
              <a:rPr lang="en-GB" sz="825" dirty="0" err="1"/>
              <a:t>Torvalds</a:t>
            </a:r>
            <a:r>
              <a:rPr lang="en-GB" sz="825" dirty="0"/>
              <a:t> in the U.S. and other countries.</a:t>
            </a:r>
            <a:endParaRPr lang="de-DE" sz="825" dirty="0"/>
          </a:p>
          <a:p>
            <a:pPr marL="0" indent="0">
              <a:spcBef>
                <a:spcPct val="50000"/>
              </a:spcBef>
            </a:pPr>
            <a:r>
              <a:rPr lang="en-GB" sz="825" dirty="0"/>
              <a:t>Oracle is a registered trademark of Oracle Corporation. </a:t>
            </a:r>
            <a:endParaRPr lang="de-DE" sz="825" dirty="0"/>
          </a:p>
          <a:p>
            <a:pPr marL="0" indent="0">
              <a:spcBef>
                <a:spcPct val="50000"/>
              </a:spcBef>
            </a:pPr>
            <a:r>
              <a:rPr lang="en-GB" sz="825" dirty="0"/>
              <a:t>HTML, XML, XHTML and W3C are trademarks or registered trademarks of W3C®, World Wide Web Consortium, Massachusetts Institute of Technology.</a:t>
            </a:r>
            <a:endParaRPr lang="de-DE" sz="825" dirty="0"/>
          </a:p>
          <a:p>
            <a:pPr marL="0" indent="0">
              <a:spcBef>
                <a:spcPct val="50000"/>
              </a:spcBef>
            </a:pPr>
            <a:r>
              <a:rPr lang="en-GB" sz="825" dirty="0"/>
              <a:t>Java is a registered trademark of Sun Microsystems, Inc.</a:t>
            </a:r>
            <a:endParaRPr lang="de-DE" sz="825" dirty="0"/>
          </a:p>
          <a:p>
            <a:pPr marL="0" indent="0">
              <a:spcBef>
                <a:spcPct val="50000"/>
              </a:spcBef>
            </a:pPr>
            <a:r>
              <a:rPr lang="en-GB" sz="825" dirty="0"/>
              <a:t>JavaScript is a registered trademark of Sun Microsystems, Inc., used under license for technology invented and implemented by Netscape. </a:t>
            </a:r>
            <a:endParaRPr lang="de-DE" sz="825" dirty="0"/>
          </a:p>
          <a:p>
            <a:pPr marL="0" indent="0">
              <a:spcBef>
                <a:spcPct val="50000"/>
              </a:spcBef>
            </a:pPr>
            <a:r>
              <a:rPr lang="en-GB" sz="825" dirty="0"/>
              <a:t>SAP, R/3, SAP NetWeaver, Duet, </a:t>
            </a:r>
            <a:r>
              <a:rPr lang="en-GB" sz="825" dirty="0" err="1"/>
              <a:t>PartnerEdge</a:t>
            </a:r>
            <a:r>
              <a:rPr lang="en-GB" sz="825" dirty="0"/>
              <a:t>, </a:t>
            </a:r>
            <a:r>
              <a:rPr lang="en-GB" sz="825" dirty="0" err="1"/>
              <a:t>ByDesign</a:t>
            </a:r>
            <a:r>
              <a:rPr lang="en-GB" sz="825" dirty="0"/>
              <a:t>, SAP Business </a:t>
            </a:r>
            <a:r>
              <a:rPr lang="en-GB" sz="825" dirty="0" err="1"/>
              <a:t>ByDesign</a:t>
            </a:r>
            <a:r>
              <a:rPr lang="en-GB" sz="825" dirty="0"/>
              <a:t>, and other SAP products and services mentioned herein as well as their respective logos are trademarks or registered trademarks of SAP AG in Germany and other countries. </a:t>
            </a:r>
            <a:endParaRPr lang="de-DE" sz="825" dirty="0"/>
          </a:p>
          <a:p>
            <a:pPr marL="0" indent="0">
              <a:spcBef>
                <a:spcPct val="50000"/>
              </a:spcBef>
            </a:pPr>
            <a:r>
              <a:rPr lang="en-GB" sz="825" dirty="0"/>
              <a:t>Business Objects and the Business Objects logo, </a:t>
            </a:r>
            <a:r>
              <a:rPr lang="en-GB" sz="825" dirty="0" err="1"/>
              <a:t>BusinessObjects</a:t>
            </a:r>
            <a:r>
              <a:rPr lang="en-GB" sz="825" dirty="0"/>
              <a:t>, Crystal Reports, Crystal Decisions, Web Intelligence, </a:t>
            </a:r>
            <a:r>
              <a:rPr lang="en-GB" sz="825" dirty="0" err="1"/>
              <a:t>Xcelsius</a:t>
            </a:r>
            <a:r>
              <a:rPr lang="en-GB" sz="825" dirty="0"/>
              <a:t>,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825" dirty="0" err="1"/>
              <a:t>ERPsim</a:t>
            </a:r>
            <a:r>
              <a:rPr lang="en-GB" sz="825" dirty="0"/>
              <a:t> is a registered copyright of </a:t>
            </a:r>
            <a:r>
              <a:rPr lang="en-GB" sz="825" dirty="0" err="1"/>
              <a:t>ERPsim</a:t>
            </a:r>
            <a:r>
              <a:rPr lang="en-GB" sz="825" dirty="0"/>
              <a:t> Labs, HEC Montreal.</a:t>
            </a:r>
          </a:p>
          <a:p>
            <a:pPr marL="0" indent="0">
              <a:spcBef>
                <a:spcPct val="50000"/>
              </a:spcBef>
            </a:pPr>
            <a:r>
              <a:rPr lang="de-DE" sz="825" dirty="0"/>
              <a:t>Other products mentioned in this presentation are trademarks of their respective owners.</a:t>
            </a:r>
            <a:endParaRPr lang="en-GB" sz="825" dirty="0"/>
          </a:p>
        </p:txBody>
      </p:sp>
      <p:sp>
        <p:nvSpPr>
          <p:cNvPr id="9" name="Title 1">
            <a:extLst>
              <a:ext uri="{FF2B5EF4-FFF2-40B4-BE49-F238E27FC236}">
                <a16:creationId xmlns:a16="http://schemas.microsoft.com/office/drawing/2014/main" id="{3B6B24DD-7064-488F-A3DB-F62142BE4017}"/>
              </a:ext>
            </a:extLst>
          </p:cNvPr>
          <p:cNvSpPr txBox="1">
            <a:spLocks/>
          </p:cNvSpPr>
          <p:nvPr/>
        </p:nvSpPr>
        <p:spPr>
          <a:xfrm>
            <a:off x="2152650" y="957577"/>
            <a:ext cx="7886700" cy="52625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a:t>Copyrights</a:t>
            </a:r>
            <a:endParaRPr lang="en-US" sz="3300" dirty="0"/>
          </a:p>
        </p:txBody>
      </p:sp>
      <p:sp>
        <p:nvSpPr>
          <p:cNvPr id="10" name="Content Placeholder 6">
            <a:extLst>
              <a:ext uri="{FF2B5EF4-FFF2-40B4-BE49-F238E27FC236}">
                <a16:creationId xmlns:a16="http://schemas.microsoft.com/office/drawing/2014/main" id="{19F3853C-3F4C-47A8-802F-73C3CD3EE964}"/>
              </a:ext>
            </a:extLst>
          </p:cNvPr>
          <p:cNvSpPr txBox="1">
            <a:spLocks/>
          </p:cNvSpPr>
          <p:nvPr/>
        </p:nvSpPr>
        <p:spPr>
          <a:xfrm>
            <a:off x="3924300" y="1483832"/>
            <a:ext cx="4343400" cy="745016"/>
          </a:xfrm>
          <a:prstGeom prst="rect">
            <a:avLst/>
          </a:prstGeom>
        </p:spPr>
        <p:txBody>
          <a:bodyPr vert="horz">
            <a:normAutofit/>
          </a:bodyPr>
          <a:lstStyle/>
          <a:p>
            <a:pPr marL="171450" indent="-171450" algn="ctr">
              <a:spcAft>
                <a:spcPts val="225"/>
              </a:spcAft>
              <a:buClr>
                <a:schemeClr val="accent2"/>
              </a:buClr>
              <a:buSzPct val="90000"/>
              <a:defRPr/>
            </a:pPr>
            <a:r>
              <a:rPr lang="en-US" sz="1350" dirty="0">
                <a:latin typeface="Calibri" pitchFamily="34" charset="0"/>
              </a:rPr>
              <a:t>Presentation prepared by and copyright of John Ramsey, East Tennessee State University, Department of Computing . (</a:t>
            </a:r>
            <a:r>
              <a:rPr lang="en-US" sz="1350" dirty="0">
                <a:latin typeface="Calibri" pitchFamily="34" charset="0"/>
                <a:hlinkClick r:id="rId2"/>
              </a:rPr>
              <a:t>ramseyjw@etsu.edu</a:t>
            </a:r>
            <a:r>
              <a:rPr lang="en-US" sz="1350" dirty="0">
                <a:latin typeface="Calibri" pitchFamily="34" charset="0"/>
              </a:rPr>
              <a:t>)</a:t>
            </a:r>
          </a:p>
        </p:txBody>
      </p:sp>
      <p:pic>
        <p:nvPicPr>
          <p:cNvPr id="11" name="Picture 10" descr="sm-C&amp;IS-Logo.jpg">
            <a:extLst>
              <a:ext uri="{FF2B5EF4-FFF2-40B4-BE49-F238E27FC236}">
                <a16:creationId xmlns:a16="http://schemas.microsoft.com/office/drawing/2014/main" id="{C516FCD4-4912-4511-B223-8357CCC1CAB3}"/>
              </a:ext>
            </a:extLst>
          </p:cNvPr>
          <p:cNvPicPr>
            <a:picLocks noChangeAspect="1"/>
          </p:cNvPicPr>
          <p:nvPr/>
        </p:nvPicPr>
        <p:blipFill>
          <a:blip r:embed="rId3" cstate="print"/>
          <a:stretch>
            <a:fillRect/>
          </a:stretch>
        </p:blipFill>
        <p:spPr>
          <a:xfrm>
            <a:off x="8687591" y="1426684"/>
            <a:ext cx="708822" cy="897841"/>
          </a:xfrm>
          <a:prstGeom prst="rect">
            <a:avLst/>
          </a:prstGeom>
        </p:spPr>
      </p:pic>
      <p:pic>
        <p:nvPicPr>
          <p:cNvPr id="12" name="Picture 11">
            <a:extLst>
              <a:ext uri="{FF2B5EF4-FFF2-40B4-BE49-F238E27FC236}">
                <a16:creationId xmlns:a16="http://schemas.microsoft.com/office/drawing/2014/main" id="{496F33C2-6812-40C0-8016-32330CBAA741}"/>
              </a:ext>
            </a:extLst>
          </p:cNvPr>
          <p:cNvPicPr>
            <a:picLocks noChangeAspect="1"/>
          </p:cNvPicPr>
          <p:nvPr/>
        </p:nvPicPr>
        <p:blipFill rotWithShape="1">
          <a:blip r:embed="rId4">
            <a:extLst>
              <a:ext uri="{28A0092B-C50C-407E-A947-70E740481C1C}">
                <a14:useLocalDpi xmlns:a14="http://schemas.microsoft.com/office/drawing/2010/main" val="0"/>
              </a:ext>
            </a:extLst>
          </a:blip>
          <a:srcRect l="30200" t="23395" r="33350" b="20101"/>
          <a:stretch/>
        </p:blipFill>
        <p:spPr>
          <a:xfrm>
            <a:off x="2186079" y="1483834"/>
            <a:ext cx="916088" cy="84069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54272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History</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690601"/>
            <a:ext cx="7886700" cy="4141932"/>
          </a:xfrm>
        </p:spPr>
        <p:txBody>
          <a:bodyPr>
            <a:normAutofit/>
          </a:bodyPr>
          <a:lstStyle/>
          <a:p>
            <a:pPr>
              <a:spcAft>
                <a:spcPts val="1200"/>
              </a:spcAft>
              <a:buFontTx/>
              <a:buChar char="-"/>
            </a:pPr>
            <a:r>
              <a:rPr lang="en-US" sz="2400" dirty="0"/>
              <a:t>Soon realized that the Web should be more dynamic</a:t>
            </a:r>
          </a:p>
          <a:p>
            <a:pPr>
              <a:spcAft>
                <a:spcPts val="1200"/>
              </a:spcAft>
              <a:buFontTx/>
              <a:buChar char="-"/>
            </a:pPr>
            <a:r>
              <a:rPr lang="en-US" sz="2400" dirty="0"/>
              <a:t>1995: NSC recruited Brendan </a:t>
            </a:r>
            <a:r>
              <a:rPr lang="en-US" sz="2400" dirty="0" err="1"/>
              <a:t>Eich</a:t>
            </a:r>
            <a:r>
              <a:rPr lang="en-US" sz="2400" dirty="0"/>
              <a:t> / wrote first version prototype in 10 days (May)</a:t>
            </a:r>
          </a:p>
          <a:p>
            <a:pPr>
              <a:spcAft>
                <a:spcPts val="1200"/>
              </a:spcAft>
              <a:buFontTx/>
              <a:buChar char="-"/>
            </a:pPr>
            <a:r>
              <a:rPr lang="en-US" sz="2400" dirty="0"/>
              <a:t>Microsoft got into the game with Jscript and included support for CSS and various extensions to HTML</a:t>
            </a:r>
          </a:p>
        </p:txBody>
      </p:sp>
    </p:spTree>
    <p:extLst>
      <p:ext uri="{BB962C8B-B14F-4D97-AF65-F5344CB8AC3E}">
        <p14:creationId xmlns:p14="http://schemas.microsoft.com/office/powerpoint/2010/main" val="199962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C2B635-2AB4-40F9-AFA8-37CC98EBF091}"/>
              </a:ext>
            </a:extLst>
          </p:cNvPr>
          <p:cNvSpPr txBox="1">
            <a:spLocks/>
          </p:cNvSpPr>
          <p:nvPr/>
        </p:nvSpPr>
        <p:spPr>
          <a:xfrm>
            <a:off x="2781300" y="1813322"/>
            <a:ext cx="6858000" cy="179070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dirty="0"/>
          </a:p>
        </p:txBody>
      </p:sp>
      <p:sp>
        <p:nvSpPr>
          <p:cNvPr id="3" name="Title 2">
            <a:extLst>
              <a:ext uri="{FF2B5EF4-FFF2-40B4-BE49-F238E27FC236}">
                <a16:creationId xmlns:a16="http://schemas.microsoft.com/office/drawing/2014/main" id="{59D073FC-323A-45B1-AF50-8C9E7BF7856B}"/>
              </a:ext>
            </a:extLst>
          </p:cNvPr>
          <p:cNvSpPr>
            <a:spLocks noGrp="1"/>
          </p:cNvSpPr>
          <p:nvPr>
            <p:ph type="title"/>
          </p:nvPr>
        </p:nvSpPr>
        <p:spPr/>
        <p:txBody>
          <a:bodyPr/>
          <a:lstStyle/>
          <a:p>
            <a:r>
              <a:rPr lang="en-US" dirty="0"/>
              <a:t>History</a:t>
            </a:r>
          </a:p>
        </p:txBody>
      </p:sp>
      <p:sp>
        <p:nvSpPr>
          <p:cNvPr id="6" name="Content Placeholder 5">
            <a:extLst>
              <a:ext uri="{FF2B5EF4-FFF2-40B4-BE49-F238E27FC236}">
                <a16:creationId xmlns:a16="http://schemas.microsoft.com/office/drawing/2014/main" id="{2DBD08D9-5B8B-4643-8AD1-5EB3F007CF3C}"/>
              </a:ext>
            </a:extLst>
          </p:cNvPr>
          <p:cNvSpPr>
            <a:spLocks noGrp="1"/>
          </p:cNvSpPr>
          <p:nvPr>
            <p:ph idx="1"/>
          </p:nvPr>
        </p:nvSpPr>
        <p:spPr>
          <a:xfrm>
            <a:off x="2152650" y="1690601"/>
            <a:ext cx="7886700" cy="4141932"/>
          </a:xfrm>
        </p:spPr>
        <p:txBody>
          <a:bodyPr>
            <a:normAutofit/>
          </a:bodyPr>
          <a:lstStyle/>
          <a:p>
            <a:pPr>
              <a:buFontTx/>
              <a:buChar char="-"/>
            </a:pPr>
            <a:r>
              <a:rPr lang="en-US" sz="2400" dirty="0"/>
              <a:t>The competition between Netscape and Microsoft led to non-standard implementations</a:t>
            </a:r>
          </a:p>
          <a:p>
            <a:pPr>
              <a:buFontTx/>
              <a:buChar char="-"/>
            </a:pPr>
            <a:endParaRPr lang="en-US" sz="2400" dirty="0"/>
          </a:p>
          <a:p>
            <a:pPr>
              <a:buFontTx/>
              <a:buChar char="-"/>
            </a:pPr>
            <a:endParaRPr lang="en-US" sz="2400" dirty="0"/>
          </a:p>
          <a:p>
            <a:pPr>
              <a:buFontTx/>
              <a:buChar char="-"/>
            </a:pPr>
            <a:endParaRPr lang="en-US" sz="2400" dirty="0"/>
          </a:p>
          <a:p>
            <a:pPr>
              <a:buFontTx/>
              <a:buChar char="-"/>
            </a:pPr>
            <a:r>
              <a:rPr lang="en-US" sz="2400" dirty="0"/>
              <a:t>November 1996, Netscape submitted JavaScript to </a:t>
            </a:r>
            <a:r>
              <a:rPr lang="en-US" sz="2400" dirty="0" err="1"/>
              <a:t>Ecma</a:t>
            </a:r>
            <a:r>
              <a:rPr lang="en-US" sz="2400" dirty="0"/>
              <a:t>* International to carve out a </a:t>
            </a:r>
            <a:r>
              <a:rPr lang="en-US" sz="2400" dirty="0">
                <a:solidFill>
                  <a:srgbClr val="FF0000"/>
                </a:solidFill>
              </a:rPr>
              <a:t>standard</a:t>
            </a:r>
            <a:r>
              <a:rPr lang="en-US" sz="2400" dirty="0"/>
              <a:t> specification, which other browser vendors could then implement based on the work done at Netscape</a:t>
            </a:r>
          </a:p>
          <a:p>
            <a:pPr>
              <a:buFontTx/>
              <a:buChar char="-"/>
            </a:pPr>
            <a:endParaRPr lang="en-US" sz="2400" dirty="0"/>
          </a:p>
          <a:p>
            <a:pPr marL="0" indent="0">
              <a:buNone/>
            </a:pPr>
            <a:endParaRPr lang="en-US" sz="2400" dirty="0"/>
          </a:p>
        </p:txBody>
      </p:sp>
      <p:pic>
        <p:nvPicPr>
          <p:cNvPr id="1026" name="Picture 2" descr="Image result for best viewed with Internet Explorer logo">
            <a:extLst>
              <a:ext uri="{FF2B5EF4-FFF2-40B4-BE49-F238E27FC236}">
                <a16:creationId xmlns:a16="http://schemas.microsoft.com/office/drawing/2014/main" id="{17ACED48-7FC3-4D3A-9833-0F5D11939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2604298"/>
            <a:ext cx="2001214" cy="8237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9ADEC482-6F61-4242-A430-2EEFB8B6C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537" y="2604298"/>
            <a:ext cx="2338336" cy="8237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28721B4-1E9C-4B5D-A571-7846289CB0F7}"/>
              </a:ext>
            </a:extLst>
          </p:cNvPr>
          <p:cNvSpPr txBox="1"/>
          <p:nvPr/>
        </p:nvSpPr>
        <p:spPr>
          <a:xfrm>
            <a:off x="5725976" y="5421831"/>
            <a:ext cx="4883837" cy="369332"/>
          </a:xfrm>
          <a:prstGeom prst="rect">
            <a:avLst/>
          </a:prstGeom>
          <a:noFill/>
        </p:spPr>
        <p:txBody>
          <a:bodyPr wrap="none" rtlCol="0">
            <a:spAutoFit/>
          </a:bodyPr>
          <a:lstStyle/>
          <a:p>
            <a:r>
              <a:rPr lang="en-US" b="1" dirty="0"/>
              <a:t>* European Computer Manufacturers Association</a:t>
            </a:r>
            <a:endParaRPr lang="en-US" dirty="0"/>
          </a:p>
        </p:txBody>
      </p:sp>
    </p:spTree>
    <p:extLst>
      <p:ext uri="{BB962C8B-B14F-4D97-AF65-F5344CB8AC3E}">
        <p14:creationId xmlns:p14="http://schemas.microsoft.com/office/powerpoint/2010/main" val="7659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3619</Words>
  <Application>Microsoft Office PowerPoint</Application>
  <PresentationFormat>Widescreen</PresentationFormat>
  <Paragraphs>435</Paragraphs>
  <Slides>79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Arial</vt:lpstr>
      <vt:lpstr>Calibri</vt:lpstr>
      <vt:lpstr>Calibri Light</vt:lpstr>
      <vt:lpstr>Corbel Light</vt:lpstr>
      <vt:lpstr>Courier New</vt:lpstr>
      <vt:lpstr>Verdana</vt:lpstr>
      <vt:lpstr>Office Theme</vt:lpstr>
      <vt:lpstr>PowerPoint Presentation</vt:lpstr>
      <vt:lpstr>CSCI 1720</vt:lpstr>
      <vt:lpstr>JavaScript</vt:lpstr>
      <vt:lpstr>History</vt:lpstr>
      <vt:lpstr>History</vt:lpstr>
      <vt:lpstr>History</vt:lpstr>
      <vt:lpstr>History</vt:lpstr>
      <vt:lpstr>History</vt:lpstr>
      <vt:lpstr>History</vt:lpstr>
      <vt:lpstr>History</vt:lpstr>
      <vt:lpstr>History</vt:lpstr>
      <vt:lpstr>History</vt:lpstr>
      <vt:lpstr>First Things First</vt:lpstr>
      <vt:lpstr>First Things First: Understanding the DOM </vt:lpstr>
      <vt:lpstr>First Things First: Understanding the DOM </vt:lpstr>
      <vt:lpstr>First Things First: Understanding the DOM </vt:lpstr>
      <vt:lpstr>First Things First: Understanding the DOM </vt:lpstr>
      <vt:lpstr>First Things First: Understanding the DOM </vt:lpstr>
      <vt:lpstr>First Things First: Understanding the DOM </vt:lpstr>
      <vt:lpstr>First Things First: Understanding the DOM </vt:lpstr>
      <vt:lpstr>Classes and IDs</vt:lpstr>
      <vt:lpstr>Classes and IDs </vt:lpstr>
      <vt:lpstr>Simple Example </vt:lpstr>
      <vt:lpstr>Simple Example </vt:lpstr>
      <vt:lpstr>JavaScript - Including With HTML</vt:lpstr>
      <vt:lpstr>JS - Including With HTML </vt:lpstr>
      <vt:lpstr>JS - Including With HTML </vt:lpstr>
      <vt:lpstr>JS - Including With HTML </vt:lpstr>
      <vt:lpstr>JS - Including With HTML - &lt;head&gt;</vt:lpstr>
      <vt:lpstr>JS - Including With HTML </vt:lpstr>
      <vt:lpstr>JS - Including With HTML - &lt;body&gt; </vt:lpstr>
      <vt:lpstr>JS - Including With HTML </vt:lpstr>
      <vt:lpstr>JS - Including With HTML - External Example</vt:lpstr>
      <vt:lpstr>JS - Including With HTML </vt:lpstr>
      <vt:lpstr>JS - Including With HTML - External</vt:lpstr>
      <vt:lpstr>JS - Including With HTML </vt:lpstr>
      <vt:lpstr>JavaScript Output</vt:lpstr>
      <vt:lpstr>JS Output </vt:lpstr>
      <vt:lpstr>JS Output - innerHTML </vt:lpstr>
      <vt:lpstr>JS Output - innerHTML Example</vt:lpstr>
      <vt:lpstr>JS Output - document.write() </vt:lpstr>
      <vt:lpstr>JS Output - window.alert() </vt:lpstr>
      <vt:lpstr>JavaScript Syntax</vt:lpstr>
      <vt:lpstr>JS Syntax</vt:lpstr>
      <vt:lpstr>JS Syntax - Statements</vt:lpstr>
      <vt:lpstr>JS Syntax - Statements</vt:lpstr>
      <vt:lpstr>JS Syntax - Statements</vt:lpstr>
      <vt:lpstr>JS Syntax</vt:lpstr>
      <vt:lpstr>JS Syntax - Statements</vt:lpstr>
      <vt:lpstr>JS Syntax - Statements</vt:lpstr>
      <vt:lpstr>JS Syntax - Statements</vt:lpstr>
      <vt:lpstr>JS Syntax - Statements</vt:lpstr>
      <vt:lpstr>JS Syntax - Keywords</vt:lpstr>
      <vt:lpstr>JS Syntax –  Keywords</vt:lpstr>
      <vt:lpstr>JS Syntax - Comments</vt:lpstr>
      <vt:lpstr>JS Syntax - Comments</vt:lpstr>
      <vt:lpstr>JS Syntax - Identifiers</vt:lpstr>
      <vt:lpstr>JS Syntax - Case Sensitivity</vt:lpstr>
      <vt:lpstr>JS Syntax - Camel Case</vt:lpstr>
      <vt:lpstr>JS Syntax - Camel Case</vt:lpstr>
      <vt:lpstr>JS Syntax - Camel Case</vt:lpstr>
      <vt:lpstr>JavaScript Statements</vt:lpstr>
      <vt:lpstr>JS Statements</vt:lpstr>
      <vt:lpstr>JS Programs</vt:lpstr>
      <vt:lpstr>JS Programs</vt:lpstr>
      <vt:lpstr>JavaScript Variables</vt:lpstr>
      <vt:lpstr>JS Variables</vt:lpstr>
      <vt:lpstr>JS Variables</vt:lpstr>
      <vt:lpstr>JS Identifiers</vt:lpstr>
      <vt:lpstr>JS Assignment Operator</vt:lpstr>
      <vt:lpstr>JS Data Types</vt:lpstr>
      <vt:lpstr>JS Data Types</vt:lpstr>
      <vt:lpstr>JS Data Types</vt:lpstr>
      <vt:lpstr>JS Data Types</vt:lpstr>
      <vt:lpstr>JS Data Types</vt:lpstr>
      <vt:lpstr>JS Data Types</vt:lpstr>
      <vt:lpstr>Questions</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14</cp:revision>
  <dcterms:created xsi:type="dcterms:W3CDTF">2017-08-08T17:03:34Z</dcterms:created>
  <dcterms:modified xsi:type="dcterms:W3CDTF">2021-03-09T16:23:36Z</dcterms:modified>
</cp:coreProperties>
</file>