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416" r:id="rId2"/>
    <p:sldId id="415" r:id="rId3"/>
    <p:sldId id="413" r:id="rId4"/>
    <p:sldId id="345" r:id="rId5"/>
    <p:sldId id="343"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7" r:id="rId37"/>
    <p:sldId id="378" r:id="rId38"/>
    <p:sldId id="379" r:id="rId39"/>
    <p:sldId id="389" r:id="rId40"/>
    <p:sldId id="390" r:id="rId41"/>
    <p:sldId id="391" r:id="rId42"/>
    <p:sldId id="392" r:id="rId43"/>
    <p:sldId id="393" r:id="rId44"/>
    <p:sldId id="394" r:id="rId45"/>
    <p:sldId id="395" r:id="rId46"/>
    <p:sldId id="396" r:id="rId47"/>
    <p:sldId id="397" r:id="rId48"/>
    <p:sldId id="398" r:id="rId49"/>
    <p:sldId id="400" r:id="rId50"/>
    <p:sldId id="399" r:id="rId51"/>
    <p:sldId id="401" r:id="rId52"/>
    <p:sldId id="402" r:id="rId53"/>
    <p:sldId id="403" r:id="rId54"/>
    <p:sldId id="404" r:id="rId55"/>
    <p:sldId id="405" r:id="rId56"/>
    <p:sldId id="406" r:id="rId57"/>
    <p:sldId id="407" r:id="rId58"/>
    <p:sldId id="408" r:id="rId59"/>
    <p:sldId id="409" r:id="rId60"/>
    <p:sldId id="410" r:id="rId61"/>
    <p:sldId id="380" r:id="rId62"/>
    <p:sldId id="381" r:id="rId63"/>
    <p:sldId id="382" r:id="rId64"/>
    <p:sldId id="383" r:id="rId65"/>
    <p:sldId id="384" r:id="rId66"/>
    <p:sldId id="385" r:id="rId67"/>
    <p:sldId id="386" r:id="rId68"/>
    <p:sldId id="387" r:id="rId69"/>
    <p:sldId id="388" r:id="rId70"/>
    <p:sldId id="414" r:id="rId71"/>
    <p:sldId id="417" r:id="rId72"/>
    <p:sldId id="418" r:id="rId73"/>
    <p:sldId id="419" r:id="rId74"/>
    <p:sldId id="420" r:id="rId75"/>
    <p:sldId id="421" r:id="rId76"/>
    <p:sldId id="424" r:id="rId77"/>
    <p:sldId id="423" r:id="rId78"/>
    <p:sldId id="422" r:id="rId79"/>
    <p:sldId id="427" r:id="rId80"/>
    <p:sldId id="428" r:id="rId81"/>
    <p:sldId id="429" r:id="rId82"/>
    <p:sldId id="430" r:id="rId83"/>
    <p:sldId id="426" r:id="rId84"/>
    <p:sldId id="431" r:id="rId85"/>
    <p:sldId id="260" r:id="rId86"/>
    <p:sldId id="261"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422"/>
    <a:srgbClr val="002C62"/>
    <a:srgbClr val="0E2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1" autoAdjust="0"/>
    <p:restoredTop sz="94660"/>
  </p:normalViewPr>
  <p:slideViewPr>
    <p:cSldViewPr snapToGrid="0">
      <p:cViewPr varScale="1">
        <p:scale>
          <a:sx n="66" d="100"/>
          <a:sy n="66" d="100"/>
        </p:scale>
        <p:origin x="4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12CBF-2585-4A8B-8B12-84A6EE4A2174}"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C61D7-4BA4-4AB2-BE48-D3F7B38B6AA8}" type="slidenum">
              <a:rPr lang="en-US" smtClean="0"/>
              <a:t>‹#›</a:t>
            </a:fld>
            <a:endParaRPr lang="en-US"/>
          </a:p>
        </p:txBody>
      </p:sp>
    </p:spTree>
    <p:extLst>
      <p:ext uri="{BB962C8B-B14F-4D97-AF65-F5344CB8AC3E}">
        <p14:creationId xmlns:p14="http://schemas.microsoft.com/office/powerpoint/2010/main" val="300137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atin typeface="Corbel Light" panose="020B0303020204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Corbel Light" panose="020B0303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A44A25E-F4EE-425F-B27D-263A63C7C4E5}"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820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87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Corbel Light" panose="020B0303020204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0593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101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atin typeface="Corbel Light" panose="020B0303020204020204" pitchFamily="34" charset="0"/>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latin typeface="Corbel Light" panose="020B03030202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4A25E-F4EE-425F-B27D-263A63C7C4E5}"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1986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4A25E-F4EE-425F-B27D-263A63C7C4E5}"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18276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Corbel Light" panose="020B0303020204020204" pitchFamily="34" charset="0"/>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atin typeface="Corbel Light" panose="020B03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atin typeface="Corbel Light" panose="020B03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4A25E-F4EE-425F-B27D-263A63C7C4E5}"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1115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FA44A25E-F4EE-425F-B27D-263A63C7C4E5}"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723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4A25E-F4EE-425F-B27D-263A63C7C4E5}"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3405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atin typeface="Corbel Light" panose="020B0303020204020204" pitchFamily="34" charset="0"/>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atin typeface="Corbel Light" panose="020B0303020204020204" pitchFamily="34" charset="0"/>
              </a:defRPr>
            </a:lvl1pPr>
            <a:lvl2pPr>
              <a:defRPr sz="2100">
                <a:latin typeface="Corbel Light" panose="020B0303020204020204" pitchFamily="34" charset="0"/>
              </a:defRPr>
            </a:lvl2pPr>
            <a:lvl3pPr>
              <a:defRPr sz="1800">
                <a:latin typeface="Corbel Light" panose="020B0303020204020204" pitchFamily="34" charset="0"/>
              </a:defRPr>
            </a:lvl3pPr>
            <a:lvl4pPr>
              <a:defRPr sz="1500">
                <a:latin typeface="Corbel Light" panose="020B0303020204020204" pitchFamily="34" charset="0"/>
              </a:defRPr>
            </a:lvl4pPr>
            <a:lvl5pPr>
              <a:defRPr sz="1500">
                <a:latin typeface="Corbel Light" panose="020B030302020402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atin typeface="Corbel Light" panose="020B03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90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atin typeface="Corbel Light" panose="020B0303020204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atin typeface="Corbel Light" panose="020B03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4291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4719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44A25E-F4EE-425F-B27D-263A63C7C4E5}" type="datetimeFigureOut">
              <a:rPr lang="en-US" smtClean="0"/>
              <a:t>3/21/2024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F7DCB1-EB23-4CA0-9A4A-3CA879EC8727}" type="slidenum">
              <a:rPr lang="en-US" smtClean="0"/>
              <a:t>‹#›</a:t>
            </a:fld>
            <a:endParaRPr lang="en-US"/>
          </a:p>
        </p:txBody>
      </p:sp>
    </p:spTree>
    <p:extLst>
      <p:ext uri="{BB962C8B-B14F-4D97-AF65-F5344CB8AC3E}">
        <p14:creationId xmlns:p14="http://schemas.microsoft.com/office/powerpoint/2010/main" val="164422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Corbel Light" panose="020B0303020204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orbel Light" panose="020B0303020204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orbel Light" panose="020B0303020204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orbel Light" panose="020B0303020204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orbel Light" panose="020B0303020204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pngimg.com/download/38138" TargetMode="Externa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www.imdb.com/title/tt0062622/quotes" TargetMode="External"/><Relationship Id="rId3" Type="http://schemas.openxmlformats.org/officeDocument/2006/relationships/hyperlink" Target="https://www.w3schools.com/js/default.asp" TargetMode="External"/><Relationship Id="rId7" Type="http://schemas.openxmlformats.org/officeDocument/2006/relationships/hyperlink" Target="https://en.wikiquote.org/wiki/Dune" TargetMode="External"/><Relationship Id="rId2" Type="http://schemas.openxmlformats.org/officeDocument/2006/relationships/hyperlink" Target="https://www.w3schools.com/js/js_htmldom.asp" TargetMode="External"/><Relationship Id="rId1" Type="http://schemas.openxmlformats.org/officeDocument/2006/relationships/slideLayout" Target="../slideLayouts/slideLayout2.xml"/><Relationship Id="rId6" Type="http://schemas.openxmlformats.org/officeDocument/2006/relationships/hyperlink" Target="https://www.goodreads.com/author/quotes/205.Robert_A_Heinlein" TargetMode="External"/><Relationship Id="rId5" Type="http://schemas.openxmlformats.org/officeDocument/2006/relationships/hyperlink" Target="https://www.brainyquote.com/quotes/quotes/i/isaacasimo100104.html" TargetMode="External"/><Relationship Id="rId4" Type="http://schemas.openxmlformats.org/officeDocument/2006/relationships/hyperlink" Target="http://lotrproject.com/quotes/" TargetMode="External"/><Relationship Id="rId9" Type="http://schemas.openxmlformats.org/officeDocument/2006/relationships/hyperlink" Target="https://developer.mozilla.org/en-US/docs/Web/Events"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mailto:pittares@etsu.edu" TargetMode="External"/><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hat Is Lightbox In Web Design? Explaining This JavaScript Library And How  To Use It To Your Site's Advantage">
            <a:extLst>
              <a:ext uri="{FF2B5EF4-FFF2-40B4-BE49-F238E27FC236}">
                <a16:creationId xmlns:a16="http://schemas.microsoft.com/office/drawing/2014/main" id="{B8EE4F83-60B9-431F-BF8B-D1AC2F9AE5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7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CA079FC-53FC-48CB-BC55-C78B79D96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411" y="0"/>
            <a:ext cx="3620589" cy="362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Data Types</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00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variables can hold many data types: numbers, strings, objects and more (Remember, </a:t>
            </a:r>
            <a:r>
              <a:rPr lang="en-US" sz="2400" b="1" dirty="0">
                <a:solidFill>
                  <a:schemeClr val="tx1">
                    <a:lumMod val="95000"/>
                    <a:lumOff val="5000"/>
                  </a:schemeClr>
                </a:solidFill>
                <a:latin typeface="Courier New" panose="02070309020205020404" pitchFamily="49" charset="0"/>
                <a:cs typeface="Courier New" panose="02070309020205020404" pitchFamily="49" charset="0"/>
              </a:rPr>
              <a:t>var</a:t>
            </a:r>
            <a:r>
              <a:rPr lang="en-US" sz="2400" dirty="0">
                <a:solidFill>
                  <a:schemeClr val="tx1">
                    <a:lumMod val="95000"/>
                    <a:lumOff val="5000"/>
                  </a:schemeClr>
                </a:solidFill>
                <a:cs typeface="Courier New" panose="02070309020205020404" pitchFamily="49" charset="0"/>
              </a:rPr>
              <a:t> is deprecated. Use </a:t>
            </a:r>
            <a:r>
              <a:rPr lang="en-US" sz="2400" b="1" dirty="0">
                <a:solidFill>
                  <a:schemeClr val="tx1">
                    <a:lumMod val="95000"/>
                    <a:lumOff val="5000"/>
                  </a:schemeClr>
                </a:solidFill>
                <a:latin typeface="Courier New" panose="02070309020205020404" pitchFamily="49" charset="0"/>
                <a:cs typeface="Courier New" panose="02070309020205020404" pitchFamily="49" charset="0"/>
              </a:rPr>
              <a:t>let</a:t>
            </a:r>
            <a:r>
              <a:rPr lang="en-US" sz="2400" dirty="0">
                <a:solidFill>
                  <a:schemeClr val="tx1">
                    <a:lumMod val="95000"/>
                    <a:lumOff val="5000"/>
                  </a:schemeClr>
                </a:solidFill>
                <a:cs typeface="Courier New" panose="02070309020205020404" pitchFamily="49" charset="0"/>
              </a:rPr>
              <a:t> instead)</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programming, data types is an important concept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To be able to operate on variables, it is important to know something about the type</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Without data types, a computer cannot safely solve this</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pic>
        <p:nvPicPr>
          <p:cNvPr id="4" name="Picture 3">
            <a:extLst>
              <a:ext uri="{FF2B5EF4-FFF2-40B4-BE49-F238E27FC236}">
                <a16:creationId xmlns:a16="http://schemas.microsoft.com/office/drawing/2014/main" id="{F5EF306A-D1BC-4CC3-8DBB-615322CD11C3}"/>
              </a:ext>
            </a:extLst>
          </p:cNvPr>
          <p:cNvPicPr>
            <a:picLocks noChangeAspect="1"/>
          </p:cNvPicPr>
          <p:nvPr/>
        </p:nvPicPr>
        <p:blipFill>
          <a:blip r:embed="rId2"/>
          <a:stretch>
            <a:fillRect/>
          </a:stretch>
        </p:blipFill>
        <p:spPr>
          <a:xfrm>
            <a:off x="2599837" y="2485893"/>
            <a:ext cx="6992326" cy="943107"/>
          </a:xfrm>
          <a:prstGeom prst="rect">
            <a:avLst/>
          </a:prstGeom>
        </p:spPr>
      </p:pic>
      <p:pic>
        <p:nvPicPr>
          <p:cNvPr id="7" name="Picture 6">
            <a:extLst>
              <a:ext uri="{FF2B5EF4-FFF2-40B4-BE49-F238E27FC236}">
                <a16:creationId xmlns:a16="http://schemas.microsoft.com/office/drawing/2014/main" id="{CC67B5FB-6BD9-4A3B-BC44-E0D9B4931C3D}"/>
              </a:ext>
            </a:extLst>
          </p:cNvPr>
          <p:cNvPicPr>
            <a:picLocks noChangeAspect="1"/>
          </p:cNvPicPr>
          <p:nvPr/>
        </p:nvPicPr>
        <p:blipFill>
          <a:blip r:embed="rId3"/>
          <a:stretch>
            <a:fillRect/>
          </a:stretch>
        </p:blipFill>
        <p:spPr>
          <a:xfrm>
            <a:off x="4771840" y="5372955"/>
            <a:ext cx="2648320" cy="362001"/>
          </a:xfrm>
          <a:prstGeom prst="rect">
            <a:avLst/>
          </a:prstGeom>
        </p:spPr>
      </p:pic>
    </p:spTree>
    <p:extLst>
      <p:ext uri="{BB962C8B-B14F-4D97-AF65-F5344CB8AC3E}">
        <p14:creationId xmlns:p14="http://schemas.microsoft.com/office/powerpoint/2010/main" val="369798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has dynamic types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This means that the same variable can be used to hold different data types</a:t>
            </a:r>
          </a:p>
        </p:txBody>
      </p:sp>
      <p:pic>
        <p:nvPicPr>
          <p:cNvPr id="4" name="Picture 3">
            <a:extLst>
              <a:ext uri="{FF2B5EF4-FFF2-40B4-BE49-F238E27FC236}">
                <a16:creationId xmlns:a16="http://schemas.microsoft.com/office/drawing/2014/main" id="{B5EB554E-8BD7-47C2-9EE0-6958736ADD8D}"/>
              </a:ext>
            </a:extLst>
          </p:cNvPr>
          <p:cNvPicPr>
            <a:picLocks noChangeAspect="1"/>
          </p:cNvPicPr>
          <p:nvPr/>
        </p:nvPicPr>
        <p:blipFill>
          <a:blip r:embed="rId2"/>
          <a:stretch>
            <a:fillRect/>
          </a:stretch>
        </p:blipFill>
        <p:spPr>
          <a:xfrm>
            <a:off x="3943049" y="2909815"/>
            <a:ext cx="4305901" cy="1038370"/>
          </a:xfrm>
          <a:prstGeom prst="rect">
            <a:avLst/>
          </a:prstGeom>
        </p:spPr>
      </p:pic>
    </p:spTree>
    <p:extLst>
      <p:ext uri="{BB962C8B-B14F-4D97-AF65-F5344CB8AC3E}">
        <p14:creationId xmlns:p14="http://schemas.microsoft.com/office/powerpoint/2010/main" val="128306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has only one type of numbers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Numbers can be written with, or without decimals</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Extra large or extra small numbers can be written with scientific (exponential) notation</a:t>
            </a:r>
          </a:p>
        </p:txBody>
      </p:sp>
      <p:pic>
        <p:nvPicPr>
          <p:cNvPr id="4" name="Picture 3">
            <a:extLst>
              <a:ext uri="{FF2B5EF4-FFF2-40B4-BE49-F238E27FC236}">
                <a16:creationId xmlns:a16="http://schemas.microsoft.com/office/drawing/2014/main" id="{7ADE850C-1814-425B-85B6-30C12BBD21EB}"/>
              </a:ext>
            </a:extLst>
          </p:cNvPr>
          <p:cNvPicPr>
            <a:picLocks noChangeAspect="1"/>
          </p:cNvPicPr>
          <p:nvPr/>
        </p:nvPicPr>
        <p:blipFill>
          <a:blip r:embed="rId2"/>
          <a:stretch>
            <a:fillRect/>
          </a:stretch>
        </p:blipFill>
        <p:spPr>
          <a:xfrm>
            <a:off x="3800154" y="2743104"/>
            <a:ext cx="4591691" cy="685896"/>
          </a:xfrm>
          <a:prstGeom prst="rect">
            <a:avLst/>
          </a:prstGeom>
        </p:spPr>
      </p:pic>
      <p:pic>
        <p:nvPicPr>
          <p:cNvPr id="7" name="Picture 6">
            <a:extLst>
              <a:ext uri="{FF2B5EF4-FFF2-40B4-BE49-F238E27FC236}">
                <a16:creationId xmlns:a16="http://schemas.microsoft.com/office/drawing/2014/main" id="{8234CE54-1446-44D1-8FF8-DE6AE5AB3D98}"/>
              </a:ext>
            </a:extLst>
          </p:cNvPr>
          <p:cNvPicPr>
            <a:picLocks noChangeAspect="1"/>
          </p:cNvPicPr>
          <p:nvPr/>
        </p:nvPicPr>
        <p:blipFill>
          <a:blip r:embed="rId3"/>
          <a:stretch>
            <a:fillRect/>
          </a:stretch>
        </p:blipFill>
        <p:spPr>
          <a:xfrm>
            <a:off x="4119285" y="4716399"/>
            <a:ext cx="3953427" cy="657317"/>
          </a:xfrm>
          <a:prstGeom prst="rect">
            <a:avLst/>
          </a:prstGeom>
        </p:spPr>
      </p:pic>
    </p:spTree>
    <p:extLst>
      <p:ext uri="{BB962C8B-B14F-4D97-AF65-F5344CB8AC3E}">
        <p14:creationId xmlns:p14="http://schemas.microsoft.com/office/powerpoint/2010/main" val="36293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Booleans can only have two values: true or false</a:t>
            </a:r>
          </a:p>
        </p:txBody>
      </p:sp>
      <p:pic>
        <p:nvPicPr>
          <p:cNvPr id="4" name="Picture 3">
            <a:extLst>
              <a:ext uri="{FF2B5EF4-FFF2-40B4-BE49-F238E27FC236}">
                <a16:creationId xmlns:a16="http://schemas.microsoft.com/office/drawing/2014/main" id="{7CB0799A-BEFD-4A0F-8020-3CD97921588C}"/>
              </a:ext>
            </a:extLst>
          </p:cNvPr>
          <p:cNvPicPr>
            <a:picLocks noChangeAspect="1"/>
          </p:cNvPicPr>
          <p:nvPr/>
        </p:nvPicPr>
        <p:blipFill>
          <a:blip r:embed="rId2"/>
          <a:stretch>
            <a:fillRect/>
          </a:stretch>
        </p:blipFill>
        <p:spPr>
          <a:xfrm>
            <a:off x="3657259" y="2755445"/>
            <a:ext cx="4877481" cy="676369"/>
          </a:xfrm>
          <a:prstGeom prst="rect">
            <a:avLst/>
          </a:prstGeom>
        </p:spPr>
      </p:pic>
    </p:spTree>
    <p:extLst>
      <p:ext uri="{BB962C8B-B14F-4D97-AF65-F5344CB8AC3E}">
        <p14:creationId xmlns:p14="http://schemas.microsoft.com/office/powerpoint/2010/main" val="11089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arrays are written with square brackets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Array items are separated by commas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following code declares (creates) an array called cars, containing three items (car names)</a:t>
            </a:r>
          </a:p>
        </p:txBody>
      </p:sp>
      <p:pic>
        <p:nvPicPr>
          <p:cNvPr id="4" name="Picture 3">
            <a:extLst>
              <a:ext uri="{FF2B5EF4-FFF2-40B4-BE49-F238E27FC236}">
                <a16:creationId xmlns:a16="http://schemas.microsoft.com/office/drawing/2014/main" id="{4EAC569C-85F7-444A-B49B-A58C3D9FA395}"/>
              </a:ext>
            </a:extLst>
          </p:cNvPr>
          <p:cNvPicPr>
            <a:picLocks noChangeAspect="1"/>
          </p:cNvPicPr>
          <p:nvPr/>
        </p:nvPicPr>
        <p:blipFill>
          <a:blip r:embed="rId2"/>
          <a:stretch>
            <a:fillRect/>
          </a:stretch>
        </p:blipFill>
        <p:spPr>
          <a:xfrm>
            <a:off x="3800154" y="3731899"/>
            <a:ext cx="4591691" cy="438211"/>
          </a:xfrm>
          <a:prstGeom prst="rect">
            <a:avLst/>
          </a:prstGeom>
        </p:spPr>
      </p:pic>
    </p:spTree>
    <p:extLst>
      <p:ext uri="{BB962C8B-B14F-4D97-AF65-F5344CB8AC3E}">
        <p14:creationId xmlns:p14="http://schemas.microsoft.com/office/powerpoint/2010/main" val="26112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objects are written with braces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Object properties are written as </a:t>
            </a:r>
            <a:r>
              <a:rPr lang="en-US" sz="2400" dirty="0" err="1">
                <a:solidFill>
                  <a:schemeClr val="tx1">
                    <a:lumMod val="95000"/>
                    <a:lumOff val="5000"/>
                  </a:schemeClr>
                </a:solidFill>
                <a:cs typeface="Courier New" panose="02070309020205020404" pitchFamily="49" charset="0"/>
              </a:rPr>
              <a:t>name:value</a:t>
            </a:r>
            <a:r>
              <a:rPr lang="en-US" sz="2400" dirty="0">
                <a:solidFill>
                  <a:schemeClr val="tx1">
                    <a:lumMod val="95000"/>
                    <a:lumOff val="5000"/>
                  </a:schemeClr>
                </a:solidFill>
                <a:cs typeface="Courier New" panose="02070309020205020404" pitchFamily="49" charset="0"/>
              </a:rPr>
              <a:t> pairs, separated by commas</a:t>
            </a:r>
          </a:p>
        </p:txBody>
      </p:sp>
      <p:sp>
        <p:nvSpPr>
          <p:cNvPr id="14" name="Arrow: Right 13">
            <a:extLst>
              <a:ext uri="{FF2B5EF4-FFF2-40B4-BE49-F238E27FC236}">
                <a16:creationId xmlns:a16="http://schemas.microsoft.com/office/drawing/2014/main" id="{737BA05F-2A72-41A3-835E-043693AD5BFA}"/>
              </a:ext>
            </a:extLst>
          </p:cNvPr>
          <p:cNvSpPr/>
          <p:nvPr/>
        </p:nvSpPr>
        <p:spPr>
          <a:xfrm>
            <a:off x="6175791" y="3334139"/>
            <a:ext cx="793630" cy="5704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8245CC-8B57-4A0D-85BE-236E565CDD58}"/>
              </a:ext>
            </a:extLst>
          </p:cNvPr>
          <p:cNvPicPr>
            <a:picLocks noChangeAspect="1"/>
          </p:cNvPicPr>
          <p:nvPr/>
        </p:nvPicPr>
        <p:blipFill>
          <a:blip r:embed="rId2"/>
          <a:stretch>
            <a:fillRect/>
          </a:stretch>
        </p:blipFill>
        <p:spPr>
          <a:xfrm>
            <a:off x="1471383" y="2846089"/>
            <a:ext cx="4544827" cy="3305329"/>
          </a:xfrm>
          <a:prstGeom prst="rect">
            <a:avLst/>
          </a:prstGeom>
        </p:spPr>
      </p:pic>
      <p:pic>
        <p:nvPicPr>
          <p:cNvPr id="6" name="Picture 5">
            <a:extLst>
              <a:ext uri="{FF2B5EF4-FFF2-40B4-BE49-F238E27FC236}">
                <a16:creationId xmlns:a16="http://schemas.microsoft.com/office/drawing/2014/main" id="{7831133B-E182-4501-A965-6079409C7097}"/>
              </a:ext>
            </a:extLst>
          </p:cNvPr>
          <p:cNvPicPr>
            <a:picLocks noChangeAspect="1"/>
          </p:cNvPicPr>
          <p:nvPr/>
        </p:nvPicPr>
        <p:blipFill>
          <a:blip r:embed="rId3"/>
          <a:stretch>
            <a:fillRect/>
          </a:stretch>
        </p:blipFill>
        <p:spPr>
          <a:xfrm>
            <a:off x="7314384" y="3418258"/>
            <a:ext cx="1752845" cy="371527"/>
          </a:xfrm>
          <a:prstGeom prst="rect">
            <a:avLst/>
          </a:prstGeom>
        </p:spPr>
      </p:pic>
    </p:spTree>
    <p:extLst>
      <p:ext uri="{BB962C8B-B14F-4D97-AF65-F5344CB8AC3E}">
        <p14:creationId xmlns:p14="http://schemas.microsoft.com/office/powerpoint/2010/main" val="28237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 – typeof Operator</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You can use the JavaScript typeof operator to find the type of a JavaScript variable</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a:t>
            </a:r>
            <a:r>
              <a:rPr lang="en-US" sz="2200" dirty="0">
                <a:solidFill>
                  <a:srgbClr val="0070C0"/>
                </a:solidFill>
                <a:latin typeface="Courier New" panose="02070309020205020404" pitchFamily="49" charset="0"/>
                <a:cs typeface="Courier New" panose="02070309020205020404" pitchFamily="49" charset="0"/>
              </a:rPr>
              <a:t>typeof</a:t>
            </a:r>
            <a:r>
              <a:rPr lang="en-US" sz="2400" dirty="0">
                <a:solidFill>
                  <a:schemeClr val="tx1">
                    <a:lumMod val="95000"/>
                    <a:lumOff val="5000"/>
                  </a:schemeClr>
                </a:solidFill>
                <a:cs typeface="Courier New" panose="02070309020205020404" pitchFamily="49" charset="0"/>
              </a:rPr>
              <a:t> operator returns the type of a variable or an expression</a:t>
            </a:r>
          </a:p>
        </p:txBody>
      </p:sp>
      <p:pic>
        <p:nvPicPr>
          <p:cNvPr id="4" name="Picture 3">
            <a:extLst>
              <a:ext uri="{FF2B5EF4-FFF2-40B4-BE49-F238E27FC236}">
                <a16:creationId xmlns:a16="http://schemas.microsoft.com/office/drawing/2014/main" id="{4F985D29-B072-40FA-B194-191FC6F56D19}"/>
              </a:ext>
            </a:extLst>
          </p:cNvPr>
          <p:cNvPicPr>
            <a:picLocks noChangeAspect="1"/>
          </p:cNvPicPr>
          <p:nvPr/>
        </p:nvPicPr>
        <p:blipFill>
          <a:blip r:embed="rId2"/>
          <a:stretch>
            <a:fillRect/>
          </a:stretch>
        </p:blipFill>
        <p:spPr>
          <a:xfrm>
            <a:off x="3939787" y="3108435"/>
            <a:ext cx="4896533" cy="2553056"/>
          </a:xfrm>
          <a:prstGeom prst="rect">
            <a:avLst/>
          </a:prstGeom>
        </p:spPr>
      </p:pic>
    </p:spTree>
    <p:extLst>
      <p:ext uri="{BB962C8B-B14F-4D97-AF65-F5344CB8AC3E}">
        <p14:creationId xmlns:p14="http://schemas.microsoft.com/office/powerpoint/2010/main" val="142346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 – Primitive Data</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 primitive data value is a single simple data value with no additional properties and methods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typeof operator can return one of these primitive types:</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string</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number</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Boolean</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null</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undefined</a:t>
            </a:r>
          </a:p>
        </p:txBody>
      </p:sp>
      <p:pic>
        <p:nvPicPr>
          <p:cNvPr id="4" name="Picture 3">
            <a:extLst>
              <a:ext uri="{FF2B5EF4-FFF2-40B4-BE49-F238E27FC236}">
                <a16:creationId xmlns:a16="http://schemas.microsoft.com/office/drawing/2014/main" id="{F2F466DF-6442-4714-9E60-B249B575F223}"/>
              </a:ext>
            </a:extLst>
          </p:cNvPr>
          <p:cNvPicPr>
            <a:picLocks noChangeAspect="1"/>
          </p:cNvPicPr>
          <p:nvPr/>
        </p:nvPicPr>
        <p:blipFill>
          <a:blip r:embed="rId2"/>
          <a:stretch>
            <a:fillRect/>
          </a:stretch>
        </p:blipFill>
        <p:spPr>
          <a:xfrm>
            <a:off x="4677205" y="3091054"/>
            <a:ext cx="5852119" cy="1521775"/>
          </a:xfrm>
          <a:prstGeom prst="rect">
            <a:avLst/>
          </a:prstGeom>
        </p:spPr>
      </p:pic>
    </p:spTree>
    <p:extLst>
      <p:ext uri="{BB962C8B-B14F-4D97-AF65-F5344CB8AC3E}">
        <p14:creationId xmlns:p14="http://schemas.microsoft.com/office/powerpoint/2010/main" val="267624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typeof operator can return one of two complex types:</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function</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object</a:t>
            </a:r>
          </a:p>
          <a:p>
            <a:pPr marL="91440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91440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91440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typeof operator returns </a:t>
            </a:r>
            <a:r>
              <a:rPr lang="en-US" sz="2400" dirty="0">
                <a:solidFill>
                  <a:srgbClr val="FF0000"/>
                </a:solidFill>
                <a:cs typeface="Courier New" panose="02070309020205020404" pitchFamily="49" charset="0"/>
              </a:rPr>
              <a:t>object</a:t>
            </a:r>
            <a:r>
              <a:rPr lang="en-US" sz="2400" dirty="0">
                <a:solidFill>
                  <a:schemeClr val="tx1">
                    <a:lumMod val="95000"/>
                    <a:lumOff val="5000"/>
                  </a:schemeClr>
                </a:solidFill>
                <a:cs typeface="Courier New" panose="02070309020205020404" pitchFamily="49" charset="0"/>
              </a:rPr>
              <a:t> for arrays because in JavaScript arrays are objects</a:t>
            </a:r>
          </a:p>
        </p:txBody>
      </p:sp>
      <p:pic>
        <p:nvPicPr>
          <p:cNvPr id="4" name="Picture 3">
            <a:extLst>
              <a:ext uri="{FF2B5EF4-FFF2-40B4-BE49-F238E27FC236}">
                <a16:creationId xmlns:a16="http://schemas.microsoft.com/office/drawing/2014/main" id="{D0F339E4-8302-496C-9AC7-1AA6DACE047F}"/>
              </a:ext>
            </a:extLst>
          </p:cNvPr>
          <p:cNvPicPr>
            <a:picLocks noChangeAspect="1"/>
          </p:cNvPicPr>
          <p:nvPr/>
        </p:nvPicPr>
        <p:blipFill>
          <a:blip r:embed="rId2"/>
          <a:stretch>
            <a:fillRect/>
          </a:stretch>
        </p:blipFill>
        <p:spPr>
          <a:xfrm>
            <a:off x="2633179" y="2924104"/>
            <a:ext cx="6925642" cy="1009791"/>
          </a:xfrm>
          <a:prstGeom prst="rect">
            <a:avLst/>
          </a:prstGeom>
        </p:spPr>
      </p:pic>
    </p:spTree>
    <p:extLst>
      <p:ext uri="{BB962C8B-B14F-4D97-AF65-F5344CB8AC3E}">
        <p14:creationId xmlns:p14="http://schemas.microsoft.com/office/powerpoint/2010/main" val="330713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ctrTitle"/>
          </p:nvPr>
        </p:nvSpPr>
        <p:spPr/>
        <p:txBody>
          <a:bodyPr/>
          <a:lstStyle/>
          <a:p>
            <a:r>
              <a:rPr lang="en-US" dirty="0"/>
              <a:t>CSCI 1720</a:t>
            </a:r>
          </a:p>
        </p:txBody>
      </p:sp>
      <p:sp>
        <p:nvSpPr>
          <p:cNvPr id="6" name="Subtitle 5">
            <a:extLst>
              <a:ext uri="{FF2B5EF4-FFF2-40B4-BE49-F238E27FC236}">
                <a16:creationId xmlns:a16="http://schemas.microsoft.com/office/drawing/2014/main" id="{AA61B79B-3D9A-4870-929A-04A934202444}"/>
              </a:ext>
            </a:extLst>
          </p:cNvPr>
          <p:cNvSpPr>
            <a:spLocks noGrp="1"/>
          </p:cNvSpPr>
          <p:nvPr>
            <p:ph type="subTitle" idx="1"/>
          </p:nvPr>
        </p:nvSpPr>
        <p:spPr/>
        <p:txBody>
          <a:bodyPr/>
          <a:lstStyle/>
          <a:p>
            <a:r>
              <a:rPr lang="en-US"/>
              <a:t>JavaScript – Part 2</a:t>
            </a:r>
          </a:p>
        </p:txBody>
      </p:sp>
    </p:spTree>
    <p:extLst>
      <p:ext uri="{BB962C8B-B14F-4D97-AF65-F5344CB8AC3E}">
        <p14:creationId xmlns:p14="http://schemas.microsoft.com/office/powerpoint/2010/main" val="154509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a variable without a value, has the value undefined</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a:t>
            </a:r>
            <a:r>
              <a:rPr lang="en-US" sz="2200" dirty="0">
                <a:solidFill>
                  <a:srgbClr val="0070C0"/>
                </a:solidFill>
                <a:latin typeface="Courier New" panose="02070309020205020404" pitchFamily="49" charset="0"/>
                <a:cs typeface="Courier New" panose="02070309020205020404" pitchFamily="49" charset="0"/>
              </a:rPr>
              <a:t>typeof</a:t>
            </a:r>
            <a:r>
              <a:rPr lang="en-US" sz="2400" dirty="0">
                <a:solidFill>
                  <a:schemeClr val="tx1">
                    <a:lumMod val="95000"/>
                    <a:lumOff val="5000"/>
                  </a:schemeClr>
                </a:solidFill>
                <a:cs typeface="Courier New" panose="02070309020205020404" pitchFamily="49" charset="0"/>
              </a:rPr>
              <a:t> is also undefined</a:t>
            </a:r>
          </a:p>
        </p:txBody>
      </p:sp>
      <p:pic>
        <p:nvPicPr>
          <p:cNvPr id="4" name="Picture 3">
            <a:extLst>
              <a:ext uri="{FF2B5EF4-FFF2-40B4-BE49-F238E27FC236}">
                <a16:creationId xmlns:a16="http://schemas.microsoft.com/office/drawing/2014/main" id="{6B8ED55C-D693-4027-8EDD-CB033BE0AF23}"/>
              </a:ext>
            </a:extLst>
          </p:cNvPr>
          <p:cNvPicPr>
            <a:picLocks noChangeAspect="1"/>
          </p:cNvPicPr>
          <p:nvPr/>
        </p:nvPicPr>
        <p:blipFill>
          <a:blip r:embed="rId2"/>
          <a:stretch>
            <a:fillRect/>
          </a:stretch>
        </p:blipFill>
        <p:spPr>
          <a:xfrm>
            <a:off x="2890390" y="3228947"/>
            <a:ext cx="6411220" cy="400106"/>
          </a:xfrm>
          <a:prstGeom prst="rect">
            <a:avLst/>
          </a:prstGeom>
        </p:spPr>
      </p:pic>
    </p:spTree>
    <p:extLst>
      <p:ext uri="{BB962C8B-B14F-4D97-AF65-F5344CB8AC3E}">
        <p14:creationId xmlns:p14="http://schemas.microsoft.com/office/powerpoint/2010/main" val="55567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77588" y="1434126"/>
            <a:ext cx="8470809" cy="4575975"/>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a variable without a value, has the value undefined</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a:t>
            </a:r>
            <a:r>
              <a:rPr lang="en-US" sz="2200" dirty="0">
                <a:solidFill>
                  <a:srgbClr val="0070C0"/>
                </a:solidFill>
                <a:latin typeface="Courier New" panose="02070309020205020404" pitchFamily="49" charset="0"/>
                <a:cs typeface="Courier New" panose="02070309020205020404" pitchFamily="49" charset="0"/>
              </a:rPr>
              <a:t>typeof</a:t>
            </a:r>
            <a:r>
              <a:rPr lang="en-US" sz="2400" dirty="0">
                <a:solidFill>
                  <a:schemeClr val="tx1">
                    <a:lumMod val="95000"/>
                    <a:lumOff val="5000"/>
                  </a:schemeClr>
                </a:solidFill>
                <a:cs typeface="Courier New" panose="02070309020205020404" pitchFamily="49" charset="0"/>
              </a:rPr>
              <a:t> is also undefined</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An empty value has nothing to do with undefined</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An empty string variable has both a value and a type</a:t>
            </a:r>
          </a:p>
        </p:txBody>
      </p:sp>
      <p:pic>
        <p:nvPicPr>
          <p:cNvPr id="4" name="Picture 3">
            <a:extLst>
              <a:ext uri="{FF2B5EF4-FFF2-40B4-BE49-F238E27FC236}">
                <a16:creationId xmlns:a16="http://schemas.microsoft.com/office/drawing/2014/main" id="{5FAA1D2F-7E94-409A-AFC7-A4AD2D7B001D}"/>
              </a:ext>
            </a:extLst>
          </p:cNvPr>
          <p:cNvPicPr>
            <a:picLocks noChangeAspect="1"/>
          </p:cNvPicPr>
          <p:nvPr/>
        </p:nvPicPr>
        <p:blipFill>
          <a:blip r:embed="rId2"/>
          <a:stretch>
            <a:fillRect/>
          </a:stretch>
        </p:blipFill>
        <p:spPr>
          <a:xfrm>
            <a:off x="3304785" y="3416421"/>
            <a:ext cx="5582429" cy="228632"/>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C814F914-F023-45F7-AB93-B2B9E680F217}"/>
              </a:ext>
            </a:extLst>
          </p:cNvPr>
          <p:cNvPicPr>
            <a:picLocks noChangeAspect="1"/>
          </p:cNvPicPr>
          <p:nvPr/>
        </p:nvPicPr>
        <p:blipFill>
          <a:blip r:embed="rId3"/>
          <a:stretch>
            <a:fillRect/>
          </a:stretch>
        </p:blipFill>
        <p:spPr>
          <a:xfrm>
            <a:off x="2700250" y="2338851"/>
            <a:ext cx="6449325" cy="990738"/>
          </a:xfrm>
          <a:prstGeom prst="rect">
            <a:avLst/>
          </a:prstGeom>
        </p:spPr>
      </p:pic>
      <p:pic>
        <p:nvPicPr>
          <p:cNvPr id="12" name="Picture 11">
            <a:extLst>
              <a:ext uri="{FF2B5EF4-FFF2-40B4-BE49-F238E27FC236}">
                <a16:creationId xmlns:a16="http://schemas.microsoft.com/office/drawing/2014/main" id="{5618419C-EB4F-4806-8787-AA221ACF31D7}"/>
              </a:ext>
            </a:extLst>
          </p:cNvPr>
          <p:cNvPicPr>
            <a:picLocks noChangeAspect="1"/>
          </p:cNvPicPr>
          <p:nvPr/>
        </p:nvPicPr>
        <p:blipFill>
          <a:blip r:embed="rId4"/>
          <a:stretch>
            <a:fillRect/>
          </a:stretch>
        </p:blipFill>
        <p:spPr>
          <a:xfrm>
            <a:off x="3209908" y="5666877"/>
            <a:ext cx="5430008" cy="238158"/>
          </a:xfrm>
          <a:prstGeom prst="rect">
            <a:avLst/>
          </a:prstGeom>
          <a:ln>
            <a:solidFill>
              <a:schemeClr val="bg2">
                <a:lumMod val="50000"/>
              </a:schemeClr>
            </a:solidFill>
          </a:ln>
        </p:spPr>
      </p:pic>
      <p:pic>
        <p:nvPicPr>
          <p:cNvPr id="15" name="Picture 14">
            <a:extLst>
              <a:ext uri="{FF2B5EF4-FFF2-40B4-BE49-F238E27FC236}">
                <a16:creationId xmlns:a16="http://schemas.microsoft.com/office/drawing/2014/main" id="{DDD14A3D-CCE1-45AF-A452-E90B7C07D76D}"/>
              </a:ext>
            </a:extLst>
          </p:cNvPr>
          <p:cNvPicPr>
            <a:picLocks noChangeAspect="1"/>
          </p:cNvPicPr>
          <p:nvPr/>
        </p:nvPicPr>
        <p:blipFill>
          <a:blip r:embed="rId5"/>
          <a:stretch>
            <a:fillRect/>
          </a:stretch>
        </p:blipFill>
        <p:spPr>
          <a:xfrm>
            <a:off x="4033935" y="4894968"/>
            <a:ext cx="3781953" cy="666843"/>
          </a:xfrm>
          <a:prstGeom prst="rect">
            <a:avLst/>
          </a:prstGeom>
        </p:spPr>
      </p:pic>
    </p:spTree>
    <p:extLst>
      <p:ext uri="{BB962C8B-B14F-4D97-AF65-F5344CB8AC3E}">
        <p14:creationId xmlns:p14="http://schemas.microsoft.com/office/powerpoint/2010/main" val="282063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null is "nothing“</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It is supposed to be something that doesn't exist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Unfortunately, in JavaScript, the data type of null is an object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You can consider it a bug in JavaScript that typeof null is an object. It should be null</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You can empty an object by setting it to null</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You can also empty an object by setting it to undefined</a:t>
            </a:r>
          </a:p>
        </p:txBody>
      </p:sp>
      <p:pic>
        <p:nvPicPr>
          <p:cNvPr id="12" name="Picture 11">
            <a:extLst>
              <a:ext uri="{FF2B5EF4-FFF2-40B4-BE49-F238E27FC236}">
                <a16:creationId xmlns:a16="http://schemas.microsoft.com/office/drawing/2014/main" id="{62DDE3AA-62BA-4DC8-8F8B-7EA6630E774D}"/>
              </a:ext>
            </a:extLst>
          </p:cNvPr>
          <p:cNvPicPr>
            <a:picLocks noChangeAspect="1"/>
          </p:cNvPicPr>
          <p:nvPr/>
        </p:nvPicPr>
        <p:blipFill>
          <a:blip r:embed="rId2"/>
          <a:stretch>
            <a:fillRect/>
          </a:stretch>
        </p:blipFill>
        <p:spPr>
          <a:xfrm>
            <a:off x="2152648" y="4407637"/>
            <a:ext cx="7359412" cy="300596"/>
          </a:xfrm>
          <a:prstGeom prst="rect">
            <a:avLst/>
          </a:prstGeom>
        </p:spPr>
      </p:pic>
    </p:spTree>
    <p:extLst>
      <p:ext uri="{BB962C8B-B14F-4D97-AF65-F5344CB8AC3E}">
        <p14:creationId xmlns:p14="http://schemas.microsoft.com/office/powerpoint/2010/main" val="336621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Difference Between Undefined and Null</a:t>
            </a:r>
          </a:p>
        </p:txBody>
      </p:sp>
      <p:pic>
        <p:nvPicPr>
          <p:cNvPr id="4" name="Picture 3">
            <a:extLst>
              <a:ext uri="{FF2B5EF4-FFF2-40B4-BE49-F238E27FC236}">
                <a16:creationId xmlns:a16="http://schemas.microsoft.com/office/drawing/2014/main" id="{5D3475DA-48EA-42AC-9C82-13A90F12B587}"/>
              </a:ext>
            </a:extLst>
          </p:cNvPr>
          <p:cNvPicPr>
            <a:picLocks noChangeAspect="1"/>
          </p:cNvPicPr>
          <p:nvPr/>
        </p:nvPicPr>
        <p:blipFill>
          <a:blip r:embed="rId2"/>
          <a:stretch>
            <a:fillRect/>
          </a:stretch>
        </p:blipFill>
        <p:spPr>
          <a:xfrm>
            <a:off x="4642911" y="2345455"/>
            <a:ext cx="3134777" cy="2586191"/>
          </a:xfrm>
          <a:prstGeom prst="rect">
            <a:avLst/>
          </a:prstGeom>
        </p:spPr>
      </p:pic>
    </p:spTree>
    <p:extLst>
      <p:ext uri="{BB962C8B-B14F-4D97-AF65-F5344CB8AC3E}">
        <p14:creationId xmlns:p14="http://schemas.microsoft.com/office/powerpoint/2010/main" val="143639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Functions</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4242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Functions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49" y="1689455"/>
            <a:ext cx="8627494"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 JavaScript function is a block of code designed to perform a particular task</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 JavaScript function is executed when </a:t>
            </a:r>
            <a:r>
              <a:rPr lang="en-US" sz="2400" dirty="0">
                <a:solidFill>
                  <a:srgbClr val="FF0000"/>
                </a:solidFill>
                <a:cs typeface="Courier New" panose="02070309020205020404" pitchFamily="49" charset="0"/>
              </a:rPr>
              <a:t>something</a:t>
            </a:r>
            <a:r>
              <a:rPr lang="en-US" sz="2400" dirty="0">
                <a:solidFill>
                  <a:schemeClr val="tx1">
                    <a:lumMod val="95000"/>
                    <a:lumOff val="5000"/>
                  </a:schemeClr>
                </a:solidFill>
                <a:cs typeface="Courier New" panose="02070309020205020404" pitchFamily="49" charset="0"/>
              </a:rPr>
              <a:t> invokes it (calls it)</a:t>
            </a:r>
          </a:p>
        </p:txBody>
      </p:sp>
      <p:pic>
        <p:nvPicPr>
          <p:cNvPr id="4" name="Picture 3">
            <a:extLst>
              <a:ext uri="{FF2B5EF4-FFF2-40B4-BE49-F238E27FC236}">
                <a16:creationId xmlns:a16="http://schemas.microsoft.com/office/drawing/2014/main" id="{3A15A117-F184-43CD-8A4B-54C624EC9A31}"/>
              </a:ext>
            </a:extLst>
          </p:cNvPr>
          <p:cNvPicPr>
            <a:picLocks noChangeAspect="1"/>
          </p:cNvPicPr>
          <p:nvPr/>
        </p:nvPicPr>
        <p:blipFill>
          <a:blip r:embed="rId2"/>
          <a:stretch>
            <a:fillRect/>
          </a:stretch>
        </p:blipFill>
        <p:spPr>
          <a:xfrm>
            <a:off x="4292248" y="3027466"/>
            <a:ext cx="3391373" cy="1467055"/>
          </a:xfrm>
          <a:prstGeom prst="rect">
            <a:avLst/>
          </a:prstGeom>
        </p:spPr>
      </p:pic>
      <p:pic>
        <p:nvPicPr>
          <p:cNvPr id="6" name="Picture 5">
            <a:extLst>
              <a:ext uri="{FF2B5EF4-FFF2-40B4-BE49-F238E27FC236}">
                <a16:creationId xmlns:a16="http://schemas.microsoft.com/office/drawing/2014/main" id="{9C36CBAC-CC6D-460B-8167-016D23AD9024}"/>
              </a:ext>
            </a:extLst>
          </p:cNvPr>
          <p:cNvPicPr>
            <a:picLocks noChangeAspect="1"/>
          </p:cNvPicPr>
          <p:nvPr/>
        </p:nvPicPr>
        <p:blipFill>
          <a:blip r:embed="rId3"/>
          <a:stretch>
            <a:fillRect/>
          </a:stretch>
        </p:blipFill>
        <p:spPr>
          <a:xfrm>
            <a:off x="4267309" y="4511215"/>
            <a:ext cx="1781424" cy="1038370"/>
          </a:xfrm>
          <a:prstGeom prst="rect">
            <a:avLst/>
          </a:prstGeom>
        </p:spPr>
      </p:pic>
      <p:cxnSp>
        <p:nvCxnSpPr>
          <p:cNvPr id="10" name="Straight Arrow Connector 9">
            <a:extLst>
              <a:ext uri="{FF2B5EF4-FFF2-40B4-BE49-F238E27FC236}">
                <a16:creationId xmlns:a16="http://schemas.microsoft.com/office/drawing/2014/main" id="{3A29D199-7BB4-4A6B-AD2E-21BF8F8D8611}"/>
              </a:ext>
            </a:extLst>
          </p:cNvPr>
          <p:cNvCxnSpPr>
            <a:cxnSpLocks/>
          </p:cNvCxnSpPr>
          <p:nvPr/>
        </p:nvCxnSpPr>
        <p:spPr>
          <a:xfrm flipH="1" flipV="1">
            <a:off x="6641869" y="4194237"/>
            <a:ext cx="573578" cy="997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63E4ED3-2BDE-4A03-AE21-06C1B91A07A1}"/>
              </a:ext>
            </a:extLst>
          </p:cNvPr>
          <p:cNvPicPr>
            <a:picLocks noChangeAspect="1"/>
          </p:cNvPicPr>
          <p:nvPr/>
        </p:nvPicPr>
        <p:blipFill>
          <a:blip r:embed="rId4"/>
          <a:stretch>
            <a:fillRect/>
          </a:stretch>
        </p:blipFill>
        <p:spPr>
          <a:xfrm>
            <a:off x="8215345" y="2914578"/>
            <a:ext cx="2972215" cy="1028844"/>
          </a:xfrm>
          <a:prstGeom prst="rect">
            <a:avLst/>
          </a:prstGeom>
        </p:spPr>
      </p:pic>
      <p:cxnSp>
        <p:nvCxnSpPr>
          <p:cNvPr id="16" name="Straight Arrow Connector 15">
            <a:extLst>
              <a:ext uri="{FF2B5EF4-FFF2-40B4-BE49-F238E27FC236}">
                <a16:creationId xmlns:a16="http://schemas.microsoft.com/office/drawing/2014/main" id="{67903E69-7F7E-46DA-9DA3-95DED7301079}"/>
              </a:ext>
            </a:extLst>
          </p:cNvPr>
          <p:cNvCxnSpPr>
            <a:cxnSpLocks/>
          </p:cNvCxnSpPr>
          <p:nvPr/>
        </p:nvCxnSpPr>
        <p:spPr>
          <a:xfrm flipV="1">
            <a:off x="10207180" y="3151097"/>
            <a:ext cx="121541" cy="555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4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Function Syntax</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1886309" y="1689455"/>
            <a:ext cx="873715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 JavaScript function is defined with the function keyword, followed by a name, followed by parentheses ()</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Function names can contain letters, digits, underscores, and dollar signs (same rules as variables)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parentheses may include parameter names separated by commas (parameter1, parameter2, ...)</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code to be executed, by the function, is placed inside brackets: {}</a:t>
            </a:r>
          </a:p>
        </p:txBody>
      </p:sp>
      <p:pic>
        <p:nvPicPr>
          <p:cNvPr id="6" name="Picture 5">
            <a:extLst>
              <a:ext uri="{FF2B5EF4-FFF2-40B4-BE49-F238E27FC236}">
                <a16:creationId xmlns:a16="http://schemas.microsoft.com/office/drawing/2014/main" id="{2D43E612-7E8C-4A9C-BA4D-DF5D0E911B00}"/>
              </a:ext>
            </a:extLst>
          </p:cNvPr>
          <p:cNvPicPr>
            <a:picLocks noChangeAspect="1"/>
          </p:cNvPicPr>
          <p:nvPr/>
        </p:nvPicPr>
        <p:blipFill>
          <a:blip r:embed="rId2"/>
          <a:stretch>
            <a:fillRect/>
          </a:stretch>
        </p:blipFill>
        <p:spPr>
          <a:xfrm>
            <a:off x="3510015" y="4676826"/>
            <a:ext cx="5171971" cy="804976"/>
          </a:xfrm>
          <a:prstGeom prst="rect">
            <a:avLst/>
          </a:prstGeom>
        </p:spPr>
      </p:pic>
    </p:spTree>
    <p:extLst>
      <p:ext uri="{BB962C8B-B14F-4D97-AF65-F5344CB8AC3E}">
        <p14:creationId xmlns:p14="http://schemas.microsoft.com/office/powerpoint/2010/main" val="88345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Function Syntax</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49" y="1689455"/>
            <a:ext cx="8377328"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Function parameters are the names listed in the function definition</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Function arguments are the real values received by the function when it is invoked</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Inside the function, the arguments (the parameters) behave as local variables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 Function is much the same as a Procedure or a Subroutine, in other programming languages</a:t>
            </a:r>
          </a:p>
        </p:txBody>
      </p:sp>
    </p:spTree>
    <p:extLst>
      <p:ext uri="{BB962C8B-B14F-4D97-AF65-F5344CB8AC3E}">
        <p14:creationId xmlns:p14="http://schemas.microsoft.com/office/powerpoint/2010/main" val="25214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Function Invocation</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49" y="1689455"/>
            <a:ext cx="8377328"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code inside the function will execute when "something" invokes (calls) the function:</a:t>
            </a:r>
          </a:p>
          <a:p>
            <a:pPr marL="914400" indent="0">
              <a:spcBef>
                <a:spcPts val="0"/>
              </a:spcBef>
              <a:spcAft>
                <a:spcPts val="1200"/>
              </a:spcAft>
              <a:buNone/>
            </a:pPr>
            <a:r>
              <a:rPr lang="en-US" sz="2400">
                <a:solidFill>
                  <a:schemeClr val="tx1">
                    <a:lumMod val="95000"/>
                    <a:lumOff val="5000"/>
                  </a:schemeClr>
                </a:solidFill>
                <a:cs typeface="Courier New" panose="02070309020205020404" pitchFamily="49" charset="0"/>
              </a:rPr>
              <a:t>When an event </a:t>
            </a:r>
            <a:r>
              <a:rPr lang="en-US" sz="2400" dirty="0">
                <a:solidFill>
                  <a:schemeClr val="tx1">
                    <a:lumMod val="95000"/>
                    <a:lumOff val="5000"/>
                  </a:schemeClr>
                </a:solidFill>
                <a:cs typeface="Courier New" panose="02070309020205020404" pitchFamily="49" charset="0"/>
              </a:rPr>
              <a:t>occurs (when a user clicks a button)</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When it is invoked (called) from JavaScript code</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Automatically (self invoked)</a:t>
            </a:r>
          </a:p>
        </p:txBody>
      </p:sp>
    </p:spTree>
    <p:extLst>
      <p:ext uri="{BB962C8B-B14F-4D97-AF65-F5344CB8AC3E}">
        <p14:creationId xmlns:p14="http://schemas.microsoft.com/office/powerpoint/2010/main" val="173735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Function Return</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49" y="1689455"/>
            <a:ext cx="8377328"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 JavaScript reaches a return statement, the function will stop executing</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If the function was invoked from a statement, JavaScript will "return" to execute the code after the invoking statement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Functions often compute a return value. The return value is </a:t>
            </a:r>
            <a:r>
              <a:rPr lang="en-US" sz="2400" dirty="0">
                <a:solidFill>
                  <a:srgbClr val="FF0000"/>
                </a:solidFill>
                <a:cs typeface="Courier New" panose="02070309020205020404" pitchFamily="49" charset="0"/>
              </a:rPr>
              <a:t>returned</a:t>
            </a:r>
            <a:r>
              <a:rPr lang="en-US" sz="2400" dirty="0">
                <a:solidFill>
                  <a:schemeClr val="tx1">
                    <a:lumMod val="95000"/>
                    <a:lumOff val="5000"/>
                  </a:schemeClr>
                </a:solidFill>
                <a:cs typeface="Courier New" panose="02070309020205020404" pitchFamily="49" charset="0"/>
              </a:rPr>
              <a:t> back to the </a:t>
            </a:r>
            <a:r>
              <a:rPr lang="en-US" sz="2400" dirty="0">
                <a:solidFill>
                  <a:srgbClr val="FF0000"/>
                </a:solidFill>
                <a:cs typeface="Courier New" panose="02070309020205020404" pitchFamily="49" charset="0"/>
              </a:rPr>
              <a:t>caller</a:t>
            </a:r>
            <a:endParaRPr lang="en-US" sz="2400" dirty="0">
              <a:solidFill>
                <a:schemeClr val="tx1">
                  <a:lumMod val="95000"/>
                  <a:lumOff val="5000"/>
                </a:schemeClr>
              </a:solidFill>
              <a:cs typeface="Courier New" panose="02070309020205020404" pitchFamily="49" charset="0"/>
            </a:endParaRPr>
          </a:p>
        </p:txBody>
      </p:sp>
    </p:spTree>
    <p:extLst>
      <p:ext uri="{BB962C8B-B14F-4D97-AF65-F5344CB8AC3E}">
        <p14:creationId xmlns:p14="http://schemas.microsoft.com/office/powerpoint/2010/main" val="122981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Operators</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794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A297E1-ECC1-4BDF-90B2-E9CAFEB704E7}"/>
              </a:ext>
            </a:extLst>
          </p:cNvPr>
          <p:cNvPicPr>
            <a:picLocks noChangeAspect="1"/>
          </p:cNvPicPr>
          <p:nvPr/>
        </p:nvPicPr>
        <p:blipFill>
          <a:blip r:embed="rId2"/>
          <a:stretch>
            <a:fillRect/>
          </a:stretch>
        </p:blipFill>
        <p:spPr>
          <a:xfrm>
            <a:off x="7410707" y="2309847"/>
            <a:ext cx="2867425" cy="1238423"/>
          </a:xfrm>
          <a:prstGeom prst="rect">
            <a:avLst/>
          </a:prstGeom>
        </p:spPr>
      </p:pic>
      <p:pic>
        <p:nvPicPr>
          <p:cNvPr id="7" name="Picture 6">
            <a:extLst>
              <a:ext uri="{FF2B5EF4-FFF2-40B4-BE49-F238E27FC236}">
                <a16:creationId xmlns:a16="http://schemas.microsoft.com/office/drawing/2014/main" id="{6D3108CE-98E9-4C80-A0CA-5B855AC22865}"/>
              </a:ext>
            </a:extLst>
          </p:cNvPr>
          <p:cNvPicPr>
            <a:picLocks noChangeAspect="1"/>
          </p:cNvPicPr>
          <p:nvPr/>
        </p:nvPicPr>
        <p:blipFill>
          <a:blip r:embed="rId3"/>
          <a:stretch>
            <a:fillRect/>
          </a:stretch>
        </p:blipFill>
        <p:spPr>
          <a:xfrm>
            <a:off x="1251969" y="1276240"/>
            <a:ext cx="5839640" cy="4544059"/>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Function Example</a:t>
            </a:r>
          </a:p>
        </p:txBody>
      </p:sp>
      <p:sp>
        <p:nvSpPr>
          <p:cNvPr id="14" name="Arrow: Right 13">
            <a:extLst>
              <a:ext uri="{FF2B5EF4-FFF2-40B4-BE49-F238E27FC236}">
                <a16:creationId xmlns:a16="http://schemas.microsoft.com/office/drawing/2014/main" id="{9410F9D7-A4E1-4ABF-AE44-817CBD97E6BC}"/>
              </a:ext>
            </a:extLst>
          </p:cNvPr>
          <p:cNvSpPr/>
          <p:nvPr/>
        </p:nvSpPr>
        <p:spPr>
          <a:xfrm>
            <a:off x="5562277" y="2643856"/>
            <a:ext cx="1952427" cy="5704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ECDF30-75E9-4AC7-8FC5-F2A99D671339}"/>
              </a:ext>
            </a:extLst>
          </p:cNvPr>
          <p:cNvSpPr/>
          <p:nvPr/>
        </p:nvSpPr>
        <p:spPr>
          <a:xfrm>
            <a:off x="1762298" y="3998422"/>
            <a:ext cx="3167149" cy="916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9980E0-2259-4FB4-ADB1-B415976CD399}"/>
              </a:ext>
            </a:extLst>
          </p:cNvPr>
          <p:cNvSpPr/>
          <p:nvPr/>
        </p:nvSpPr>
        <p:spPr>
          <a:xfrm>
            <a:off x="2240464" y="5186341"/>
            <a:ext cx="1881447" cy="2957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8D1AC8-A0B6-4DC4-A1F9-EDF8E1067CAA}"/>
              </a:ext>
            </a:extLst>
          </p:cNvPr>
          <p:cNvSpPr txBox="1"/>
          <p:nvPr/>
        </p:nvSpPr>
        <p:spPr>
          <a:xfrm>
            <a:off x="4997011" y="4249890"/>
            <a:ext cx="1130531" cy="369332"/>
          </a:xfrm>
          <a:prstGeom prst="rect">
            <a:avLst/>
          </a:prstGeom>
          <a:noFill/>
          <a:ln>
            <a:solidFill>
              <a:srgbClr val="FF0000"/>
            </a:solidFill>
          </a:ln>
        </p:spPr>
        <p:txBody>
          <a:bodyPr wrap="square" rtlCol="0">
            <a:spAutoFit/>
          </a:bodyPr>
          <a:lstStyle/>
          <a:p>
            <a:pPr algn="ctr"/>
            <a:r>
              <a:rPr lang="en-US" dirty="0">
                <a:solidFill>
                  <a:srgbClr val="FF0000"/>
                </a:solidFill>
              </a:rPr>
              <a:t>DEFINE</a:t>
            </a:r>
          </a:p>
        </p:txBody>
      </p:sp>
      <p:sp>
        <p:nvSpPr>
          <p:cNvPr id="15" name="TextBox 14">
            <a:extLst>
              <a:ext uri="{FF2B5EF4-FFF2-40B4-BE49-F238E27FC236}">
                <a16:creationId xmlns:a16="http://schemas.microsoft.com/office/drawing/2014/main" id="{5F7AEA2E-0325-42DD-B4C7-105D58892722}"/>
              </a:ext>
            </a:extLst>
          </p:cNvPr>
          <p:cNvSpPr txBox="1"/>
          <p:nvPr/>
        </p:nvSpPr>
        <p:spPr>
          <a:xfrm>
            <a:off x="4265225" y="5149572"/>
            <a:ext cx="1130531" cy="369332"/>
          </a:xfrm>
          <a:prstGeom prst="rect">
            <a:avLst/>
          </a:prstGeom>
          <a:noFill/>
          <a:ln>
            <a:solidFill>
              <a:srgbClr val="FF0000"/>
            </a:solidFill>
          </a:ln>
        </p:spPr>
        <p:txBody>
          <a:bodyPr wrap="square" rtlCol="0">
            <a:spAutoFit/>
          </a:bodyPr>
          <a:lstStyle/>
          <a:p>
            <a:pPr algn="ctr"/>
            <a:r>
              <a:rPr lang="en-US" dirty="0">
                <a:solidFill>
                  <a:srgbClr val="FF0000"/>
                </a:solidFill>
              </a:rPr>
              <a:t>CALL</a:t>
            </a:r>
          </a:p>
        </p:txBody>
      </p:sp>
    </p:spTree>
    <p:extLst>
      <p:ext uri="{BB962C8B-B14F-4D97-AF65-F5344CB8AC3E}">
        <p14:creationId xmlns:p14="http://schemas.microsoft.com/office/powerpoint/2010/main" val="112496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3" grpId="0" animBg="1"/>
      <p:bldP spid="12"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Why Functions?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49" y="1689455"/>
            <a:ext cx="8377328"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You can reuse code: Define the code once, and use it many times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You can use the same code many times with different arguments, to produce different results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Functions can be used the same way as you use variables, in all types of formulas, assignments, and calculations</a:t>
            </a:r>
          </a:p>
        </p:txBody>
      </p:sp>
      <p:pic>
        <p:nvPicPr>
          <p:cNvPr id="4" name="Picture 3">
            <a:extLst>
              <a:ext uri="{FF2B5EF4-FFF2-40B4-BE49-F238E27FC236}">
                <a16:creationId xmlns:a16="http://schemas.microsoft.com/office/drawing/2014/main" id="{5D98A139-6568-40B6-BDAC-0752A5D2AA39}"/>
              </a:ext>
            </a:extLst>
          </p:cNvPr>
          <p:cNvPicPr>
            <a:picLocks noChangeAspect="1"/>
          </p:cNvPicPr>
          <p:nvPr/>
        </p:nvPicPr>
        <p:blipFill>
          <a:blip r:embed="rId2"/>
          <a:stretch>
            <a:fillRect/>
          </a:stretch>
        </p:blipFill>
        <p:spPr>
          <a:xfrm>
            <a:off x="2266469" y="4014739"/>
            <a:ext cx="7866695" cy="795386"/>
          </a:xfrm>
          <a:prstGeom prst="rect">
            <a:avLst/>
          </a:prstGeom>
        </p:spPr>
      </p:pic>
    </p:spTree>
    <p:extLst>
      <p:ext uri="{BB962C8B-B14F-4D97-AF65-F5344CB8AC3E}">
        <p14:creationId xmlns:p14="http://schemas.microsoft.com/office/powerpoint/2010/main" val="23403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Scope</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7181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Scope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Scope is the set of variables you have access to</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objects and functions are also variables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scope is the set of variables, objects, and functions you have access to</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has function scope: The scope changes inside functions</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spTree>
    <p:extLst>
      <p:ext uri="{BB962C8B-B14F-4D97-AF65-F5344CB8AC3E}">
        <p14:creationId xmlns:p14="http://schemas.microsoft.com/office/powerpoint/2010/main" val="135218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337E12-8CB7-4A7C-AAD9-C85763B6DD54}"/>
              </a:ext>
            </a:extLst>
          </p:cNvPr>
          <p:cNvPicPr>
            <a:picLocks noChangeAspect="1"/>
          </p:cNvPicPr>
          <p:nvPr/>
        </p:nvPicPr>
        <p:blipFill>
          <a:blip r:embed="rId2"/>
          <a:stretch>
            <a:fillRect/>
          </a:stretch>
        </p:blipFill>
        <p:spPr>
          <a:xfrm>
            <a:off x="1561027" y="2541465"/>
            <a:ext cx="4534973" cy="3913941"/>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Scope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sp>
        <p:nvSpPr>
          <p:cNvPr id="12" name="Rectangle 11">
            <a:extLst>
              <a:ext uri="{FF2B5EF4-FFF2-40B4-BE49-F238E27FC236}">
                <a16:creationId xmlns:a16="http://schemas.microsoft.com/office/drawing/2014/main" id="{447C457A-3120-4F14-8337-404F79C57EAD}"/>
              </a:ext>
            </a:extLst>
          </p:cNvPr>
          <p:cNvSpPr/>
          <p:nvPr/>
        </p:nvSpPr>
        <p:spPr>
          <a:xfrm>
            <a:off x="1059792" y="1222151"/>
            <a:ext cx="9779658" cy="1200329"/>
          </a:xfrm>
          <a:prstGeom prst="rect">
            <a:avLst/>
          </a:prstGeom>
        </p:spPr>
        <p:txBody>
          <a:bodyPr wrap="square">
            <a:spAutoFit/>
          </a:bodyPr>
          <a:lstStyle/>
          <a:p>
            <a:r>
              <a:rPr lang="en-US" sz="2400" dirty="0">
                <a:solidFill>
                  <a:srgbClr val="000000"/>
                </a:solidFill>
                <a:latin typeface="Corbel Light" panose="020B0303020204020204" pitchFamily="34" charset="0"/>
              </a:rPr>
              <a:t>Variables declared within a JavaScript function, are </a:t>
            </a:r>
            <a:r>
              <a:rPr lang="en-US" sz="2400" dirty="0">
                <a:solidFill>
                  <a:srgbClr val="FF0000"/>
                </a:solidFill>
                <a:latin typeface="Corbel Light" panose="020B0303020204020204" pitchFamily="34" charset="0"/>
              </a:rPr>
              <a:t>LOCAL</a:t>
            </a:r>
            <a:r>
              <a:rPr lang="en-US" sz="2400" dirty="0">
                <a:solidFill>
                  <a:srgbClr val="000000"/>
                </a:solidFill>
                <a:latin typeface="Corbel Light" panose="020B0303020204020204" pitchFamily="34" charset="0"/>
              </a:rPr>
              <a:t> to the function</a:t>
            </a:r>
          </a:p>
          <a:p>
            <a:endParaRPr lang="en-US" sz="2400" dirty="0">
              <a:solidFill>
                <a:srgbClr val="000000"/>
              </a:solidFill>
              <a:latin typeface="Corbel Light" panose="020B0303020204020204" pitchFamily="34" charset="0"/>
            </a:endParaRPr>
          </a:p>
          <a:p>
            <a:r>
              <a:rPr lang="en-US" sz="2400" dirty="0">
                <a:solidFill>
                  <a:srgbClr val="000000"/>
                </a:solidFill>
                <a:latin typeface="Corbel Light" panose="020B0303020204020204" pitchFamily="34" charset="0"/>
              </a:rPr>
              <a:t>Local variables have </a:t>
            </a:r>
            <a:r>
              <a:rPr lang="en-US" sz="2400" dirty="0">
                <a:solidFill>
                  <a:srgbClr val="FF0000"/>
                </a:solidFill>
                <a:latin typeface="Corbel Light" panose="020B0303020204020204" pitchFamily="34" charset="0"/>
              </a:rPr>
              <a:t>local scope</a:t>
            </a:r>
            <a:r>
              <a:rPr lang="en-US" sz="2400" dirty="0">
                <a:solidFill>
                  <a:srgbClr val="000000"/>
                </a:solidFill>
                <a:latin typeface="Corbel Light" panose="020B0303020204020204" pitchFamily="34" charset="0"/>
              </a:rPr>
              <a:t>: They can only be accessed within the function</a:t>
            </a:r>
          </a:p>
        </p:txBody>
      </p:sp>
      <p:sp>
        <p:nvSpPr>
          <p:cNvPr id="14" name="Arrow: Right 13">
            <a:extLst>
              <a:ext uri="{FF2B5EF4-FFF2-40B4-BE49-F238E27FC236}">
                <a16:creationId xmlns:a16="http://schemas.microsoft.com/office/drawing/2014/main" id="{1F6F36B3-9BB3-4855-81CF-FBB965F9661E}"/>
              </a:ext>
            </a:extLst>
          </p:cNvPr>
          <p:cNvSpPr/>
          <p:nvPr/>
        </p:nvSpPr>
        <p:spPr>
          <a:xfrm>
            <a:off x="5811494" y="3662092"/>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18785F-BDF7-48A1-A779-8C4BFAED7CAD}"/>
              </a:ext>
            </a:extLst>
          </p:cNvPr>
          <p:cNvPicPr>
            <a:picLocks noChangeAspect="1"/>
          </p:cNvPicPr>
          <p:nvPr/>
        </p:nvPicPr>
        <p:blipFill>
          <a:blip r:embed="rId3"/>
          <a:stretch>
            <a:fillRect/>
          </a:stretch>
        </p:blipFill>
        <p:spPr>
          <a:xfrm>
            <a:off x="7105209" y="3443315"/>
            <a:ext cx="3162741" cy="1228896"/>
          </a:xfrm>
          <a:prstGeom prst="rect">
            <a:avLst/>
          </a:prstGeom>
        </p:spPr>
      </p:pic>
    </p:spTree>
    <p:extLst>
      <p:ext uri="{BB962C8B-B14F-4D97-AF65-F5344CB8AC3E}">
        <p14:creationId xmlns:p14="http://schemas.microsoft.com/office/powerpoint/2010/main" val="205705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DA0809-847E-4343-B0A2-C350DB6D0227}"/>
              </a:ext>
            </a:extLst>
          </p:cNvPr>
          <p:cNvPicPr>
            <a:picLocks noChangeAspect="1"/>
          </p:cNvPicPr>
          <p:nvPr/>
        </p:nvPicPr>
        <p:blipFill>
          <a:blip r:embed="rId2"/>
          <a:stretch>
            <a:fillRect/>
          </a:stretch>
        </p:blipFill>
        <p:spPr>
          <a:xfrm>
            <a:off x="944571" y="2345212"/>
            <a:ext cx="5084754" cy="418879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Scope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35831" y="1138021"/>
            <a:ext cx="835144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 variable declared outside a function, becomes GLOBAL</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 global variable has global scope: All scripts and functions on a web page can access it</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sp>
        <p:nvSpPr>
          <p:cNvPr id="12" name="Arrow: Right 11">
            <a:extLst>
              <a:ext uri="{FF2B5EF4-FFF2-40B4-BE49-F238E27FC236}">
                <a16:creationId xmlns:a16="http://schemas.microsoft.com/office/drawing/2014/main" id="{1B4FDD3C-78EE-4888-B792-97EF4200384B}"/>
              </a:ext>
            </a:extLst>
          </p:cNvPr>
          <p:cNvSpPr/>
          <p:nvPr/>
        </p:nvSpPr>
        <p:spPr>
          <a:xfrm>
            <a:off x="5811494" y="3662092"/>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D52CDA-E53D-4152-8953-FD0D8525ABAD}"/>
              </a:ext>
            </a:extLst>
          </p:cNvPr>
          <p:cNvPicPr>
            <a:picLocks noChangeAspect="1"/>
          </p:cNvPicPr>
          <p:nvPr/>
        </p:nvPicPr>
        <p:blipFill>
          <a:blip r:embed="rId3"/>
          <a:stretch>
            <a:fillRect/>
          </a:stretch>
        </p:blipFill>
        <p:spPr>
          <a:xfrm>
            <a:off x="7746106" y="3209560"/>
            <a:ext cx="2657846" cy="1238423"/>
          </a:xfrm>
          <a:prstGeom prst="rect">
            <a:avLst/>
          </a:prstGeom>
        </p:spPr>
      </p:pic>
    </p:spTree>
    <p:extLst>
      <p:ext uri="{BB962C8B-B14F-4D97-AF65-F5344CB8AC3E}">
        <p14:creationId xmlns:p14="http://schemas.microsoft.com/office/powerpoint/2010/main" val="32547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Scope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1731031" y="2193557"/>
            <a:ext cx="8781691" cy="3638976"/>
          </a:xfrm>
        </p:spPr>
        <p:txBody>
          <a:bodyPr>
            <a:normAutofit/>
          </a:bodyPr>
          <a:lstStyle/>
          <a:p>
            <a:pPr marL="0" indent="0">
              <a:spcBef>
                <a:spcPts val="0"/>
              </a:spcBef>
              <a:spcAft>
                <a:spcPts val="1200"/>
              </a:spcAft>
              <a:buNone/>
            </a:pPr>
            <a:r>
              <a:rPr lang="en-US" sz="3200" dirty="0">
                <a:solidFill>
                  <a:schemeClr val="tx1">
                    <a:lumMod val="95000"/>
                    <a:lumOff val="5000"/>
                  </a:schemeClr>
                </a:solidFill>
                <a:cs typeface="Courier New" panose="02070309020205020404" pitchFamily="49" charset="0"/>
              </a:rPr>
              <a:t>Do </a:t>
            </a:r>
            <a:r>
              <a:rPr lang="en-US" sz="3200" dirty="0">
                <a:solidFill>
                  <a:srgbClr val="FF0000"/>
                </a:solidFill>
                <a:cs typeface="Courier New" panose="02070309020205020404" pitchFamily="49" charset="0"/>
              </a:rPr>
              <a:t>NOT</a:t>
            </a:r>
            <a:r>
              <a:rPr lang="en-US" sz="3200" dirty="0">
                <a:solidFill>
                  <a:schemeClr val="tx1">
                    <a:lumMod val="95000"/>
                    <a:lumOff val="5000"/>
                  </a:schemeClr>
                </a:solidFill>
                <a:cs typeface="Courier New" panose="02070309020205020404" pitchFamily="49" charset="0"/>
              </a:rPr>
              <a:t> create global variables unless you intend to</a:t>
            </a:r>
          </a:p>
          <a:p>
            <a:pPr marL="0" indent="0">
              <a:spcBef>
                <a:spcPts val="0"/>
              </a:spcBef>
              <a:spcAft>
                <a:spcPts val="1200"/>
              </a:spcAft>
              <a:buNone/>
            </a:pPr>
            <a:endParaRPr lang="en-US" sz="3200" dirty="0">
              <a:solidFill>
                <a:schemeClr val="tx1">
                  <a:lumMod val="95000"/>
                  <a:lumOff val="5000"/>
                </a:schemeClr>
              </a:solidFill>
              <a:cs typeface="Courier New" panose="02070309020205020404" pitchFamily="49" charset="0"/>
            </a:endParaRPr>
          </a:p>
          <a:p>
            <a:pPr marL="0" indent="0" algn="ctr">
              <a:spcBef>
                <a:spcPts val="0"/>
              </a:spcBef>
              <a:spcAft>
                <a:spcPts val="1200"/>
              </a:spcAft>
              <a:buNone/>
            </a:pPr>
            <a:r>
              <a:rPr lang="en-US" sz="3200" dirty="0">
                <a:solidFill>
                  <a:schemeClr val="tx1">
                    <a:lumMod val="95000"/>
                    <a:lumOff val="5000"/>
                  </a:schemeClr>
                </a:solidFill>
                <a:cs typeface="Courier New" panose="02070309020205020404" pitchFamily="49" charset="0"/>
              </a:rPr>
              <a:t>Global variables, in any programming language, are generally a bad idea</a:t>
            </a:r>
          </a:p>
        </p:txBody>
      </p:sp>
    </p:spTree>
    <p:extLst>
      <p:ext uri="{BB962C8B-B14F-4D97-AF65-F5344CB8AC3E}">
        <p14:creationId xmlns:p14="http://schemas.microsoft.com/office/powerpoint/2010/main" val="81370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C17A9D-6604-4F27-89D3-F034A8AECFAF}"/>
              </a:ext>
            </a:extLst>
          </p:cNvPr>
          <p:cNvPicPr>
            <a:picLocks noChangeAspect="1"/>
          </p:cNvPicPr>
          <p:nvPr/>
        </p:nvPicPr>
        <p:blipFill>
          <a:blip r:embed="rId2"/>
          <a:stretch>
            <a:fillRect/>
          </a:stretch>
        </p:blipFill>
        <p:spPr>
          <a:xfrm>
            <a:off x="1194951" y="2452362"/>
            <a:ext cx="5356285" cy="4161484"/>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Scope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1524000" y="1353025"/>
            <a:ext cx="922020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With JavaScript, the global scope is the complete JavaScript environment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HTML, the global scope is the window object; all global variables belong to it</a:t>
            </a:r>
          </a:p>
        </p:txBody>
      </p:sp>
      <p:sp>
        <p:nvSpPr>
          <p:cNvPr id="12" name="Arrow: Right 11">
            <a:extLst>
              <a:ext uri="{FF2B5EF4-FFF2-40B4-BE49-F238E27FC236}">
                <a16:creationId xmlns:a16="http://schemas.microsoft.com/office/drawing/2014/main" id="{1B4FDD3C-78EE-4888-B792-97EF4200384B}"/>
              </a:ext>
            </a:extLst>
          </p:cNvPr>
          <p:cNvSpPr/>
          <p:nvPr/>
        </p:nvSpPr>
        <p:spPr>
          <a:xfrm>
            <a:off x="6295569" y="3508338"/>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92423D-2FA6-4478-AEA5-4C2784B8BD67}"/>
              </a:ext>
            </a:extLst>
          </p:cNvPr>
          <p:cNvPicPr>
            <a:picLocks noChangeAspect="1"/>
          </p:cNvPicPr>
          <p:nvPr/>
        </p:nvPicPr>
        <p:blipFill>
          <a:blip r:embed="rId3"/>
          <a:stretch>
            <a:fillRect/>
          </a:stretch>
        </p:blipFill>
        <p:spPr>
          <a:xfrm>
            <a:off x="7656136" y="3430317"/>
            <a:ext cx="2721983" cy="966582"/>
          </a:xfrm>
          <a:prstGeom prst="rect">
            <a:avLst/>
          </a:prstGeom>
        </p:spPr>
      </p:pic>
      <p:sp>
        <p:nvSpPr>
          <p:cNvPr id="16" name="Rectangle 15">
            <a:extLst>
              <a:ext uri="{FF2B5EF4-FFF2-40B4-BE49-F238E27FC236}">
                <a16:creationId xmlns:a16="http://schemas.microsoft.com/office/drawing/2014/main" id="{EEF0EF9C-F017-4645-BB86-037197B717B6}"/>
              </a:ext>
            </a:extLst>
          </p:cNvPr>
          <p:cNvSpPr/>
          <p:nvPr/>
        </p:nvSpPr>
        <p:spPr>
          <a:xfrm>
            <a:off x="3972706" y="5739439"/>
            <a:ext cx="1570844" cy="2898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7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Scope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60075" cy="4143078"/>
          </a:xfrm>
        </p:spPr>
        <p:txBody>
          <a:bodyPr>
            <a:normAutofit/>
          </a:bodyPr>
          <a:lstStyle/>
          <a:p>
            <a:pPr marL="0" indent="0">
              <a:spcBef>
                <a:spcPts val="0"/>
              </a:spcBef>
              <a:spcAft>
                <a:spcPts val="1200"/>
              </a:spcAft>
              <a:buNone/>
            </a:pPr>
            <a:r>
              <a:rPr lang="en-US" sz="2400" dirty="0">
                <a:solidFill>
                  <a:srgbClr val="FF0000"/>
                </a:solidFill>
                <a:cs typeface="Courier New" panose="02070309020205020404" pitchFamily="49" charset="0"/>
              </a:rPr>
              <a:t>Your global variables (or functions) can overwrite window variables (or functions)</a:t>
            </a:r>
          </a:p>
          <a:p>
            <a:pPr marL="0" indent="0">
              <a:spcBef>
                <a:spcPts val="0"/>
              </a:spcBef>
              <a:spcAft>
                <a:spcPts val="1200"/>
              </a:spcAft>
              <a:buNone/>
            </a:pPr>
            <a:r>
              <a:rPr lang="en-US" sz="2400" dirty="0">
                <a:solidFill>
                  <a:srgbClr val="FF0000"/>
                </a:solidFill>
                <a:cs typeface="Courier New" panose="02070309020205020404" pitchFamily="49" charset="0"/>
              </a:rPr>
              <a:t>Any function, including the window object, can overwrite your global variables and functions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lifetime of a JavaScript variable starts when it is declared</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Local variables are deleted when the function is completed</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a web browser, global variables are deleted when you close the browser window (or tab), but remains available to new pages loaded into the same window</a:t>
            </a:r>
          </a:p>
        </p:txBody>
      </p:sp>
    </p:spTree>
    <p:extLst>
      <p:ext uri="{BB962C8B-B14F-4D97-AF65-F5344CB8AC3E}">
        <p14:creationId xmlns:p14="http://schemas.microsoft.com/office/powerpoint/2010/main" val="12646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Conditions</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42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Operators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operators are identical to Java’s</a:t>
            </a:r>
          </a:p>
          <a:p>
            <a:pPr marL="1828800" indent="0">
              <a:spcBef>
                <a:spcPts val="0"/>
              </a:spcBef>
              <a:spcAft>
                <a:spcPts val="1200"/>
              </a:spcAft>
              <a:buNone/>
            </a:pP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Addition</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	</a:t>
            </a:r>
            <a:r>
              <a:rPr lang="en-US" sz="2400" dirty="0">
                <a:solidFill>
                  <a:schemeClr val="tx1">
                    <a:lumMod val="95000"/>
                    <a:lumOff val="5000"/>
                  </a:schemeClr>
                </a:solidFill>
                <a:cs typeface="Courier New" panose="02070309020205020404" pitchFamily="49" charset="0"/>
              </a:rPr>
              <a:t>	Subtraction</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Multiplication</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Division</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Modulus</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Increment</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Decrement </a:t>
            </a:r>
          </a:p>
        </p:txBody>
      </p:sp>
    </p:spTree>
    <p:extLst>
      <p:ext uri="{BB962C8B-B14F-4D97-AF65-F5344CB8AC3E}">
        <p14:creationId xmlns:p14="http://schemas.microsoft.com/office/powerpoint/2010/main" val="33733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Very often when you write code, you want to perform different actions for different decisions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You can use </a:t>
            </a:r>
            <a:r>
              <a:rPr lang="en-US" sz="2400" dirty="0">
                <a:solidFill>
                  <a:srgbClr val="FF0000"/>
                </a:solidFill>
                <a:cs typeface="Courier New" panose="02070309020205020404" pitchFamily="49" charset="0"/>
              </a:rPr>
              <a:t>conditional statements </a:t>
            </a:r>
            <a:r>
              <a:rPr lang="en-US" sz="2400" dirty="0">
                <a:solidFill>
                  <a:schemeClr val="tx1">
                    <a:lumMod val="95000"/>
                    <a:lumOff val="5000"/>
                  </a:schemeClr>
                </a:solidFill>
                <a:cs typeface="Courier New" panose="02070309020205020404" pitchFamily="49" charset="0"/>
              </a:rPr>
              <a:t>in your code to do this</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spTree>
    <p:extLst>
      <p:ext uri="{BB962C8B-B14F-4D97-AF65-F5344CB8AC3E}">
        <p14:creationId xmlns:p14="http://schemas.microsoft.com/office/powerpoint/2010/main" val="309698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we have the following conditional statements:</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Use </a:t>
            </a:r>
            <a:r>
              <a:rPr lang="en-US" sz="2400" dirty="0">
                <a:solidFill>
                  <a:srgbClr val="FF0000"/>
                </a:solidFill>
                <a:cs typeface="Courier New" panose="02070309020205020404" pitchFamily="49" charset="0"/>
              </a:rPr>
              <a:t>if</a:t>
            </a:r>
            <a:r>
              <a:rPr lang="en-US" sz="2400" dirty="0">
                <a:solidFill>
                  <a:schemeClr val="tx1">
                    <a:lumMod val="95000"/>
                    <a:lumOff val="5000"/>
                  </a:schemeClr>
                </a:solidFill>
                <a:cs typeface="Courier New" panose="02070309020205020404" pitchFamily="49" charset="0"/>
              </a:rPr>
              <a:t> to specify a block of code to be executed, if a specified condition is true</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Use </a:t>
            </a:r>
            <a:r>
              <a:rPr lang="en-US" sz="2400" dirty="0">
                <a:solidFill>
                  <a:srgbClr val="FF0000"/>
                </a:solidFill>
                <a:cs typeface="Courier New" panose="02070309020205020404" pitchFamily="49" charset="0"/>
              </a:rPr>
              <a:t>else</a:t>
            </a:r>
            <a:r>
              <a:rPr lang="en-US" sz="2400" dirty="0">
                <a:solidFill>
                  <a:schemeClr val="tx1">
                    <a:lumMod val="95000"/>
                    <a:lumOff val="5000"/>
                  </a:schemeClr>
                </a:solidFill>
                <a:cs typeface="Courier New" panose="02070309020205020404" pitchFamily="49" charset="0"/>
              </a:rPr>
              <a:t> to specify a block of code to be executed, if the same condition is false</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Use </a:t>
            </a:r>
            <a:r>
              <a:rPr lang="en-US" sz="2400" dirty="0">
                <a:solidFill>
                  <a:srgbClr val="FF0000"/>
                </a:solidFill>
                <a:cs typeface="Courier New" panose="02070309020205020404" pitchFamily="49" charset="0"/>
              </a:rPr>
              <a:t>else if </a:t>
            </a:r>
            <a:r>
              <a:rPr lang="en-US" sz="2400" dirty="0">
                <a:solidFill>
                  <a:schemeClr val="tx1">
                    <a:lumMod val="95000"/>
                    <a:lumOff val="5000"/>
                  </a:schemeClr>
                </a:solidFill>
                <a:cs typeface="Courier New" panose="02070309020205020404" pitchFamily="49" charset="0"/>
              </a:rPr>
              <a:t>to specify a new condition to test, if the first condition is false</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Use </a:t>
            </a:r>
            <a:r>
              <a:rPr lang="en-US" sz="2400" dirty="0">
                <a:solidFill>
                  <a:srgbClr val="FF0000"/>
                </a:solidFill>
                <a:cs typeface="Courier New" panose="02070309020205020404" pitchFamily="49" charset="0"/>
              </a:rPr>
              <a:t>switch</a:t>
            </a:r>
            <a:r>
              <a:rPr lang="en-US" sz="2400" dirty="0">
                <a:solidFill>
                  <a:schemeClr val="tx1">
                    <a:lumMod val="95000"/>
                    <a:lumOff val="5000"/>
                  </a:schemeClr>
                </a:solidFill>
                <a:cs typeface="Courier New" panose="02070309020205020404" pitchFamily="49" charset="0"/>
              </a:rPr>
              <a:t> to specify many alternative blocks of code to be executed</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spTree>
    <p:extLst>
      <p:ext uri="{BB962C8B-B14F-4D97-AF65-F5344CB8AC3E}">
        <p14:creationId xmlns:p14="http://schemas.microsoft.com/office/powerpoint/2010/main" val="42136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if</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Use the if statement to specify a block of JavaScript code to be executed if a condition is true</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Note that if is in lowercase letters. Uppercase letters (If or IF) will generate a JavaScript error</a:t>
            </a:r>
          </a:p>
        </p:txBody>
      </p:sp>
      <p:pic>
        <p:nvPicPr>
          <p:cNvPr id="4" name="Picture 3">
            <a:extLst>
              <a:ext uri="{FF2B5EF4-FFF2-40B4-BE49-F238E27FC236}">
                <a16:creationId xmlns:a16="http://schemas.microsoft.com/office/drawing/2014/main" id="{2E74FE5C-ECBA-4CE2-A8B0-017B692347DA}"/>
              </a:ext>
            </a:extLst>
          </p:cNvPr>
          <p:cNvPicPr>
            <a:picLocks noChangeAspect="1"/>
          </p:cNvPicPr>
          <p:nvPr/>
        </p:nvPicPr>
        <p:blipFill>
          <a:blip r:embed="rId2"/>
          <a:stretch>
            <a:fillRect/>
          </a:stretch>
        </p:blipFill>
        <p:spPr>
          <a:xfrm>
            <a:off x="3843032" y="3437855"/>
            <a:ext cx="4372585" cy="1581371"/>
          </a:xfrm>
          <a:prstGeom prst="rect">
            <a:avLst/>
          </a:prstGeom>
        </p:spPr>
      </p:pic>
    </p:spTree>
    <p:extLst>
      <p:ext uri="{BB962C8B-B14F-4D97-AF65-F5344CB8AC3E}">
        <p14:creationId xmlns:p14="http://schemas.microsoft.com/office/powerpoint/2010/main" val="425551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D504A4-91F7-4BDC-A40D-180F5F025499}"/>
              </a:ext>
            </a:extLst>
          </p:cNvPr>
          <p:cNvPicPr>
            <a:picLocks noChangeAspect="1"/>
          </p:cNvPicPr>
          <p:nvPr/>
        </p:nvPicPr>
        <p:blipFill>
          <a:blip r:embed="rId2"/>
          <a:stretch>
            <a:fillRect/>
          </a:stretch>
        </p:blipFill>
        <p:spPr>
          <a:xfrm>
            <a:off x="1028264" y="1418954"/>
            <a:ext cx="6249272" cy="3886742"/>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if</a:t>
            </a:r>
          </a:p>
        </p:txBody>
      </p:sp>
      <p:sp>
        <p:nvSpPr>
          <p:cNvPr id="14" name="Arrow: Right 13">
            <a:extLst>
              <a:ext uri="{FF2B5EF4-FFF2-40B4-BE49-F238E27FC236}">
                <a16:creationId xmlns:a16="http://schemas.microsoft.com/office/drawing/2014/main" id="{44CC6B0E-78D8-42B2-BE7F-283B35115025}"/>
              </a:ext>
            </a:extLst>
          </p:cNvPr>
          <p:cNvSpPr/>
          <p:nvPr/>
        </p:nvSpPr>
        <p:spPr>
          <a:xfrm>
            <a:off x="6984347" y="2724278"/>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A8278A-DDE5-4F44-A377-87D321CD9141}"/>
              </a:ext>
            </a:extLst>
          </p:cNvPr>
          <p:cNvPicPr>
            <a:picLocks noChangeAspect="1"/>
          </p:cNvPicPr>
          <p:nvPr/>
        </p:nvPicPr>
        <p:blipFill>
          <a:blip r:embed="rId3"/>
          <a:stretch>
            <a:fillRect/>
          </a:stretch>
        </p:blipFill>
        <p:spPr>
          <a:xfrm>
            <a:off x="8178647" y="2549469"/>
            <a:ext cx="2464105" cy="1054553"/>
          </a:xfrm>
          <a:prstGeom prst="rect">
            <a:avLst/>
          </a:prstGeom>
        </p:spPr>
      </p:pic>
      <p:pic>
        <p:nvPicPr>
          <p:cNvPr id="17" name="Picture 16">
            <a:extLst>
              <a:ext uri="{FF2B5EF4-FFF2-40B4-BE49-F238E27FC236}">
                <a16:creationId xmlns:a16="http://schemas.microsoft.com/office/drawing/2014/main" id="{8508EA8C-B884-42CD-B6A7-707ED644709C}"/>
              </a:ext>
            </a:extLst>
          </p:cNvPr>
          <p:cNvPicPr>
            <a:picLocks noChangeAspect="1"/>
          </p:cNvPicPr>
          <p:nvPr/>
        </p:nvPicPr>
        <p:blipFill>
          <a:blip r:embed="rId4"/>
          <a:stretch>
            <a:fillRect/>
          </a:stretch>
        </p:blipFill>
        <p:spPr>
          <a:xfrm>
            <a:off x="8696451" y="5196140"/>
            <a:ext cx="1992832" cy="404560"/>
          </a:xfrm>
          <a:prstGeom prst="rect">
            <a:avLst/>
          </a:prstGeom>
        </p:spPr>
      </p:pic>
    </p:spTree>
    <p:extLst>
      <p:ext uri="{BB962C8B-B14F-4D97-AF65-F5344CB8AC3E}">
        <p14:creationId xmlns:p14="http://schemas.microsoft.com/office/powerpoint/2010/main" val="196707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C05CD3F-5325-4605-AC69-067452162303}"/>
              </a:ext>
            </a:extLst>
          </p:cNvPr>
          <p:cNvSpPr>
            <a:spLocks noGrp="1"/>
          </p:cNvSpPr>
          <p:nvPr>
            <p:ph idx="1"/>
          </p:nvPr>
        </p:nvSpPr>
        <p:spPr>
          <a:xfrm>
            <a:off x="1562099" y="1816894"/>
            <a:ext cx="9067800" cy="4351338"/>
          </a:xfrm>
        </p:spPr>
        <p:txBody>
          <a:bodyPr>
            <a:normAutofit/>
          </a:bodyPr>
          <a:lstStyle/>
          <a:p>
            <a:pPr marL="0" indent="0">
              <a:buNone/>
            </a:pPr>
            <a:r>
              <a:rPr lang="en-US" sz="2400" dirty="0"/>
              <a:t>Use the else statement to specify a block of code to be executed if the condition is false</a:t>
            </a:r>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if - else</a:t>
            </a:r>
          </a:p>
        </p:txBody>
      </p:sp>
      <p:pic>
        <p:nvPicPr>
          <p:cNvPr id="4" name="Picture 3">
            <a:extLst>
              <a:ext uri="{FF2B5EF4-FFF2-40B4-BE49-F238E27FC236}">
                <a16:creationId xmlns:a16="http://schemas.microsoft.com/office/drawing/2014/main" id="{CC0498B6-D9D9-4BF3-97A2-2C5E52A1953A}"/>
              </a:ext>
            </a:extLst>
          </p:cNvPr>
          <p:cNvPicPr>
            <a:picLocks noChangeAspect="1"/>
          </p:cNvPicPr>
          <p:nvPr/>
        </p:nvPicPr>
        <p:blipFill>
          <a:blip r:embed="rId2"/>
          <a:stretch>
            <a:fillRect/>
          </a:stretch>
        </p:blipFill>
        <p:spPr>
          <a:xfrm>
            <a:off x="3847786" y="2862114"/>
            <a:ext cx="4496427" cy="2124371"/>
          </a:xfrm>
          <a:prstGeom prst="rect">
            <a:avLst/>
          </a:prstGeom>
        </p:spPr>
      </p:pic>
    </p:spTree>
    <p:extLst>
      <p:ext uri="{BB962C8B-B14F-4D97-AF65-F5344CB8AC3E}">
        <p14:creationId xmlns:p14="http://schemas.microsoft.com/office/powerpoint/2010/main" val="12723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if - else</a:t>
            </a:r>
          </a:p>
        </p:txBody>
      </p:sp>
      <p:sp>
        <p:nvSpPr>
          <p:cNvPr id="14" name="Arrow: Right 13">
            <a:extLst>
              <a:ext uri="{FF2B5EF4-FFF2-40B4-BE49-F238E27FC236}">
                <a16:creationId xmlns:a16="http://schemas.microsoft.com/office/drawing/2014/main" id="{6350CD6A-A1AD-4C9C-BFEE-45C4C47F0B35}"/>
              </a:ext>
            </a:extLst>
          </p:cNvPr>
          <p:cNvSpPr/>
          <p:nvPr/>
        </p:nvSpPr>
        <p:spPr>
          <a:xfrm rot="5400000">
            <a:off x="8630568" y="2832146"/>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EA8D42C-BE05-455E-B7F9-BC025611AEF5}"/>
              </a:ext>
            </a:extLst>
          </p:cNvPr>
          <p:cNvSpPr/>
          <p:nvPr/>
        </p:nvSpPr>
        <p:spPr>
          <a:xfrm>
            <a:off x="6014736" y="1658474"/>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912E69-F782-45FE-BCC4-7526BDD83720}"/>
              </a:ext>
            </a:extLst>
          </p:cNvPr>
          <p:cNvPicPr>
            <a:picLocks noChangeAspect="1"/>
          </p:cNvPicPr>
          <p:nvPr/>
        </p:nvPicPr>
        <p:blipFill>
          <a:blip r:embed="rId2"/>
          <a:stretch>
            <a:fillRect/>
          </a:stretch>
        </p:blipFill>
        <p:spPr>
          <a:xfrm>
            <a:off x="8048625" y="1260189"/>
            <a:ext cx="2482588" cy="1125708"/>
          </a:xfrm>
          <a:prstGeom prst="rect">
            <a:avLst/>
          </a:prstGeom>
        </p:spPr>
      </p:pic>
      <p:pic>
        <p:nvPicPr>
          <p:cNvPr id="7" name="Picture 6">
            <a:extLst>
              <a:ext uri="{FF2B5EF4-FFF2-40B4-BE49-F238E27FC236}">
                <a16:creationId xmlns:a16="http://schemas.microsoft.com/office/drawing/2014/main" id="{D0B71256-E97F-4529-9E91-9D4214CA19B8}"/>
              </a:ext>
            </a:extLst>
          </p:cNvPr>
          <p:cNvPicPr>
            <a:picLocks noChangeAspect="1"/>
          </p:cNvPicPr>
          <p:nvPr/>
        </p:nvPicPr>
        <p:blipFill>
          <a:blip r:embed="rId3"/>
          <a:stretch>
            <a:fillRect/>
          </a:stretch>
        </p:blipFill>
        <p:spPr>
          <a:xfrm>
            <a:off x="8158000" y="3857817"/>
            <a:ext cx="2333951" cy="1438476"/>
          </a:xfrm>
          <a:prstGeom prst="rect">
            <a:avLst/>
          </a:prstGeom>
        </p:spPr>
      </p:pic>
      <p:pic>
        <p:nvPicPr>
          <p:cNvPr id="17" name="Picture 16">
            <a:extLst>
              <a:ext uri="{FF2B5EF4-FFF2-40B4-BE49-F238E27FC236}">
                <a16:creationId xmlns:a16="http://schemas.microsoft.com/office/drawing/2014/main" id="{841C1240-45F2-4151-AEF0-271AA2F2C1BE}"/>
              </a:ext>
            </a:extLst>
          </p:cNvPr>
          <p:cNvPicPr>
            <a:picLocks noChangeAspect="1"/>
          </p:cNvPicPr>
          <p:nvPr/>
        </p:nvPicPr>
        <p:blipFill>
          <a:blip r:embed="rId4"/>
          <a:stretch>
            <a:fillRect/>
          </a:stretch>
        </p:blipFill>
        <p:spPr>
          <a:xfrm>
            <a:off x="1208568" y="1343024"/>
            <a:ext cx="4017081" cy="5514975"/>
          </a:xfrm>
          <a:prstGeom prst="rect">
            <a:avLst/>
          </a:prstGeom>
        </p:spPr>
      </p:pic>
    </p:spTree>
    <p:extLst>
      <p:ext uri="{BB962C8B-B14F-4D97-AF65-F5344CB8AC3E}">
        <p14:creationId xmlns:p14="http://schemas.microsoft.com/office/powerpoint/2010/main" val="299372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C05CD3F-5325-4605-AC69-067452162303}"/>
              </a:ext>
            </a:extLst>
          </p:cNvPr>
          <p:cNvSpPr>
            <a:spLocks noGrp="1"/>
          </p:cNvSpPr>
          <p:nvPr>
            <p:ph idx="1"/>
          </p:nvPr>
        </p:nvSpPr>
        <p:spPr/>
        <p:txBody>
          <a:bodyPr>
            <a:normAutofit/>
          </a:bodyPr>
          <a:lstStyle/>
          <a:p>
            <a:pPr marL="0" indent="0">
              <a:buNone/>
            </a:pPr>
            <a:r>
              <a:rPr lang="en-US" sz="2400" dirty="0"/>
              <a:t>Use the else if statement to specify a new condition if the first condition is false</a:t>
            </a:r>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else if</a:t>
            </a:r>
          </a:p>
        </p:txBody>
      </p:sp>
      <p:pic>
        <p:nvPicPr>
          <p:cNvPr id="4" name="Picture 3">
            <a:extLst>
              <a:ext uri="{FF2B5EF4-FFF2-40B4-BE49-F238E27FC236}">
                <a16:creationId xmlns:a16="http://schemas.microsoft.com/office/drawing/2014/main" id="{6B7E9317-D9A9-430B-8F7F-30BF42764F18}"/>
              </a:ext>
            </a:extLst>
          </p:cNvPr>
          <p:cNvPicPr>
            <a:picLocks noChangeAspect="1"/>
          </p:cNvPicPr>
          <p:nvPr/>
        </p:nvPicPr>
        <p:blipFill>
          <a:blip r:embed="rId2"/>
          <a:stretch>
            <a:fillRect/>
          </a:stretch>
        </p:blipFill>
        <p:spPr>
          <a:xfrm>
            <a:off x="4100234" y="2519166"/>
            <a:ext cx="3991532" cy="2810267"/>
          </a:xfrm>
          <a:prstGeom prst="rect">
            <a:avLst/>
          </a:prstGeom>
        </p:spPr>
      </p:pic>
    </p:spTree>
    <p:extLst>
      <p:ext uri="{BB962C8B-B14F-4D97-AF65-F5344CB8AC3E}">
        <p14:creationId xmlns:p14="http://schemas.microsoft.com/office/powerpoint/2010/main" val="2462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else if</a:t>
            </a:r>
          </a:p>
        </p:txBody>
      </p:sp>
      <p:sp>
        <p:nvSpPr>
          <p:cNvPr id="14" name="Arrow: Right 13">
            <a:extLst>
              <a:ext uri="{FF2B5EF4-FFF2-40B4-BE49-F238E27FC236}">
                <a16:creationId xmlns:a16="http://schemas.microsoft.com/office/drawing/2014/main" id="{6350CD6A-A1AD-4C9C-BFEE-45C4C47F0B35}"/>
              </a:ext>
            </a:extLst>
          </p:cNvPr>
          <p:cNvSpPr/>
          <p:nvPr/>
        </p:nvSpPr>
        <p:spPr>
          <a:xfrm rot="5400000">
            <a:off x="8630568" y="2832146"/>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EA8D42C-BE05-455E-B7F9-BC025611AEF5}"/>
              </a:ext>
            </a:extLst>
          </p:cNvPr>
          <p:cNvSpPr/>
          <p:nvPr/>
        </p:nvSpPr>
        <p:spPr>
          <a:xfrm>
            <a:off x="6014736" y="1594775"/>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8C7D66-3BB0-4D5E-882E-46ADD74C2A5F}"/>
              </a:ext>
            </a:extLst>
          </p:cNvPr>
          <p:cNvPicPr>
            <a:picLocks noChangeAspect="1"/>
          </p:cNvPicPr>
          <p:nvPr/>
        </p:nvPicPr>
        <p:blipFill>
          <a:blip r:embed="rId2"/>
          <a:stretch>
            <a:fillRect/>
          </a:stretch>
        </p:blipFill>
        <p:spPr>
          <a:xfrm>
            <a:off x="7939731" y="3997186"/>
            <a:ext cx="2400635" cy="1400370"/>
          </a:xfrm>
          <a:prstGeom prst="rect">
            <a:avLst/>
          </a:prstGeom>
        </p:spPr>
      </p:pic>
      <p:pic>
        <p:nvPicPr>
          <p:cNvPr id="6" name="Picture 5">
            <a:extLst>
              <a:ext uri="{FF2B5EF4-FFF2-40B4-BE49-F238E27FC236}">
                <a16:creationId xmlns:a16="http://schemas.microsoft.com/office/drawing/2014/main" id="{21A41C5D-177F-4467-AA47-4241AE3D2ADC}"/>
              </a:ext>
            </a:extLst>
          </p:cNvPr>
          <p:cNvPicPr>
            <a:picLocks noChangeAspect="1"/>
          </p:cNvPicPr>
          <p:nvPr/>
        </p:nvPicPr>
        <p:blipFill>
          <a:blip r:embed="rId3"/>
          <a:stretch>
            <a:fillRect/>
          </a:stretch>
        </p:blipFill>
        <p:spPr>
          <a:xfrm>
            <a:off x="7939731" y="1460444"/>
            <a:ext cx="2324424" cy="1019317"/>
          </a:xfrm>
          <a:prstGeom prst="rect">
            <a:avLst/>
          </a:prstGeom>
        </p:spPr>
      </p:pic>
      <p:pic>
        <p:nvPicPr>
          <p:cNvPr id="10" name="Picture 9">
            <a:extLst>
              <a:ext uri="{FF2B5EF4-FFF2-40B4-BE49-F238E27FC236}">
                <a16:creationId xmlns:a16="http://schemas.microsoft.com/office/drawing/2014/main" id="{666650E9-2DC4-46DD-BD34-D64FB570DFF7}"/>
              </a:ext>
            </a:extLst>
          </p:cNvPr>
          <p:cNvPicPr>
            <a:picLocks noChangeAspect="1"/>
          </p:cNvPicPr>
          <p:nvPr/>
        </p:nvPicPr>
        <p:blipFill>
          <a:blip r:embed="rId4"/>
          <a:stretch>
            <a:fillRect/>
          </a:stretch>
        </p:blipFill>
        <p:spPr>
          <a:xfrm>
            <a:off x="522122" y="1460444"/>
            <a:ext cx="5077534" cy="4505954"/>
          </a:xfrm>
          <a:prstGeom prst="rect">
            <a:avLst/>
          </a:prstGeom>
        </p:spPr>
      </p:pic>
    </p:spTree>
    <p:extLst>
      <p:ext uri="{BB962C8B-B14F-4D97-AF65-F5344CB8AC3E}">
        <p14:creationId xmlns:p14="http://schemas.microsoft.com/office/powerpoint/2010/main" val="309395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95836-E63C-4F44-8EF8-79FC7FE561A2}"/>
              </a:ext>
            </a:extLst>
          </p:cNvPr>
          <p:cNvPicPr>
            <a:picLocks noChangeAspect="1"/>
          </p:cNvPicPr>
          <p:nvPr/>
        </p:nvPicPr>
        <p:blipFill>
          <a:blip r:embed="rId2"/>
          <a:stretch>
            <a:fillRect/>
          </a:stretch>
        </p:blipFill>
        <p:spPr>
          <a:xfrm>
            <a:off x="6488203" y="2295525"/>
            <a:ext cx="4309169" cy="4448175"/>
          </a:xfrm>
          <a:prstGeom prst="rect">
            <a:avLst/>
          </a:prstGeom>
        </p:spPr>
      </p:pic>
      <p:sp>
        <p:nvSpPr>
          <p:cNvPr id="13" name="Content Placeholder 12">
            <a:extLst>
              <a:ext uri="{FF2B5EF4-FFF2-40B4-BE49-F238E27FC236}">
                <a16:creationId xmlns:a16="http://schemas.microsoft.com/office/drawing/2014/main" id="{2C05CD3F-5325-4605-AC69-067452162303}"/>
              </a:ext>
            </a:extLst>
          </p:cNvPr>
          <p:cNvSpPr>
            <a:spLocks noGrp="1"/>
          </p:cNvSpPr>
          <p:nvPr>
            <p:ph idx="1"/>
          </p:nvPr>
        </p:nvSpPr>
        <p:spPr/>
        <p:txBody>
          <a:bodyPr>
            <a:normAutofit/>
          </a:bodyPr>
          <a:lstStyle/>
          <a:p>
            <a:pPr marL="0" indent="0">
              <a:buNone/>
            </a:pPr>
            <a:r>
              <a:rPr lang="en-US" sz="2400" dirty="0"/>
              <a:t>Use the switch statement to select one of many blocks of code to be executed</a:t>
            </a:r>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switch</a:t>
            </a:r>
          </a:p>
        </p:txBody>
      </p:sp>
      <p:sp>
        <p:nvSpPr>
          <p:cNvPr id="15" name="TextBox 14">
            <a:extLst>
              <a:ext uri="{FF2B5EF4-FFF2-40B4-BE49-F238E27FC236}">
                <a16:creationId xmlns:a16="http://schemas.microsoft.com/office/drawing/2014/main" id="{729BE39A-B8BF-4B9E-B58C-56F9F99F9772}"/>
              </a:ext>
            </a:extLst>
          </p:cNvPr>
          <p:cNvSpPr txBox="1"/>
          <p:nvPr/>
        </p:nvSpPr>
        <p:spPr>
          <a:xfrm>
            <a:off x="1898475" y="3031798"/>
            <a:ext cx="2455031" cy="1938992"/>
          </a:xfrm>
          <a:prstGeom prst="rect">
            <a:avLst/>
          </a:prstGeom>
          <a:noFill/>
        </p:spPr>
        <p:txBody>
          <a:bodyPr wrap="none" rtlCol="0">
            <a:spAutoFit/>
          </a:bodyPr>
          <a:lstStyle/>
          <a:p>
            <a:r>
              <a:rPr lang="en-US" sz="2400" dirty="0"/>
              <a:t>Notice that all the</a:t>
            </a:r>
          </a:p>
          <a:p>
            <a:r>
              <a:rPr lang="en-US" sz="2400" dirty="0"/>
              <a:t>cases – except the</a:t>
            </a:r>
          </a:p>
          <a:p>
            <a:r>
              <a:rPr lang="en-US" sz="2400" dirty="0"/>
              <a:t>last one – have</a:t>
            </a:r>
          </a:p>
          <a:p>
            <a:r>
              <a:rPr lang="en-US" sz="2400" dirty="0"/>
              <a:t>break statements.</a:t>
            </a:r>
          </a:p>
          <a:p>
            <a:r>
              <a:rPr lang="en-US" sz="2400" dirty="0"/>
              <a:t>Why?</a:t>
            </a:r>
          </a:p>
        </p:txBody>
      </p:sp>
      <p:cxnSp>
        <p:nvCxnSpPr>
          <p:cNvPr id="17" name="Straight Arrow Connector 16">
            <a:extLst>
              <a:ext uri="{FF2B5EF4-FFF2-40B4-BE49-F238E27FC236}">
                <a16:creationId xmlns:a16="http://schemas.microsoft.com/office/drawing/2014/main" id="{ECB5E5DF-9511-4B7A-93DB-4BE015095D04}"/>
              </a:ext>
            </a:extLst>
          </p:cNvPr>
          <p:cNvCxnSpPr>
            <a:cxnSpLocks/>
            <a:stCxn id="15" idx="3"/>
          </p:cNvCxnSpPr>
          <p:nvPr/>
        </p:nvCxnSpPr>
        <p:spPr>
          <a:xfrm flipV="1">
            <a:off x="4353506" y="3184922"/>
            <a:ext cx="2933119" cy="8163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EB80DF5-2094-4CAD-B58E-7BA860703A31}"/>
              </a:ext>
            </a:extLst>
          </p:cNvPr>
          <p:cNvCxnSpPr>
            <a:cxnSpLocks/>
            <a:stCxn id="15" idx="3"/>
          </p:cNvCxnSpPr>
          <p:nvPr/>
        </p:nvCxnSpPr>
        <p:spPr>
          <a:xfrm>
            <a:off x="4353506" y="4001294"/>
            <a:ext cx="3009319" cy="123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0583BFE-3D0E-44C1-8802-D1270648EB9C}"/>
              </a:ext>
            </a:extLst>
          </p:cNvPr>
          <p:cNvCxnSpPr>
            <a:cxnSpLocks/>
            <a:stCxn id="15" idx="3"/>
          </p:cNvCxnSpPr>
          <p:nvPr/>
        </p:nvCxnSpPr>
        <p:spPr>
          <a:xfrm>
            <a:off x="4353506" y="4001294"/>
            <a:ext cx="3075994" cy="8893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BFA3FD-305E-4ECD-9B74-CA9BE4597D0E}"/>
              </a:ext>
            </a:extLst>
          </p:cNvPr>
          <p:cNvCxnSpPr>
            <a:cxnSpLocks/>
            <a:stCxn id="15" idx="3"/>
          </p:cNvCxnSpPr>
          <p:nvPr/>
        </p:nvCxnSpPr>
        <p:spPr>
          <a:xfrm>
            <a:off x="4353506" y="4001294"/>
            <a:ext cx="3009319" cy="16946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44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15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22" presetClass="entr" presetSubtype="8" fill="hold" nodeType="withEffect">
                                  <p:stCondLst>
                                    <p:cond delay="15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nodeType="withEffect">
                                  <p:stCondLst>
                                    <p:cond delay="150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nodeType="withEffect">
                                  <p:stCondLst>
                                    <p:cond delay="150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C05CD3F-5325-4605-AC69-067452162303}"/>
              </a:ext>
            </a:extLst>
          </p:cNvPr>
          <p:cNvSpPr>
            <a:spLocks noGrp="1"/>
          </p:cNvSpPr>
          <p:nvPr>
            <p:ph idx="1"/>
          </p:nvPr>
        </p:nvSpPr>
        <p:spPr/>
        <p:txBody>
          <a:bodyPr>
            <a:normAutofit/>
          </a:bodyPr>
          <a:lstStyle/>
          <a:p>
            <a:pPr marL="0" indent="0">
              <a:buNone/>
            </a:pPr>
            <a:r>
              <a:rPr lang="en-US" sz="2400" dirty="0"/>
              <a:t>When JavaScript reaches a break keyword, it breaks out of the switch block</a:t>
            </a:r>
          </a:p>
          <a:p>
            <a:pPr marL="0" indent="0">
              <a:buNone/>
            </a:pPr>
            <a:r>
              <a:rPr lang="en-US" sz="2400" dirty="0"/>
              <a:t>This will stop the execution of more code and case testing inside the block</a:t>
            </a:r>
          </a:p>
          <a:p>
            <a:pPr marL="0" indent="0">
              <a:buNone/>
            </a:pPr>
            <a:r>
              <a:rPr lang="en-US" sz="2400" dirty="0"/>
              <a:t>When a match is found, and the job is done, it's time for a break. There is no need for more testing</a:t>
            </a:r>
          </a:p>
          <a:p>
            <a:pPr marL="0" indent="0">
              <a:buNone/>
            </a:pPr>
            <a:r>
              <a:rPr lang="en-US" sz="2400" dirty="0"/>
              <a:t>A break can save a lot of execution time because it "ignores" the execution of all the rest of the code in the switch block</a:t>
            </a:r>
          </a:p>
          <a:p>
            <a:pPr marL="0" indent="0">
              <a:buNone/>
            </a:pPr>
            <a:r>
              <a:rPr lang="en-US" sz="2400" dirty="0"/>
              <a:t>It is not necessary to break the last case in a switch block. The block breaks (ends) there anyway</a:t>
            </a:r>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the break Keyword</a:t>
            </a:r>
          </a:p>
        </p:txBody>
      </p:sp>
    </p:spTree>
    <p:extLst>
      <p:ext uri="{BB962C8B-B14F-4D97-AF65-F5344CB8AC3E}">
        <p14:creationId xmlns:p14="http://schemas.microsoft.com/office/powerpoint/2010/main" val="345219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Assignment Operators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buNone/>
            </a:pPr>
            <a:r>
              <a:rPr lang="en-US" sz="2400" dirty="0">
                <a:solidFill>
                  <a:schemeClr val="tx1">
                    <a:lumMod val="95000"/>
                    <a:lumOff val="5000"/>
                  </a:schemeClr>
                </a:solidFill>
                <a:cs typeface="Courier New" panose="02070309020205020404" pitchFamily="49" charset="0"/>
              </a:rPr>
              <a:t>JavaScript operators are identical to Java’s</a:t>
            </a:r>
            <a:br>
              <a:rPr lang="en-US" sz="2400" dirty="0">
                <a:solidFill>
                  <a:schemeClr val="tx1">
                    <a:lumMod val="95000"/>
                    <a:lumOff val="5000"/>
                  </a:schemeClr>
                </a:solidFill>
                <a:cs typeface="Courier New" panose="02070309020205020404" pitchFamily="49" charset="0"/>
              </a:rPr>
            </a:b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	</a:t>
            </a:r>
            <a:r>
              <a:rPr lang="en-US" sz="2400" u="sng" dirty="0">
                <a:solidFill>
                  <a:schemeClr val="tx1">
                    <a:lumMod val="95000"/>
                    <a:lumOff val="5000"/>
                  </a:schemeClr>
                </a:solidFill>
                <a:cs typeface="Courier New" panose="02070309020205020404" pitchFamily="49" charset="0"/>
              </a:rPr>
              <a:t>Operator	       Example	          Same as     </a:t>
            </a:r>
          </a:p>
          <a:p>
            <a:pPr marL="914400" indent="0">
              <a:spcBef>
                <a:spcPts val="0"/>
              </a:spcBef>
              <a:spcAft>
                <a:spcPts val="1200"/>
              </a:spcAft>
              <a:buNone/>
            </a:pPr>
            <a:r>
              <a:rPr lang="en-US" sz="2400" dirty="0">
                <a:solidFill>
                  <a:srgbClr val="FF0000"/>
                </a:solidFill>
                <a:cs typeface="Courier New" panose="02070309020205020404" pitchFamily="49" charset="0"/>
              </a:rPr>
              <a:t>=			</a:t>
            </a:r>
            <a:r>
              <a:rPr lang="en-US" sz="2400" dirty="0">
                <a:solidFill>
                  <a:schemeClr val="tx1">
                    <a:lumMod val="95000"/>
                    <a:lumOff val="5000"/>
                  </a:schemeClr>
                </a:solidFill>
                <a:cs typeface="Courier New" panose="02070309020205020404" pitchFamily="49" charset="0"/>
              </a:rPr>
              <a:t>x = y			x = y</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x += y		x = x + y</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	</a:t>
            </a:r>
            <a:r>
              <a:rPr lang="en-US" sz="2400" dirty="0">
                <a:solidFill>
                  <a:schemeClr val="tx1">
                    <a:lumMod val="95000"/>
                    <a:lumOff val="5000"/>
                  </a:schemeClr>
                </a:solidFill>
                <a:cs typeface="Courier New" panose="02070309020205020404" pitchFamily="49" charset="0"/>
              </a:rPr>
              <a:t>		x -= y			x = x - y</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x *= y		x = x * y</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x /= y			x = x / y</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x %= y		x = x % y</a:t>
            </a:r>
          </a:p>
        </p:txBody>
      </p:sp>
    </p:spTree>
    <p:extLst>
      <p:ext uri="{BB962C8B-B14F-4D97-AF65-F5344CB8AC3E}">
        <p14:creationId xmlns:p14="http://schemas.microsoft.com/office/powerpoint/2010/main" val="141064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649CA2-3404-4834-B189-251705B6A4AF}"/>
              </a:ext>
            </a:extLst>
          </p:cNvPr>
          <p:cNvPicPr>
            <a:picLocks noChangeAspect="1"/>
          </p:cNvPicPr>
          <p:nvPr/>
        </p:nvPicPr>
        <p:blipFill>
          <a:blip r:embed="rId2"/>
          <a:stretch>
            <a:fillRect/>
          </a:stretch>
        </p:blipFill>
        <p:spPr>
          <a:xfrm>
            <a:off x="1752887" y="729442"/>
            <a:ext cx="3600953" cy="5887272"/>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838199" y="1555518"/>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7334250" y="347198"/>
            <a:ext cx="4019550" cy="1325563"/>
          </a:xfrm>
        </p:spPr>
        <p:txBody>
          <a:bodyPr/>
          <a:lstStyle/>
          <a:p>
            <a:r>
              <a:rPr lang="en-US" dirty="0"/>
              <a:t>JS Conditions – switch</a:t>
            </a:r>
          </a:p>
        </p:txBody>
      </p:sp>
      <p:sp>
        <p:nvSpPr>
          <p:cNvPr id="16" name="Arrow: Right 15">
            <a:extLst>
              <a:ext uri="{FF2B5EF4-FFF2-40B4-BE49-F238E27FC236}">
                <a16:creationId xmlns:a16="http://schemas.microsoft.com/office/drawing/2014/main" id="{CEA8D42C-BE05-455E-B7F9-BC025611AEF5}"/>
              </a:ext>
            </a:extLst>
          </p:cNvPr>
          <p:cNvSpPr/>
          <p:nvPr/>
        </p:nvSpPr>
        <p:spPr>
          <a:xfrm>
            <a:off x="5595938" y="2635630"/>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2B3E2D-6092-457E-9C4D-5E6150F06096}"/>
              </a:ext>
            </a:extLst>
          </p:cNvPr>
          <p:cNvSpPr/>
          <p:nvPr/>
        </p:nvSpPr>
        <p:spPr>
          <a:xfrm>
            <a:off x="2476501" y="4914900"/>
            <a:ext cx="829235" cy="4953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348994A-7730-40D2-812D-B85B8F1D8F8B}"/>
              </a:ext>
            </a:extLst>
          </p:cNvPr>
          <p:cNvSpPr txBox="1"/>
          <p:nvPr/>
        </p:nvSpPr>
        <p:spPr>
          <a:xfrm>
            <a:off x="6448425" y="4400551"/>
            <a:ext cx="2983958" cy="461665"/>
          </a:xfrm>
          <a:prstGeom prst="rect">
            <a:avLst/>
          </a:prstGeom>
          <a:noFill/>
        </p:spPr>
        <p:txBody>
          <a:bodyPr wrap="none" rtlCol="0">
            <a:spAutoFit/>
          </a:bodyPr>
          <a:lstStyle/>
          <a:p>
            <a:r>
              <a:rPr lang="en-US" sz="2400" dirty="0">
                <a:solidFill>
                  <a:srgbClr val="FF0000"/>
                </a:solidFill>
              </a:rPr>
              <a:t>What’s going on here?</a:t>
            </a:r>
          </a:p>
        </p:txBody>
      </p:sp>
      <p:cxnSp>
        <p:nvCxnSpPr>
          <p:cNvPr id="20" name="Straight Arrow Connector 19">
            <a:extLst>
              <a:ext uri="{FF2B5EF4-FFF2-40B4-BE49-F238E27FC236}">
                <a16:creationId xmlns:a16="http://schemas.microsoft.com/office/drawing/2014/main" id="{38E6A894-4286-4B2F-947E-AE1E98859828}"/>
              </a:ext>
            </a:extLst>
          </p:cNvPr>
          <p:cNvCxnSpPr>
            <a:cxnSpLocks/>
            <a:stCxn id="13" idx="1"/>
          </p:cNvCxnSpPr>
          <p:nvPr/>
        </p:nvCxnSpPr>
        <p:spPr>
          <a:xfrm flipH="1">
            <a:off x="3390901" y="4631383"/>
            <a:ext cx="3057525" cy="5597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B3C24D1-389B-492E-AB81-F3328EAFDA7F}"/>
              </a:ext>
            </a:extLst>
          </p:cNvPr>
          <p:cNvPicPr>
            <a:picLocks noChangeAspect="1"/>
          </p:cNvPicPr>
          <p:nvPr/>
        </p:nvPicPr>
        <p:blipFill>
          <a:blip r:embed="rId3"/>
          <a:stretch>
            <a:fillRect/>
          </a:stretch>
        </p:blipFill>
        <p:spPr>
          <a:xfrm>
            <a:off x="6981824" y="2635630"/>
            <a:ext cx="2756949" cy="750654"/>
          </a:xfrm>
          <a:prstGeom prst="rect">
            <a:avLst/>
          </a:prstGeom>
        </p:spPr>
      </p:pic>
    </p:spTree>
    <p:extLst>
      <p:ext uri="{BB962C8B-B14F-4D97-AF65-F5344CB8AC3E}">
        <p14:creationId xmlns:p14="http://schemas.microsoft.com/office/powerpoint/2010/main" val="354972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62ABD7-8F9F-4A4B-B787-C95654F52193}"/>
              </a:ext>
            </a:extLst>
          </p:cNvPr>
          <p:cNvPicPr>
            <a:picLocks noChangeAspect="1"/>
          </p:cNvPicPr>
          <p:nvPr/>
        </p:nvPicPr>
        <p:blipFill>
          <a:blip r:embed="rId2"/>
          <a:stretch>
            <a:fillRect/>
          </a:stretch>
        </p:blipFill>
        <p:spPr>
          <a:xfrm>
            <a:off x="2219076" y="1365152"/>
            <a:ext cx="3800724" cy="3780400"/>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Conditions – switch default Case</a:t>
            </a:r>
          </a:p>
        </p:txBody>
      </p:sp>
      <p:sp>
        <p:nvSpPr>
          <p:cNvPr id="16" name="Arrow: Right 15">
            <a:extLst>
              <a:ext uri="{FF2B5EF4-FFF2-40B4-BE49-F238E27FC236}">
                <a16:creationId xmlns:a16="http://schemas.microsoft.com/office/drawing/2014/main" id="{CEA8D42C-BE05-455E-B7F9-BC025611AEF5}"/>
              </a:ext>
            </a:extLst>
          </p:cNvPr>
          <p:cNvSpPr/>
          <p:nvPr/>
        </p:nvSpPr>
        <p:spPr>
          <a:xfrm>
            <a:off x="7072664" y="2583493"/>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D5144C-3644-4802-8957-093CA9FBA6F6}"/>
              </a:ext>
            </a:extLst>
          </p:cNvPr>
          <p:cNvSpPr/>
          <p:nvPr/>
        </p:nvSpPr>
        <p:spPr>
          <a:xfrm>
            <a:off x="2361009" y="5689774"/>
            <a:ext cx="7469981" cy="400110"/>
          </a:xfrm>
          <a:prstGeom prst="rect">
            <a:avLst/>
          </a:prstGeom>
          <a:ln>
            <a:solidFill>
              <a:srgbClr val="FF0000"/>
            </a:solidFill>
          </a:ln>
        </p:spPr>
        <p:txBody>
          <a:bodyPr wrap="square">
            <a:spAutoFit/>
          </a:bodyPr>
          <a:lstStyle/>
          <a:p>
            <a:pPr algn="ctr"/>
            <a:r>
              <a:rPr lang="en-US" sz="2000" dirty="0">
                <a:solidFill>
                  <a:srgbClr val="FF0000"/>
                </a:solidFill>
              </a:rPr>
              <a:t>The default case does not have to be the last case in a switch block</a:t>
            </a:r>
          </a:p>
        </p:txBody>
      </p:sp>
      <p:pic>
        <p:nvPicPr>
          <p:cNvPr id="4" name="Picture 3">
            <a:extLst>
              <a:ext uri="{FF2B5EF4-FFF2-40B4-BE49-F238E27FC236}">
                <a16:creationId xmlns:a16="http://schemas.microsoft.com/office/drawing/2014/main" id="{A76F0BBB-7DF8-4834-8FDC-6AF6653A39D5}"/>
              </a:ext>
            </a:extLst>
          </p:cNvPr>
          <p:cNvPicPr>
            <a:picLocks noChangeAspect="1"/>
          </p:cNvPicPr>
          <p:nvPr/>
        </p:nvPicPr>
        <p:blipFill>
          <a:blip r:embed="rId3"/>
          <a:stretch>
            <a:fillRect/>
          </a:stretch>
        </p:blipFill>
        <p:spPr>
          <a:xfrm>
            <a:off x="8328920" y="2583493"/>
            <a:ext cx="1310380" cy="655189"/>
          </a:xfrm>
          <a:prstGeom prst="rect">
            <a:avLst/>
          </a:prstGeom>
        </p:spPr>
      </p:pic>
    </p:spTree>
    <p:extLst>
      <p:ext uri="{BB962C8B-B14F-4D97-AF65-F5344CB8AC3E}">
        <p14:creationId xmlns:p14="http://schemas.microsoft.com/office/powerpoint/2010/main" val="98305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Loops</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709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lnSpcReduction="10000"/>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Loops can execute a block of code a number of times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Loops are handy, if you want to run the same code over and over again, each time with a different value</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supports different kinds of loops:</a:t>
            </a:r>
          </a:p>
          <a:p>
            <a:pPr marL="857250" indent="0">
              <a:spcBef>
                <a:spcPts val="0"/>
              </a:spcBef>
              <a:spcAft>
                <a:spcPts val="1200"/>
              </a:spcAft>
              <a:buNone/>
            </a:pPr>
            <a:r>
              <a:rPr lang="en-US" sz="2400" dirty="0">
                <a:solidFill>
                  <a:srgbClr val="FF0000"/>
                </a:solidFill>
                <a:cs typeface="Courier New" panose="02070309020205020404" pitchFamily="49" charset="0"/>
              </a:rPr>
              <a:t>for</a:t>
            </a:r>
            <a:r>
              <a:rPr lang="en-US" sz="2400" dirty="0">
                <a:solidFill>
                  <a:schemeClr val="tx1">
                    <a:lumMod val="95000"/>
                    <a:lumOff val="5000"/>
                  </a:schemeClr>
                </a:solidFill>
                <a:cs typeface="Courier New" panose="02070309020205020404" pitchFamily="49" charset="0"/>
              </a:rPr>
              <a:t> - loops through a block of code a number of times</a:t>
            </a:r>
          </a:p>
          <a:p>
            <a:pPr marL="857250" indent="0">
              <a:spcBef>
                <a:spcPts val="0"/>
              </a:spcBef>
              <a:spcAft>
                <a:spcPts val="1200"/>
              </a:spcAft>
              <a:buNone/>
            </a:pPr>
            <a:r>
              <a:rPr lang="en-US" sz="2400" dirty="0">
                <a:solidFill>
                  <a:srgbClr val="FF0000"/>
                </a:solidFill>
                <a:cs typeface="Courier New" panose="02070309020205020404" pitchFamily="49" charset="0"/>
              </a:rPr>
              <a:t>for/in </a:t>
            </a:r>
            <a:r>
              <a:rPr lang="en-US" sz="2400" dirty="0">
                <a:solidFill>
                  <a:schemeClr val="tx1">
                    <a:lumMod val="95000"/>
                    <a:lumOff val="5000"/>
                  </a:schemeClr>
                </a:solidFill>
                <a:cs typeface="Courier New" panose="02070309020205020404" pitchFamily="49" charset="0"/>
              </a:rPr>
              <a:t>- loops through the properties of an object</a:t>
            </a:r>
          </a:p>
          <a:p>
            <a:pPr marL="857250" indent="0">
              <a:spcBef>
                <a:spcPts val="0"/>
              </a:spcBef>
              <a:spcAft>
                <a:spcPts val="1200"/>
              </a:spcAft>
              <a:buNone/>
            </a:pPr>
            <a:r>
              <a:rPr lang="en-US" sz="2400" dirty="0">
                <a:solidFill>
                  <a:srgbClr val="FF0000"/>
                </a:solidFill>
                <a:cs typeface="Courier New" panose="02070309020205020404" pitchFamily="49" charset="0"/>
              </a:rPr>
              <a:t>while</a:t>
            </a:r>
            <a:r>
              <a:rPr lang="en-US" sz="2400" dirty="0">
                <a:solidFill>
                  <a:schemeClr val="tx1">
                    <a:lumMod val="95000"/>
                    <a:lumOff val="5000"/>
                  </a:schemeClr>
                </a:solidFill>
                <a:cs typeface="Courier New" panose="02070309020205020404" pitchFamily="49" charset="0"/>
              </a:rPr>
              <a:t> - loops through a block of code while a specified condition is true</a:t>
            </a:r>
          </a:p>
          <a:p>
            <a:pPr marL="857250" indent="0">
              <a:spcBef>
                <a:spcPts val="0"/>
              </a:spcBef>
              <a:spcAft>
                <a:spcPts val="1200"/>
              </a:spcAft>
              <a:buNone/>
            </a:pPr>
            <a:r>
              <a:rPr lang="en-US" sz="2400" dirty="0">
                <a:solidFill>
                  <a:srgbClr val="FF0000"/>
                </a:solidFill>
                <a:cs typeface="Courier New" panose="02070309020205020404" pitchFamily="49" charset="0"/>
              </a:rPr>
              <a:t>do/while </a:t>
            </a:r>
            <a:r>
              <a:rPr lang="en-US" sz="2400" dirty="0">
                <a:solidFill>
                  <a:schemeClr val="tx1">
                    <a:lumMod val="95000"/>
                    <a:lumOff val="5000"/>
                  </a:schemeClr>
                </a:solidFill>
                <a:cs typeface="Courier New" panose="02070309020205020404" pitchFamily="49" charset="0"/>
              </a:rPr>
              <a:t>- also loops through a block of code while a specified condition is true</a:t>
            </a:r>
          </a:p>
        </p:txBody>
      </p:sp>
    </p:spTree>
    <p:extLst>
      <p:ext uri="{BB962C8B-B14F-4D97-AF65-F5344CB8AC3E}">
        <p14:creationId xmlns:p14="http://schemas.microsoft.com/office/powerpoint/2010/main" val="178638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 – for </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396161"/>
            <a:ext cx="8995941"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for loop is often the tool you will use when you want to create a loop</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for loop has the following syntax:</a:t>
            </a:r>
          </a:p>
        </p:txBody>
      </p:sp>
      <p:sp>
        <p:nvSpPr>
          <p:cNvPr id="10" name="Rectangle 9">
            <a:extLst>
              <a:ext uri="{FF2B5EF4-FFF2-40B4-BE49-F238E27FC236}">
                <a16:creationId xmlns:a16="http://schemas.microsoft.com/office/drawing/2014/main" id="{F49CA136-CF74-4150-B3CC-5E571F155A3D}"/>
              </a:ext>
            </a:extLst>
          </p:cNvPr>
          <p:cNvSpPr/>
          <p:nvPr/>
        </p:nvSpPr>
        <p:spPr>
          <a:xfrm>
            <a:off x="2969726" y="3427927"/>
            <a:ext cx="6717296" cy="1785104"/>
          </a:xfrm>
          <a:prstGeom prst="rect">
            <a:avLst/>
          </a:prstGeom>
        </p:spPr>
        <p:txBody>
          <a:bodyPr wrap="square">
            <a:spAutoFit/>
          </a:bodyPr>
          <a:lstStyle/>
          <a:p>
            <a:pPr>
              <a:spcAft>
                <a:spcPts val="600"/>
              </a:spcAft>
            </a:pPr>
            <a:r>
              <a:rPr lang="en-US" sz="2000" dirty="0">
                <a:solidFill>
                  <a:srgbClr val="FF0000"/>
                </a:solidFill>
              </a:rPr>
              <a:t>Statement 1</a:t>
            </a:r>
            <a:r>
              <a:rPr lang="en-US" sz="2000" dirty="0"/>
              <a:t> is executed before the loop (the code block) starts</a:t>
            </a:r>
          </a:p>
          <a:p>
            <a:pPr>
              <a:spcAft>
                <a:spcPts val="600"/>
              </a:spcAft>
            </a:pPr>
            <a:r>
              <a:rPr lang="en-US" sz="2000" dirty="0">
                <a:solidFill>
                  <a:srgbClr val="FF0000"/>
                </a:solidFill>
              </a:rPr>
              <a:t>Statement 2 </a:t>
            </a:r>
            <a:r>
              <a:rPr lang="en-US" sz="2000" dirty="0"/>
              <a:t>defines the condition for running the loop (the code block)</a:t>
            </a:r>
          </a:p>
          <a:p>
            <a:pPr>
              <a:spcAft>
                <a:spcPts val="600"/>
              </a:spcAft>
            </a:pPr>
            <a:r>
              <a:rPr lang="en-US" sz="2000" dirty="0">
                <a:solidFill>
                  <a:srgbClr val="FF0000"/>
                </a:solidFill>
              </a:rPr>
              <a:t>Statement 3 </a:t>
            </a:r>
            <a:r>
              <a:rPr lang="en-US" sz="2000" dirty="0"/>
              <a:t>is executed each time after the loop (the code block) has been executed</a:t>
            </a:r>
          </a:p>
        </p:txBody>
      </p:sp>
      <p:pic>
        <p:nvPicPr>
          <p:cNvPr id="4" name="Picture 3">
            <a:extLst>
              <a:ext uri="{FF2B5EF4-FFF2-40B4-BE49-F238E27FC236}">
                <a16:creationId xmlns:a16="http://schemas.microsoft.com/office/drawing/2014/main" id="{C60EE4C9-3E31-452C-A51E-AD21DC4DCE62}"/>
              </a:ext>
            </a:extLst>
          </p:cNvPr>
          <p:cNvPicPr>
            <a:picLocks noChangeAspect="1"/>
          </p:cNvPicPr>
          <p:nvPr/>
        </p:nvPicPr>
        <p:blipFill>
          <a:blip r:embed="rId2"/>
          <a:stretch>
            <a:fillRect/>
          </a:stretch>
        </p:blipFill>
        <p:spPr>
          <a:xfrm>
            <a:off x="3883962" y="2415759"/>
            <a:ext cx="4888824" cy="955543"/>
          </a:xfrm>
          <a:prstGeom prst="rect">
            <a:avLst/>
          </a:prstGeom>
        </p:spPr>
      </p:pic>
    </p:spTree>
    <p:extLst>
      <p:ext uri="{BB962C8B-B14F-4D97-AF65-F5344CB8AC3E}">
        <p14:creationId xmlns:p14="http://schemas.microsoft.com/office/powerpoint/2010/main" val="311433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 – for </a:t>
            </a:r>
          </a:p>
        </p:txBody>
      </p:sp>
      <p:pic>
        <p:nvPicPr>
          <p:cNvPr id="11" name="Picture 10">
            <a:extLst>
              <a:ext uri="{FF2B5EF4-FFF2-40B4-BE49-F238E27FC236}">
                <a16:creationId xmlns:a16="http://schemas.microsoft.com/office/drawing/2014/main" id="{0994610E-5C7F-4479-B4BE-41A9B817A518}"/>
              </a:ext>
            </a:extLst>
          </p:cNvPr>
          <p:cNvPicPr>
            <a:picLocks noChangeAspect="1"/>
          </p:cNvPicPr>
          <p:nvPr/>
        </p:nvPicPr>
        <p:blipFill>
          <a:blip r:embed="rId2"/>
          <a:stretch>
            <a:fillRect/>
          </a:stretch>
        </p:blipFill>
        <p:spPr>
          <a:xfrm>
            <a:off x="1178641" y="2088144"/>
            <a:ext cx="3888755" cy="1169550"/>
          </a:xfrm>
          <a:prstGeom prst="rect">
            <a:avLst/>
          </a:prstGeom>
        </p:spPr>
      </p:pic>
      <p:pic>
        <p:nvPicPr>
          <p:cNvPr id="12" name="Picture 11">
            <a:extLst>
              <a:ext uri="{FF2B5EF4-FFF2-40B4-BE49-F238E27FC236}">
                <a16:creationId xmlns:a16="http://schemas.microsoft.com/office/drawing/2014/main" id="{9E141703-7399-4115-A810-280A0FE04E5B}"/>
              </a:ext>
            </a:extLst>
          </p:cNvPr>
          <p:cNvPicPr>
            <a:picLocks noChangeAspect="1"/>
          </p:cNvPicPr>
          <p:nvPr/>
        </p:nvPicPr>
        <p:blipFill>
          <a:blip r:embed="rId3"/>
          <a:stretch>
            <a:fillRect/>
          </a:stretch>
        </p:blipFill>
        <p:spPr>
          <a:xfrm>
            <a:off x="7471356" y="2030609"/>
            <a:ext cx="3684589" cy="1398391"/>
          </a:xfrm>
          <a:prstGeom prst="rect">
            <a:avLst/>
          </a:prstGeom>
          <a:ln>
            <a:solidFill>
              <a:schemeClr val="bg2">
                <a:lumMod val="50000"/>
              </a:schemeClr>
            </a:solidFill>
          </a:ln>
        </p:spPr>
      </p:pic>
      <p:sp>
        <p:nvSpPr>
          <p:cNvPr id="13" name="Arrow: Right 12">
            <a:extLst>
              <a:ext uri="{FF2B5EF4-FFF2-40B4-BE49-F238E27FC236}">
                <a16:creationId xmlns:a16="http://schemas.microsoft.com/office/drawing/2014/main" id="{64B060D6-D889-4CAE-8410-7E0918F36C7B}"/>
              </a:ext>
            </a:extLst>
          </p:cNvPr>
          <p:cNvSpPr/>
          <p:nvPr/>
        </p:nvSpPr>
        <p:spPr>
          <a:xfrm>
            <a:off x="5769314" y="2354477"/>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1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FE04DB-358B-4DAD-9F49-9B3E148B4E95}"/>
              </a:ext>
            </a:extLst>
          </p:cNvPr>
          <p:cNvPicPr>
            <a:picLocks noChangeAspect="1"/>
          </p:cNvPicPr>
          <p:nvPr/>
        </p:nvPicPr>
        <p:blipFill>
          <a:blip r:embed="rId2"/>
          <a:stretch>
            <a:fillRect/>
          </a:stretch>
        </p:blipFill>
        <p:spPr>
          <a:xfrm>
            <a:off x="572632" y="2144083"/>
            <a:ext cx="5784734" cy="3653099"/>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 – for/in</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3476625" y="1357461"/>
            <a:ext cx="523875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JavaScript for/in statement loops through the properties of an object</a:t>
            </a:r>
          </a:p>
        </p:txBody>
      </p:sp>
      <p:sp>
        <p:nvSpPr>
          <p:cNvPr id="15" name="Arrow: Right 14">
            <a:extLst>
              <a:ext uri="{FF2B5EF4-FFF2-40B4-BE49-F238E27FC236}">
                <a16:creationId xmlns:a16="http://schemas.microsoft.com/office/drawing/2014/main" id="{C3BAA94A-9B23-48F4-BAFB-5D56D8F93BC2}"/>
              </a:ext>
            </a:extLst>
          </p:cNvPr>
          <p:cNvSpPr/>
          <p:nvPr/>
        </p:nvSpPr>
        <p:spPr>
          <a:xfrm>
            <a:off x="6483282" y="3203724"/>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6C2BEA-89FC-46C2-91C4-7D0F999943BB}"/>
              </a:ext>
            </a:extLst>
          </p:cNvPr>
          <p:cNvPicPr>
            <a:picLocks noChangeAspect="1"/>
          </p:cNvPicPr>
          <p:nvPr/>
        </p:nvPicPr>
        <p:blipFill>
          <a:blip r:embed="rId3"/>
          <a:stretch>
            <a:fillRect/>
          </a:stretch>
        </p:blipFill>
        <p:spPr>
          <a:xfrm>
            <a:off x="7664261" y="3038195"/>
            <a:ext cx="3468488" cy="1081713"/>
          </a:xfrm>
          <a:prstGeom prst="rect">
            <a:avLst/>
          </a:prstGeom>
        </p:spPr>
      </p:pic>
    </p:spTree>
    <p:extLst>
      <p:ext uri="{BB962C8B-B14F-4D97-AF65-F5344CB8AC3E}">
        <p14:creationId xmlns:p14="http://schemas.microsoft.com/office/powerpoint/2010/main" val="361017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 – while </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806444" y="1625600"/>
            <a:ext cx="657224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Loops can execute a block of code as long as a specified condition is true</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while loop loops through a block of code as long as a specified condition is true</a:t>
            </a:r>
          </a:p>
        </p:txBody>
      </p:sp>
      <p:sp>
        <p:nvSpPr>
          <p:cNvPr id="14" name="Rectangle 13">
            <a:extLst>
              <a:ext uri="{FF2B5EF4-FFF2-40B4-BE49-F238E27FC236}">
                <a16:creationId xmlns:a16="http://schemas.microsoft.com/office/drawing/2014/main" id="{A920D381-89F5-4FFC-99BA-551F9D8414D8}"/>
              </a:ext>
            </a:extLst>
          </p:cNvPr>
          <p:cNvSpPr/>
          <p:nvPr/>
        </p:nvSpPr>
        <p:spPr>
          <a:xfrm>
            <a:off x="3101222" y="4632235"/>
            <a:ext cx="5982689" cy="1200329"/>
          </a:xfrm>
          <a:prstGeom prst="rect">
            <a:avLst/>
          </a:prstGeom>
        </p:spPr>
        <p:txBody>
          <a:bodyPr wrap="square">
            <a:spAutoFit/>
          </a:bodyPr>
          <a:lstStyle/>
          <a:p>
            <a:pPr algn="ctr"/>
            <a:r>
              <a:rPr lang="en-US" sz="2400" dirty="0">
                <a:solidFill>
                  <a:srgbClr val="FF0000"/>
                </a:solidFill>
              </a:rPr>
              <a:t>If you forget to increase the variable used in the condition, the loop will never end. This will crash your browser</a:t>
            </a:r>
          </a:p>
        </p:txBody>
      </p:sp>
      <p:pic>
        <p:nvPicPr>
          <p:cNvPr id="4" name="Picture 3">
            <a:extLst>
              <a:ext uri="{FF2B5EF4-FFF2-40B4-BE49-F238E27FC236}">
                <a16:creationId xmlns:a16="http://schemas.microsoft.com/office/drawing/2014/main" id="{EA6A81E3-C324-41B8-9A12-66AE00F914A1}"/>
              </a:ext>
            </a:extLst>
          </p:cNvPr>
          <p:cNvPicPr>
            <a:picLocks noChangeAspect="1"/>
          </p:cNvPicPr>
          <p:nvPr/>
        </p:nvPicPr>
        <p:blipFill>
          <a:blip r:embed="rId2"/>
          <a:stretch>
            <a:fillRect/>
          </a:stretch>
        </p:blipFill>
        <p:spPr>
          <a:xfrm>
            <a:off x="4320107" y="3241441"/>
            <a:ext cx="3544921" cy="1289958"/>
          </a:xfrm>
          <a:prstGeom prst="rect">
            <a:avLst/>
          </a:prstGeom>
        </p:spPr>
      </p:pic>
    </p:spTree>
    <p:extLst>
      <p:ext uri="{BB962C8B-B14F-4D97-AF65-F5344CB8AC3E}">
        <p14:creationId xmlns:p14="http://schemas.microsoft.com/office/powerpoint/2010/main" val="39801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3F9D1-6DCA-4704-97A3-107D26F76807}"/>
              </a:ext>
            </a:extLst>
          </p:cNvPr>
          <p:cNvPicPr>
            <a:picLocks noChangeAspect="1"/>
          </p:cNvPicPr>
          <p:nvPr/>
        </p:nvPicPr>
        <p:blipFill>
          <a:blip r:embed="rId2"/>
          <a:stretch>
            <a:fillRect/>
          </a:stretch>
        </p:blipFill>
        <p:spPr>
          <a:xfrm>
            <a:off x="1615217" y="2373369"/>
            <a:ext cx="5151566" cy="2876799"/>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 – while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3205892" y="1532483"/>
            <a:ext cx="5780215" cy="4143078"/>
          </a:xfrm>
        </p:spPr>
        <p:txBody>
          <a:bodyPr>
            <a:normAutofit/>
          </a:bodyPr>
          <a:lstStyle/>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sp>
        <p:nvSpPr>
          <p:cNvPr id="15" name="Arrow: Right 14">
            <a:extLst>
              <a:ext uri="{FF2B5EF4-FFF2-40B4-BE49-F238E27FC236}">
                <a16:creationId xmlns:a16="http://schemas.microsoft.com/office/drawing/2014/main" id="{C3BAA94A-9B23-48F4-BAFB-5D56D8F93BC2}"/>
              </a:ext>
            </a:extLst>
          </p:cNvPr>
          <p:cNvSpPr/>
          <p:nvPr/>
        </p:nvSpPr>
        <p:spPr>
          <a:xfrm>
            <a:off x="6895370" y="3485250"/>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92349F-6DFC-40F5-9770-162F35A84E37}"/>
              </a:ext>
            </a:extLst>
          </p:cNvPr>
          <p:cNvSpPr/>
          <p:nvPr/>
        </p:nvSpPr>
        <p:spPr>
          <a:xfrm>
            <a:off x="2362020" y="4235904"/>
            <a:ext cx="543464" cy="2979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7E2EF7-0DA0-436A-85F3-36FA755EF0FB}"/>
              </a:ext>
            </a:extLst>
          </p:cNvPr>
          <p:cNvPicPr>
            <a:picLocks noChangeAspect="1"/>
          </p:cNvPicPr>
          <p:nvPr/>
        </p:nvPicPr>
        <p:blipFill>
          <a:blip r:embed="rId3"/>
          <a:stretch>
            <a:fillRect/>
          </a:stretch>
        </p:blipFill>
        <p:spPr>
          <a:xfrm>
            <a:off x="8199752" y="2319697"/>
            <a:ext cx="1923664" cy="2984145"/>
          </a:xfrm>
          <a:prstGeom prst="rect">
            <a:avLst/>
          </a:prstGeom>
        </p:spPr>
      </p:pic>
    </p:spTree>
    <p:extLst>
      <p:ext uri="{BB962C8B-B14F-4D97-AF65-F5344CB8AC3E}">
        <p14:creationId xmlns:p14="http://schemas.microsoft.com/office/powerpoint/2010/main" val="26801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 – do/while </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552700" y="1456283"/>
            <a:ext cx="7210425"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do/while loop is a variant of the while loop</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This loop will execute the code block once, before checking if the condition is true, then it will repeat the loop as long as the condition is true</a:t>
            </a:r>
          </a:p>
        </p:txBody>
      </p:sp>
      <p:sp>
        <p:nvSpPr>
          <p:cNvPr id="14" name="Rectangle 13">
            <a:extLst>
              <a:ext uri="{FF2B5EF4-FFF2-40B4-BE49-F238E27FC236}">
                <a16:creationId xmlns:a16="http://schemas.microsoft.com/office/drawing/2014/main" id="{A920D381-89F5-4FFC-99BA-551F9D8414D8}"/>
              </a:ext>
            </a:extLst>
          </p:cNvPr>
          <p:cNvSpPr/>
          <p:nvPr/>
        </p:nvSpPr>
        <p:spPr>
          <a:xfrm>
            <a:off x="3218955" y="4676763"/>
            <a:ext cx="5982689" cy="1200329"/>
          </a:xfrm>
          <a:prstGeom prst="rect">
            <a:avLst/>
          </a:prstGeom>
        </p:spPr>
        <p:txBody>
          <a:bodyPr wrap="square">
            <a:spAutoFit/>
          </a:bodyPr>
          <a:lstStyle/>
          <a:p>
            <a:pPr algn="ctr"/>
            <a:r>
              <a:rPr lang="en-US" sz="2400" dirty="0">
                <a:solidFill>
                  <a:srgbClr val="FF0000"/>
                </a:solidFill>
              </a:rPr>
              <a:t>If you forget to increase the variable used in the condition, the loop will never end. This will crash your browser</a:t>
            </a:r>
          </a:p>
        </p:txBody>
      </p:sp>
      <p:pic>
        <p:nvPicPr>
          <p:cNvPr id="4" name="Picture 3">
            <a:extLst>
              <a:ext uri="{FF2B5EF4-FFF2-40B4-BE49-F238E27FC236}">
                <a16:creationId xmlns:a16="http://schemas.microsoft.com/office/drawing/2014/main" id="{13AE9723-FFA5-4531-B0FC-F7662C75B419}"/>
              </a:ext>
            </a:extLst>
          </p:cNvPr>
          <p:cNvPicPr>
            <a:picLocks noChangeAspect="1"/>
          </p:cNvPicPr>
          <p:nvPr/>
        </p:nvPicPr>
        <p:blipFill>
          <a:blip r:embed="rId2"/>
          <a:stretch>
            <a:fillRect/>
          </a:stretch>
        </p:blipFill>
        <p:spPr>
          <a:xfrm>
            <a:off x="4354228" y="3029831"/>
            <a:ext cx="3948293" cy="1542157"/>
          </a:xfrm>
          <a:prstGeom prst="rect">
            <a:avLst/>
          </a:prstGeom>
        </p:spPr>
      </p:pic>
    </p:spTree>
    <p:extLst>
      <p:ext uri="{BB962C8B-B14F-4D97-AF65-F5344CB8AC3E}">
        <p14:creationId xmlns:p14="http://schemas.microsoft.com/office/powerpoint/2010/main" val="118977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AA9D0AA-F4DE-4D76-9D3A-A0B1F48C8E22}"/>
              </a:ext>
            </a:extLst>
          </p:cNvPr>
          <p:cNvPicPr>
            <a:picLocks noChangeAspect="1"/>
          </p:cNvPicPr>
          <p:nvPr/>
        </p:nvPicPr>
        <p:blipFill>
          <a:blip r:embed="rId2"/>
          <a:stretch>
            <a:fillRect/>
          </a:stretch>
        </p:blipFill>
        <p:spPr>
          <a:xfrm>
            <a:off x="3177920" y="2427282"/>
            <a:ext cx="5836161" cy="1970512"/>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String Operators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buNone/>
            </a:pPr>
            <a:r>
              <a:rPr lang="en-US" sz="2400" dirty="0">
                <a:solidFill>
                  <a:schemeClr val="tx1">
                    <a:lumMod val="95000"/>
                    <a:lumOff val="5000"/>
                  </a:schemeClr>
                </a:solidFill>
                <a:cs typeface="Courier New" panose="02070309020205020404" pitchFamily="49" charset="0"/>
              </a:rPr>
              <a:t>The += assignment operator can also be used to add (concatenate) strings</a:t>
            </a:r>
          </a:p>
        </p:txBody>
      </p:sp>
      <p:sp>
        <p:nvSpPr>
          <p:cNvPr id="12" name="Arrow: Right 11">
            <a:extLst>
              <a:ext uri="{FF2B5EF4-FFF2-40B4-BE49-F238E27FC236}">
                <a16:creationId xmlns:a16="http://schemas.microsoft.com/office/drawing/2014/main" id="{1D8F3A4B-222C-495D-9032-C2BEA91DFAB5}"/>
              </a:ext>
            </a:extLst>
          </p:cNvPr>
          <p:cNvSpPr/>
          <p:nvPr/>
        </p:nvSpPr>
        <p:spPr>
          <a:xfrm rot="5400000">
            <a:off x="5699185" y="4273257"/>
            <a:ext cx="793630" cy="5704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2CB964-CFB2-4456-8BCF-669A2B40F612}"/>
              </a:ext>
            </a:extLst>
          </p:cNvPr>
          <p:cNvPicPr>
            <a:picLocks noChangeAspect="1"/>
          </p:cNvPicPr>
          <p:nvPr/>
        </p:nvPicPr>
        <p:blipFill>
          <a:blip r:embed="rId3"/>
          <a:stretch>
            <a:fillRect/>
          </a:stretch>
        </p:blipFill>
        <p:spPr>
          <a:xfrm>
            <a:off x="4067175" y="5007031"/>
            <a:ext cx="4057650" cy="685800"/>
          </a:xfrm>
          <a:prstGeom prst="rect">
            <a:avLst/>
          </a:prstGeom>
        </p:spPr>
      </p:pic>
    </p:spTree>
    <p:extLst>
      <p:ext uri="{BB962C8B-B14F-4D97-AF65-F5344CB8AC3E}">
        <p14:creationId xmlns:p14="http://schemas.microsoft.com/office/powerpoint/2010/main" val="17892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2E35C9-CE5F-4899-998D-6C1E865FFC26}"/>
              </a:ext>
            </a:extLst>
          </p:cNvPr>
          <p:cNvPicPr>
            <a:picLocks noChangeAspect="1"/>
          </p:cNvPicPr>
          <p:nvPr/>
        </p:nvPicPr>
        <p:blipFill>
          <a:blip r:embed="rId2"/>
          <a:stretch>
            <a:fillRect/>
          </a:stretch>
        </p:blipFill>
        <p:spPr>
          <a:xfrm>
            <a:off x="659055" y="2237209"/>
            <a:ext cx="6511247" cy="2954000"/>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Loops – while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51449" cy="4143078"/>
          </a:xfrm>
        </p:spPr>
        <p:txBody>
          <a:bodyPr>
            <a:normAutofit/>
          </a:bodyPr>
          <a:lstStyle/>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sp>
        <p:nvSpPr>
          <p:cNvPr id="15" name="Arrow: Right 14">
            <a:extLst>
              <a:ext uri="{FF2B5EF4-FFF2-40B4-BE49-F238E27FC236}">
                <a16:creationId xmlns:a16="http://schemas.microsoft.com/office/drawing/2014/main" id="{C3BAA94A-9B23-48F4-BAFB-5D56D8F93BC2}"/>
              </a:ext>
            </a:extLst>
          </p:cNvPr>
          <p:cNvSpPr/>
          <p:nvPr/>
        </p:nvSpPr>
        <p:spPr>
          <a:xfrm>
            <a:off x="7668588" y="3585867"/>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92349F-6DFC-40F5-9770-162F35A84E37}"/>
              </a:ext>
            </a:extLst>
          </p:cNvPr>
          <p:cNvSpPr/>
          <p:nvPr/>
        </p:nvSpPr>
        <p:spPr>
          <a:xfrm>
            <a:off x="5412895" y="4016033"/>
            <a:ext cx="543464" cy="2979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D27C97-4206-47FC-ACDE-E62F4985B962}"/>
              </a:ext>
            </a:extLst>
          </p:cNvPr>
          <p:cNvPicPr>
            <a:picLocks noChangeAspect="1"/>
          </p:cNvPicPr>
          <p:nvPr/>
        </p:nvPicPr>
        <p:blipFill>
          <a:blip r:embed="rId3"/>
          <a:stretch>
            <a:fillRect/>
          </a:stretch>
        </p:blipFill>
        <p:spPr>
          <a:xfrm>
            <a:off x="9410700" y="2481082"/>
            <a:ext cx="2122245" cy="3122382"/>
          </a:xfrm>
          <a:prstGeom prst="rect">
            <a:avLst/>
          </a:prstGeom>
        </p:spPr>
      </p:pic>
    </p:spTree>
    <p:extLst>
      <p:ext uri="{BB962C8B-B14F-4D97-AF65-F5344CB8AC3E}">
        <p14:creationId xmlns:p14="http://schemas.microsoft.com/office/powerpoint/2010/main" val="29826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a:t>JavaScript Events</a:t>
            </a:r>
            <a:endParaRPr lang="en-US" dirty="0"/>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05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a:t>JS Events</a:t>
            </a:r>
            <a:endParaRPr lang="en-US" dirty="0"/>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r>
              <a:rPr lang="en-US" sz="2400">
                <a:solidFill>
                  <a:schemeClr val="tx1">
                    <a:lumMod val="95000"/>
                    <a:lumOff val="5000"/>
                  </a:schemeClr>
                </a:solidFill>
                <a:cs typeface="Courier New" panose="02070309020205020404" pitchFamily="49" charset="0"/>
              </a:rPr>
              <a:t>HTML events </a:t>
            </a:r>
            <a:r>
              <a:rPr lang="en-US" sz="2400" dirty="0">
                <a:solidFill>
                  <a:schemeClr val="tx1">
                    <a:lumMod val="95000"/>
                    <a:lumOff val="5000"/>
                  </a:schemeClr>
                </a:solidFill>
                <a:cs typeface="Courier New" panose="02070309020205020404" pitchFamily="49" charset="0"/>
              </a:rPr>
              <a:t>are </a:t>
            </a:r>
            <a:r>
              <a:rPr lang="en-US" sz="2400" dirty="0">
                <a:solidFill>
                  <a:srgbClr val="FF0000"/>
                </a:solidFill>
                <a:cs typeface="Courier New" panose="02070309020205020404" pitchFamily="49" charset="0"/>
              </a:rPr>
              <a:t>things</a:t>
            </a:r>
            <a:r>
              <a:rPr lang="en-US" sz="2400" dirty="0">
                <a:solidFill>
                  <a:schemeClr val="tx1">
                    <a:lumMod val="95000"/>
                    <a:lumOff val="5000"/>
                  </a:schemeClr>
                </a:solidFill>
                <a:cs typeface="Courier New" panose="02070309020205020404" pitchFamily="49" charset="0"/>
              </a:rPr>
              <a:t> that happen to HTML elements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When JavaScript is used in HTML pages, JavaScript can </a:t>
            </a:r>
            <a:r>
              <a:rPr lang="en-US" sz="2400" dirty="0">
                <a:solidFill>
                  <a:srgbClr val="FF0000"/>
                </a:solidFill>
                <a:cs typeface="Courier New" panose="02070309020205020404" pitchFamily="49" charset="0"/>
              </a:rPr>
              <a:t>react</a:t>
            </a:r>
            <a:r>
              <a:rPr lang="en-US" sz="2400" dirty="0">
                <a:solidFill>
                  <a:schemeClr val="tx1">
                    <a:lumMod val="95000"/>
                    <a:lumOff val="5000"/>
                  </a:schemeClr>
                </a:solidFill>
                <a:cs typeface="Courier New" panose="02070309020205020404" pitchFamily="49" charset="0"/>
              </a:rPr>
              <a:t> </a:t>
            </a:r>
            <a:r>
              <a:rPr lang="en-US" sz="2400">
                <a:solidFill>
                  <a:schemeClr val="tx1">
                    <a:lumMod val="95000"/>
                    <a:lumOff val="5000"/>
                  </a:schemeClr>
                </a:solidFill>
                <a:cs typeface="Courier New" panose="02070309020205020404" pitchFamily="49" charset="0"/>
              </a:rPr>
              <a:t>on these events</a:t>
            </a: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a:solidFill>
                  <a:schemeClr val="tx1">
                    <a:lumMod val="95000"/>
                    <a:lumOff val="5000"/>
                  </a:schemeClr>
                </a:solidFill>
                <a:cs typeface="Courier New" panose="02070309020205020404" pitchFamily="49" charset="0"/>
              </a:rPr>
              <a:t>An HTML event </a:t>
            </a:r>
            <a:r>
              <a:rPr lang="en-US" sz="2400" dirty="0">
                <a:solidFill>
                  <a:schemeClr val="tx1">
                    <a:lumMod val="95000"/>
                    <a:lumOff val="5000"/>
                  </a:schemeClr>
                </a:solidFill>
                <a:cs typeface="Courier New" panose="02070309020205020404" pitchFamily="49" charset="0"/>
              </a:rPr>
              <a:t>can be something the browser does, or something a user does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Here are some examples </a:t>
            </a:r>
            <a:r>
              <a:rPr lang="en-US" sz="2400">
                <a:solidFill>
                  <a:schemeClr val="tx1">
                    <a:lumMod val="95000"/>
                    <a:lumOff val="5000"/>
                  </a:schemeClr>
                </a:solidFill>
                <a:cs typeface="Courier New" panose="02070309020205020404" pitchFamily="49" charset="0"/>
              </a:rPr>
              <a:t>of HTML events</a:t>
            </a:r>
            <a:r>
              <a:rPr lang="en-US" sz="2400" dirty="0">
                <a:solidFill>
                  <a:schemeClr val="tx1">
                    <a:lumMod val="95000"/>
                    <a:lumOff val="5000"/>
                  </a:schemeClr>
                </a:solidFill>
                <a:cs typeface="Courier New" panose="02070309020205020404" pitchFamily="49" charset="0"/>
              </a:rPr>
              <a:t>:</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An HTML web page has finished loading</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An HTML input field was changed</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An HTML button was clicked</a:t>
            </a:r>
          </a:p>
        </p:txBody>
      </p:sp>
    </p:spTree>
    <p:extLst>
      <p:ext uri="{BB962C8B-B14F-4D97-AF65-F5344CB8AC3E}">
        <p14:creationId xmlns:p14="http://schemas.microsoft.com/office/powerpoint/2010/main" val="256176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a:t>JS Events</a:t>
            </a:r>
            <a:endParaRPr lang="en-US" dirty="0"/>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Often</a:t>
            </a:r>
            <a:r>
              <a:rPr lang="en-US" sz="2400">
                <a:solidFill>
                  <a:schemeClr val="tx1">
                    <a:lumMod val="95000"/>
                    <a:lumOff val="5000"/>
                  </a:schemeClr>
                </a:solidFill>
                <a:cs typeface="Courier New" panose="02070309020205020404" pitchFamily="49" charset="0"/>
              </a:rPr>
              <a:t>, when events </a:t>
            </a:r>
            <a:r>
              <a:rPr lang="en-US" sz="2400" dirty="0">
                <a:solidFill>
                  <a:schemeClr val="tx1">
                    <a:lumMod val="95000"/>
                    <a:lumOff val="5000"/>
                  </a:schemeClr>
                </a:solidFill>
                <a:cs typeface="Courier New" panose="02070309020205020404" pitchFamily="49" charset="0"/>
              </a:rPr>
              <a:t>happen, you want to do something</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lets you execute </a:t>
            </a:r>
            <a:r>
              <a:rPr lang="en-US" sz="2400">
                <a:solidFill>
                  <a:schemeClr val="tx1">
                    <a:lumMod val="95000"/>
                    <a:lumOff val="5000"/>
                  </a:schemeClr>
                </a:solidFill>
                <a:cs typeface="Courier New" panose="02070309020205020404" pitchFamily="49" charset="0"/>
              </a:rPr>
              <a:t>code when events </a:t>
            </a:r>
            <a:r>
              <a:rPr lang="en-US" sz="2400" dirty="0">
                <a:solidFill>
                  <a:schemeClr val="tx1">
                    <a:lumMod val="95000"/>
                    <a:lumOff val="5000"/>
                  </a:schemeClr>
                </a:solidFill>
                <a:cs typeface="Courier New" panose="02070309020205020404" pitchFamily="49" charset="0"/>
              </a:rPr>
              <a:t>are detected</a:t>
            </a:r>
          </a:p>
          <a:p>
            <a:pPr marL="0" indent="0">
              <a:spcBef>
                <a:spcPts val="0"/>
              </a:spcBef>
              <a:spcAft>
                <a:spcPts val="1200"/>
              </a:spcAft>
              <a:buNone/>
            </a:pPr>
            <a:r>
              <a:rPr lang="en-US" sz="2400">
                <a:solidFill>
                  <a:schemeClr val="tx1">
                    <a:lumMod val="95000"/>
                    <a:lumOff val="5000"/>
                  </a:schemeClr>
                </a:solidFill>
                <a:cs typeface="Courier New" panose="02070309020205020404" pitchFamily="49" charset="0"/>
              </a:rPr>
              <a:t>HTML allows event </a:t>
            </a:r>
            <a:r>
              <a:rPr lang="en-US" sz="2400" dirty="0">
                <a:solidFill>
                  <a:schemeClr val="tx1">
                    <a:lumMod val="95000"/>
                    <a:lumOff val="5000"/>
                  </a:schemeClr>
                </a:solidFill>
                <a:cs typeface="Courier New" panose="02070309020205020404" pitchFamily="49" charset="0"/>
              </a:rPr>
              <a:t>handler attributes, with JavaScript code, to be added to HTML elements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With single quotes:</a:t>
            </a:r>
          </a:p>
          <a:p>
            <a:pPr marL="914400" indent="0">
              <a:spcBef>
                <a:spcPts val="0"/>
              </a:spcBef>
              <a:spcAft>
                <a:spcPts val="1200"/>
              </a:spcAft>
              <a:buNone/>
            </a:pPr>
            <a:r>
              <a:rPr lang="en-US" sz="2400">
                <a:solidFill>
                  <a:srgbClr val="0070C0"/>
                </a:solidFill>
                <a:latin typeface="Courier New" panose="02070309020205020404" pitchFamily="49" charset="0"/>
                <a:cs typeface="Courier New" panose="02070309020205020404" pitchFamily="49" charset="0"/>
              </a:rPr>
              <a:t>&lt;element </a:t>
            </a:r>
            <a:r>
              <a:rPr lang="en-US" sz="2400">
                <a:solidFill>
                  <a:srgbClr val="FF0000"/>
                </a:solidFill>
                <a:latin typeface="Courier New" panose="02070309020205020404" pitchFamily="49" charset="0"/>
                <a:cs typeface="Courier New" panose="02070309020205020404" pitchFamily="49" charset="0"/>
              </a:rPr>
              <a:t>event</a:t>
            </a:r>
            <a:r>
              <a:rPr lang="en-US" sz="2400">
                <a:solidFill>
                  <a:schemeClr val="tx1">
                    <a:lumMod val="95000"/>
                    <a:lumOff val="5000"/>
                  </a:schemeClr>
                </a:solidFill>
                <a:latin typeface="Courier New" panose="02070309020205020404" pitchFamily="49" charset="0"/>
                <a:cs typeface="Courier New" panose="02070309020205020404" pitchFamily="49" charset="0"/>
              </a:rPr>
              <a:t>=</a:t>
            </a:r>
            <a:r>
              <a:rPr lang="en-US" sz="2400" dirty="0">
                <a:solidFill>
                  <a:srgbClr val="7030A0"/>
                </a:solidFill>
                <a:latin typeface="Courier New" panose="02070309020205020404" pitchFamily="49" charset="0"/>
                <a:cs typeface="Courier New" panose="02070309020205020404" pitchFamily="49" charset="0"/>
              </a:rPr>
              <a:t>'some JavaScript'</a:t>
            </a:r>
            <a:r>
              <a:rPr lang="en-US" sz="2400" dirty="0">
                <a:solidFill>
                  <a:srgbClr val="0070C0"/>
                </a:solidFill>
                <a:latin typeface="Courier New" panose="02070309020205020404" pitchFamily="49" charset="0"/>
                <a:cs typeface="Courier New" panose="02070309020205020404" pitchFamily="49" charset="0"/>
              </a:rPr>
              <a:t>&gt;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With double quotes:</a:t>
            </a:r>
          </a:p>
          <a:p>
            <a:pPr marL="914400" indent="0">
              <a:spcBef>
                <a:spcPts val="0"/>
              </a:spcBef>
              <a:spcAft>
                <a:spcPts val="1200"/>
              </a:spcAft>
              <a:buNone/>
            </a:pPr>
            <a:r>
              <a:rPr lang="en-US" sz="2400">
                <a:solidFill>
                  <a:srgbClr val="0070C0"/>
                </a:solidFill>
                <a:latin typeface="Courier New" panose="02070309020205020404" pitchFamily="49" charset="0"/>
                <a:cs typeface="Courier New" panose="02070309020205020404" pitchFamily="49" charset="0"/>
              </a:rPr>
              <a:t>&lt;element </a:t>
            </a:r>
            <a:r>
              <a:rPr lang="en-US" sz="2400">
                <a:solidFill>
                  <a:srgbClr val="FF0000"/>
                </a:solidFill>
                <a:latin typeface="Courier New" panose="02070309020205020404" pitchFamily="49" charset="0"/>
                <a:cs typeface="Courier New" panose="02070309020205020404" pitchFamily="49" charset="0"/>
              </a:rPr>
              <a:t>event</a:t>
            </a:r>
            <a:r>
              <a:rPr lang="en-US" sz="2400">
                <a:latin typeface="Courier New" panose="02070309020205020404" pitchFamily="49" charset="0"/>
                <a:cs typeface="Courier New" panose="02070309020205020404" pitchFamily="49" charset="0"/>
              </a:rPr>
              <a:t>=</a:t>
            </a:r>
            <a:r>
              <a:rPr lang="en-US" sz="2400">
                <a:solidFill>
                  <a:srgbClr val="7030A0"/>
                </a:solidFill>
                <a:latin typeface="Courier New" panose="02070309020205020404" pitchFamily="49" charset="0"/>
                <a:cs typeface="Courier New" panose="02070309020205020404" pitchFamily="49" charset="0"/>
              </a:rPr>
              <a:t>"</a:t>
            </a:r>
            <a:r>
              <a:rPr lang="en-US" sz="2400" dirty="0">
                <a:solidFill>
                  <a:srgbClr val="7030A0"/>
                </a:solidFill>
                <a:latin typeface="Courier New" panose="02070309020205020404" pitchFamily="49" charset="0"/>
                <a:cs typeface="Courier New" panose="02070309020205020404" pitchFamily="49" charset="0"/>
              </a:rPr>
              <a:t>some JavaScript"</a:t>
            </a:r>
            <a:r>
              <a:rPr lang="en-US" sz="2400" dirty="0">
                <a:solidFill>
                  <a:srgbClr val="0070C0"/>
                </a:solidFill>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374322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a:t>JS Events</a:t>
            </a:r>
            <a:endParaRPr lang="en-US" dirty="0"/>
          </a:p>
        </p:txBody>
      </p:sp>
      <p:pic>
        <p:nvPicPr>
          <p:cNvPr id="6" name="Content Placeholder 5">
            <a:extLst>
              <a:ext uri="{FF2B5EF4-FFF2-40B4-BE49-F238E27FC236}">
                <a16:creationId xmlns:a16="http://schemas.microsoft.com/office/drawing/2014/main" id="{39B8D794-D223-45B6-B1EE-323909E4FC44}"/>
              </a:ext>
            </a:extLst>
          </p:cNvPr>
          <p:cNvPicPr>
            <a:picLocks noGrp="1" noChangeAspect="1"/>
          </p:cNvPicPr>
          <p:nvPr>
            <p:ph idx="1"/>
          </p:nvPr>
        </p:nvPicPr>
        <p:blipFill>
          <a:blip r:embed="rId2"/>
          <a:stretch>
            <a:fillRect/>
          </a:stretch>
        </p:blipFill>
        <p:spPr>
          <a:xfrm>
            <a:off x="3705225" y="4552950"/>
            <a:ext cx="4781550" cy="723900"/>
          </a:xfrm>
          <a:prstGeom prst="rect">
            <a:avLst/>
          </a:prstGeom>
        </p:spPr>
      </p:pic>
      <p:pic>
        <p:nvPicPr>
          <p:cNvPr id="10" name="Picture 9">
            <a:extLst>
              <a:ext uri="{FF2B5EF4-FFF2-40B4-BE49-F238E27FC236}">
                <a16:creationId xmlns:a16="http://schemas.microsoft.com/office/drawing/2014/main" id="{4041B1CA-FA32-4678-92F7-EC9A07D9CA9E}"/>
              </a:ext>
            </a:extLst>
          </p:cNvPr>
          <p:cNvPicPr>
            <a:picLocks noChangeAspect="1"/>
          </p:cNvPicPr>
          <p:nvPr/>
        </p:nvPicPr>
        <p:blipFill>
          <a:blip r:embed="rId3"/>
          <a:stretch>
            <a:fillRect/>
          </a:stretch>
        </p:blipFill>
        <p:spPr>
          <a:xfrm>
            <a:off x="3631900" y="1970060"/>
            <a:ext cx="4922229" cy="878195"/>
          </a:xfrm>
          <a:prstGeom prst="rect">
            <a:avLst/>
          </a:prstGeom>
        </p:spPr>
      </p:pic>
      <p:sp>
        <p:nvSpPr>
          <p:cNvPr id="14" name="Arrow: Right 13">
            <a:extLst>
              <a:ext uri="{FF2B5EF4-FFF2-40B4-BE49-F238E27FC236}">
                <a16:creationId xmlns:a16="http://schemas.microsoft.com/office/drawing/2014/main" id="{38A475AB-6C4C-440F-B217-F8B635308854}"/>
              </a:ext>
            </a:extLst>
          </p:cNvPr>
          <p:cNvSpPr/>
          <p:nvPr/>
        </p:nvSpPr>
        <p:spPr>
          <a:xfrm rot="5400000">
            <a:off x="5595938" y="3451525"/>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9785A603-D0D0-4314-B9AA-C5B35C8889CB}"/>
              </a:ext>
            </a:extLst>
          </p:cNvPr>
          <p:cNvPicPr>
            <a:picLocks noGrp="1" noChangeAspect="1"/>
          </p:cNvPicPr>
          <p:nvPr>
            <p:ph idx="1"/>
          </p:nvPr>
        </p:nvPicPr>
        <p:blipFill>
          <a:blip r:embed="rId2"/>
          <a:stretch>
            <a:fillRect/>
          </a:stretch>
        </p:blipFill>
        <p:spPr>
          <a:xfrm>
            <a:off x="7366421" y="3051388"/>
            <a:ext cx="1392178" cy="455622"/>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825926" y="1411137"/>
            <a:ext cx="8702643"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Code changes the content of its own element (using </a:t>
            </a:r>
            <a:r>
              <a:rPr lang="en-US" b="1" dirty="0" err="1"/>
              <a:t>this</a:t>
            </a:r>
            <a:r>
              <a:rPr lang="en-US" dirty="0" err="1"/>
              <a:t>.innerHTML</a:t>
            </a:r>
            <a:r>
              <a:rPr lang="en-US" dirty="0"/>
              <a:t>)</a:t>
            </a:r>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a:t>JS Events</a:t>
            </a:r>
            <a:endParaRPr lang="en-US" dirty="0"/>
          </a:p>
        </p:txBody>
      </p:sp>
      <p:sp>
        <p:nvSpPr>
          <p:cNvPr id="14" name="Arrow: Right 13">
            <a:extLst>
              <a:ext uri="{FF2B5EF4-FFF2-40B4-BE49-F238E27FC236}">
                <a16:creationId xmlns:a16="http://schemas.microsoft.com/office/drawing/2014/main" id="{38A475AB-6C4C-440F-B217-F8B635308854}"/>
              </a:ext>
            </a:extLst>
          </p:cNvPr>
          <p:cNvSpPr/>
          <p:nvPr/>
        </p:nvSpPr>
        <p:spPr>
          <a:xfrm rot="5400000">
            <a:off x="7590206" y="3761953"/>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3CE0B06-599E-4F1F-917C-9D27A462C4F1}"/>
              </a:ext>
            </a:extLst>
          </p:cNvPr>
          <p:cNvSpPr/>
          <p:nvPr/>
        </p:nvSpPr>
        <p:spPr>
          <a:xfrm>
            <a:off x="6210300" y="2909636"/>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56C940-9257-4CA9-B3DE-63EB5D7E3210}"/>
              </a:ext>
            </a:extLst>
          </p:cNvPr>
          <p:cNvPicPr>
            <a:picLocks noChangeAspect="1"/>
          </p:cNvPicPr>
          <p:nvPr/>
        </p:nvPicPr>
        <p:blipFill>
          <a:blip r:embed="rId3"/>
          <a:stretch>
            <a:fillRect/>
          </a:stretch>
        </p:blipFill>
        <p:spPr>
          <a:xfrm>
            <a:off x="1612551" y="3008579"/>
            <a:ext cx="4136138" cy="700475"/>
          </a:xfrm>
          <a:prstGeom prst="rect">
            <a:avLst/>
          </a:prstGeom>
        </p:spPr>
      </p:pic>
      <p:pic>
        <p:nvPicPr>
          <p:cNvPr id="18" name="Picture 17">
            <a:extLst>
              <a:ext uri="{FF2B5EF4-FFF2-40B4-BE49-F238E27FC236}">
                <a16:creationId xmlns:a16="http://schemas.microsoft.com/office/drawing/2014/main" id="{62A5840B-D989-45FF-B4B3-51F212408F0F}"/>
              </a:ext>
            </a:extLst>
          </p:cNvPr>
          <p:cNvPicPr>
            <a:picLocks noChangeAspect="1"/>
          </p:cNvPicPr>
          <p:nvPr/>
        </p:nvPicPr>
        <p:blipFill>
          <a:blip r:embed="rId4"/>
          <a:stretch>
            <a:fillRect/>
          </a:stretch>
        </p:blipFill>
        <p:spPr>
          <a:xfrm>
            <a:off x="5653799" y="5023999"/>
            <a:ext cx="4874770" cy="496300"/>
          </a:xfrm>
          <a:prstGeom prst="rect">
            <a:avLst/>
          </a:prstGeom>
        </p:spPr>
      </p:pic>
    </p:spTree>
    <p:extLst>
      <p:ext uri="{BB962C8B-B14F-4D97-AF65-F5344CB8AC3E}">
        <p14:creationId xmlns:p14="http://schemas.microsoft.com/office/powerpoint/2010/main" val="430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825926" y="1411137"/>
            <a:ext cx="8702643"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JavaScript code is often several lines long</a:t>
            </a:r>
          </a:p>
          <a:p>
            <a:pPr algn="l"/>
            <a:r>
              <a:rPr lang="en-US" dirty="0"/>
              <a:t>It is more common </a:t>
            </a:r>
            <a:r>
              <a:rPr lang="en-US"/>
              <a:t>to see event </a:t>
            </a:r>
            <a:r>
              <a:rPr lang="en-US" dirty="0"/>
              <a:t>attributes calling functions</a:t>
            </a:r>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a:t>JS Events</a:t>
            </a:r>
            <a:endParaRPr lang="en-US" dirty="0"/>
          </a:p>
        </p:txBody>
      </p:sp>
      <p:sp>
        <p:nvSpPr>
          <p:cNvPr id="15" name="Arrow: Right 14">
            <a:extLst>
              <a:ext uri="{FF2B5EF4-FFF2-40B4-BE49-F238E27FC236}">
                <a16:creationId xmlns:a16="http://schemas.microsoft.com/office/drawing/2014/main" id="{D3CE0B06-599E-4F1F-917C-9D27A462C4F1}"/>
              </a:ext>
            </a:extLst>
          </p:cNvPr>
          <p:cNvSpPr/>
          <p:nvPr/>
        </p:nvSpPr>
        <p:spPr>
          <a:xfrm>
            <a:off x="5873872" y="2909636"/>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55B9FC3-4943-46DD-8855-F5AC69FF1A88}"/>
              </a:ext>
            </a:extLst>
          </p:cNvPr>
          <p:cNvPicPr>
            <a:picLocks noChangeAspect="1"/>
          </p:cNvPicPr>
          <p:nvPr/>
        </p:nvPicPr>
        <p:blipFill>
          <a:blip r:embed="rId2"/>
          <a:stretch>
            <a:fillRect/>
          </a:stretch>
        </p:blipFill>
        <p:spPr>
          <a:xfrm>
            <a:off x="1653400" y="2398807"/>
            <a:ext cx="3991605" cy="3018582"/>
          </a:xfrm>
          <a:prstGeom prst="rect">
            <a:avLst/>
          </a:prstGeom>
        </p:spPr>
      </p:pic>
      <p:pic>
        <p:nvPicPr>
          <p:cNvPr id="13" name="Picture 12">
            <a:extLst>
              <a:ext uri="{FF2B5EF4-FFF2-40B4-BE49-F238E27FC236}">
                <a16:creationId xmlns:a16="http://schemas.microsoft.com/office/drawing/2014/main" id="{FB4DEA64-8817-4F51-86C9-EC7D3B6FD844}"/>
              </a:ext>
            </a:extLst>
          </p:cNvPr>
          <p:cNvPicPr>
            <a:picLocks noChangeAspect="1"/>
          </p:cNvPicPr>
          <p:nvPr/>
        </p:nvPicPr>
        <p:blipFill>
          <a:blip r:embed="rId3"/>
          <a:stretch>
            <a:fillRect/>
          </a:stretch>
        </p:blipFill>
        <p:spPr>
          <a:xfrm>
            <a:off x="7027744" y="2652959"/>
            <a:ext cx="3112883" cy="797607"/>
          </a:xfrm>
          <a:prstGeom prst="rect">
            <a:avLst/>
          </a:prstGeom>
        </p:spPr>
      </p:pic>
      <p:pic>
        <p:nvPicPr>
          <p:cNvPr id="19" name="Picture 18">
            <a:extLst>
              <a:ext uri="{FF2B5EF4-FFF2-40B4-BE49-F238E27FC236}">
                <a16:creationId xmlns:a16="http://schemas.microsoft.com/office/drawing/2014/main" id="{FA3A5813-0797-489C-A370-43670DFD817D}"/>
              </a:ext>
            </a:extLst>
          </p:cNvPr>
          <p:cNvPicPr>
            <a:picLocks noChangeAspect="1"/>
          </p:cNvPicPr>
          <p:nvPr/>
        </p:nvPicPr>
        <p:blipFill>
          <a:blip r:embed="rId4"/>
          <a:stretch>
            <a:fillRect/>
          </a:stretch>
        </p:blipFill>
        <p:spPr>
          <a:xfrm>
            <a:off x="5524330" y="4531028"/>
            <a:ext cx="5143671" cy="1143038"/>
          </a:xfrm>
          <a:prstGeom prst="rect">
            <a:avLst/>
          </a:prstGeom>
        </p:spPr>
      </p:pic>
      <p:sp>
        <p:nvSpPr>
          <p:cNvPr id="14" name="Arrow: Right 13">
            <a:extLst>
              <a:ext uri="{FF2B5EF4-FFF2-40B4-BE49-F238E27FC236}">
                <a16:creationId xmlns:a16="http://schemas.microsoft.com/office/drawing/2014/main" id="{38A475AB-6C4C-440F-B217-F8B635308854}"/>
              </a:ext>
            </a:extLst>
          </p:cNvPr>
          <p:cNvSpPr/>
          <p:nvPr/>
        </p:nvSpPr>
        <p:spPr>
          <a:xfrm rot="5400000">
            <a:off x="7890294" y="3651324"/>
            <a:ext cx="1000124" cy="750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0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a:t>JS Events</a:t>
            </a:r>
            <a:endParaRPr lang="en-US" dirty="0"/>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51449" cy="4143078"/>
          </a:xfrm>
        </p:spPr>
        <p:txBody>
          <a:bodyPr>
            <a:normAutofit/>
          </a:bodyPr>
          <a:lstStyle/>
          <a:p>
            <a:pPr marL="0" indent="0">
              <a:spcBef>
                <a:spcPts val="0"/>
              </a:spcBef>
              <a:spcAft>
                <a:spcPts val="1200"/>
              </a:spcAft>
              <a:buNone/>
            </a:pPr>
            <a:r>
              <a:rPr lang="en-US" sz="2400" dirty="0">
                <a:cs typeface="Courier New" panose="02070309020205020404" pitchFamily="49" charset="0"/>
              </a:rPr>
              <a:t>Here is a list of some </a:t>
            </a:r>
            <a:r>
              <a:rPr lang="en-US" sz="2400">
                <a:cs typeface="Courier New" panose="02070309020205020404" pitchFamily="49" charset="0"/>
              </a:rPr>
              <a:t>common HTML events</a:t>
            </a:r>
            <a:endParaRPr lang="en-US" sz="2400" dirty="0">
              <a:cs typeface="Courier New" panose="02070309020205020404" pitchFamily="49" charset="0"/>
            </a:endParaRPr>
          </a:p>
        </p:txBody>
      </p:sp>
      <p:graphicFrame>
        <p:nvGraphicFramePr>
          <p:cNvPr id="6" name="Table 5">
            <a:extLst>
              <a:ext uri="{FF2B5EF4-FFF2-40B4-BE49-F238E27FC236}">
                <a16:creationId xmlns:a16="http://schemas.microsoft.com/office/drawing/2014/main" id="{7FCCAEF0-1A7F-459C-9664-E1110FCC3718}"/>
              </a:ext>
            </a:extLst>
          </p:cNvPr>
          <p:cNvGraphicFramePr>
            <a:graphicFrameLocks noGrp="1"/>
          </p:cNvGraphicFramePr>
          <p:nvPr/>
        </p:nvGraphicFramePr>
        <p:xfrm>
          <a:off x="2270724" y="2313758"/>
          <a:ext cx="7650553" cy="2894472"/>
        </p:xfrm>
        <a:graphic>
          <a:graphicData uri="http://schemas.openxmlformats.org/drawingml/2006/table">
            <a:tbl>
              <a:tblPr/>
              <a:tblGrid>
                <a:gridCol w="1599358">
                  <a:extLst>
                    <a:ext uri="{9D8B030D-6E8A-4147-A177-3AD203B41FA5}">
                      <a16:colId xmlns:a16="http://schemas.microsoft.com/office/drawing/2014/main" val="2568365312"/>
                    </a:ext>
                  </a:extLst>
                </a:gridCol>
                <a:gridCol w="6051195">
                  <a:extLst>
                    <a:ext uri="{9D8B030D-6E8A-4147-A177-3AD203B41FA5}">
                      <a16:colId xmlns:a16="http://schemas.microsoft.com/office/drawing/2014/main" val="1227434583"/>
                    </a:ext>
                  </a:extLst>
                </a:gridCol>
              </a:tblGrid>
              <a:tr h="255437">
                <a:tc>
                  <a:txBody>
                    <a:bodyPr/>
                    <a:lstStyle/>
                    <a:p>
                      <a:pPr algn="ctr" fontAlgn="t"/>
                      <a:r>
                        <a:rPr lang="en-US" sz="2000" b="1" dirty="0">
                          <a:effectLst/>
                        </a:rPr>
                        <a:t>Event</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US" sz="2000" b="1" dirty="0">
                          <a:effectLst/>
                        </a:rPr>
                        <a:t>Description</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36618608"/>
                  </a:ext>
                </a:extLst>
              </a:tr>
              <a:tr h="255437">
                <a:tc>
                  <a:txBody>
                    <a:bodyPr/>
                    <a:lstStyle/>
                    <a:p>
                      <a:pPr algn="l" fontAlgn="t"/>
                      <a:r>
                        <a:rPr lang="en-US" sz="2000">
                          <a:effectLst/>
                        </a:rPr>
                        <a:t>onchange</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An HTML element has been changed</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660825747"/>
                  </a:ext>
                </a:extLst>
              </a:tr>
              <a:tr h="255437">
                <a:tc>
                  <a:txBody>
                    <a:bodyPr/>
                    <a:lstStyle/>
                    <a:p>
                      <a:pPr algn="l" fontAlgn="t"/>
                      <a:r>
                        <a:rPr lang="en-US" sz="2000">
                          <a:effectLst/>
                        </a:rPr>
                        <a:t>onclick</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a:effectLst/>
                        </a:rPr>
                        <a:t>The user clicks an HTML element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55068407"/>
                  </a:ext>
                </a:extLst>
              </a:tr>
              <a:tr h="255437">
                <a:tc>
                  <a:txBody>
                    <a:bodyPr/>
                    <a:lstStyle/>
                    <a:p>
                      <a:pPr algn="l" fontAlgn="t"/>
                      <a:r>
                        <a:rPr lang="en-US" sz="2000">
                          <a:effectLst/>
                        </a:rPr>
                        <a:t>onmouseover</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The user moves the mouse over an HTML element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935426265"/>
                  </a:ext>
                </a:extLst>
              </a:tr>
              <a:tr h="255437">
                <a:tc>
                  <a:txBody>
                    <a:bodyPr/>
                    <a:lstStyle/>
                    <a:p>
                      <a:pPr algn="l" fontAlgn="t"/>
                      <a:r>
                        <a:rPr lang="en-US" sz="2000">
                          <a:effectLst/>
                        </a:rPr>
                        <a:t>onmouseout</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a:effectLst/>
                        </a:rPr>
                        <a:t>The user moves the mouse away from an HTML element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04914093"/>
                  </a:ext>
                </a:extLst>
              </a:tr>
              <a:tr h="255437">
                <a:tc>
                  <a:txBody>
                    <a:bodyPr/>
                    <a:lstStyle/>
                    <a:p>
                      <a:pPr algn="l" fontAlgn="t"/>
                      <a:r>
                        <a:rPr lang="en-US" sz="2000">
                          <a:effectLst/>
                        </a:rPr>
                        <a:t>onkeydown</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The user pushes a keyboard key</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964772673"/>
                  </a:ext>
                </a:extLst>
              </a:tr>
              <a:tr h="255437">
                <a:tc>
                  <a:txBody>
                    <a:bodyPr/>
                    <a:lstStyle/>
                    <a:p>
                      <a:pPr algn="l" fontAlgn="t"/>
                      <a:r>
                        <a:rPr lang="en-US" sz="2000">
                          <a:effectLst/>
                        </a:rPr>
                        <a:t>onload</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rPr>
                        <a:t>The browser has finished loading the page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97121973"/>
                  </a:ext>
                </a:extLst>
              </a:tr>
            </a:tbl>
          </a:graphicData>
        </a:graphic>
      </p:graphicFrame>
    </p:spTree>
    <p:extLst>
      <p:ext uri="{BB962C8B-B14F-4D97-AF65-F5344CB8AC3E}">
        <p14:creationId xmlns:p14="http://schemas.microsoft.com/office/powerpoint/2010/main" val="364875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What Can JavaScript Do?</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51449" cy="4143078"/>
          </a:xfrm>
        </p:spPr>
        <p:txBody>
          <a:bodyPr>
            <a:normAutofit/>
          </a:bodyPr>
          <a:lstStyle/>
          <a:p>
            <a:pPr marL="0" indent="0">
              <a:spcBef>
                <a:spcPts val="0"/>
              </a:spcBef>
              <a:spcAft>
                <a:spcPts val="1200"/>
              </a:spcAft>
              <a:buNone/>
            </a:pPr>
            <a:r>
              <a:rPr lang="en-US" sz="2400" dirty="0">
                <a:cs typeface="Courier New" panose="02070309020205020404" pitchFamily="49" charset="0"/>
              </a:rPr>
              <a:t>Event handlers can be used to handle, and verify, user input, user actions, and browser actions:</a:t>
            </a:r>
          </a:p>
          <a:p>
            <a:pPr marL="457200" indent="0">
              <a:spcBef>
                <a:spcPts val="0"/>
              </a:spcBef>
              <a:spcAft>
                <a:spcPts val="1200"/>
              </a:spcAft>
              <a:buNone/>
            </a:pPr>
            <a:r>
              <a:rPr lang="en-US" sz="2400" dirty="0">
                <a:cs typeface="Courier New" panose="02070309020205020404" pitchFamily="49" charset="0"/>
              </a:rPr>
              <a:t>Things that should be done every time a page loads</a:t>
            </a:r>
          </a:p>
          <a:p>
            <a:pPr marL="457200" indent="0">
              <a:spcBef>
                <a:spcPts val="0"/>
              </a:spcBef>
              <a:spcAft>
                <a:spcPts val="1200"/>
              </a:spcAft>
              <a:buNone/>
            </a:pPr>
            <a:r>
              <a:rPr lang="en-US" sz="2400" dirty="0">
                <a:cs typeface="Courier New" panose="02070309020205020404" pitchFamily="49" charset="0"/>
              </a:rPr>
              <a:t>Things that should be done when the page is closed</a:t>
            </a:r>
          </a:p>
          <a:p>
            <a:pPr marL="457200" indent="0">
              <a:spcBef>
                <a:spcPts val="0"/>
              </a:spcBef>
              <a:spcAft>
                <a:spcPts val="1200"/>
              </a:spcAft>
              <a:buNone/>
            </a:pPr>
            <a:r>
              <a:rPr lang="en-US" sz="2400" dirty="0">
                <a:cs typeface="Courier New" panose="02070309020205020404" pitchFamily="49" charset="0"/>
              </a:rPr>
              <a:t>Action that should be performed when a user clicks a button</a:t>
            </a:r>
          </a:p>
          <a:p>
            <a:pPr marL="457200" indent="0">
              <a:spcBef>
                <a:spcPts val="0"/>
              </a:spcBef>
              <a:spcAft>
                <a:spcPts val="1200"/>
              </a:spcAft>
              <a:buNone/>
            </a:pPr>
            <a:r>
              <a:rPr lang="en-US" sz="2400" dirty="0">
                <a:cs typeface="Courier New" panose="02070309020205020404" pitchFamily="49" charset="0"/>
              </a:rPr>
              <a:t>Content that should be verified when a user inputs data</a:t>
            </a:r>
          </a:p>
        </p:txBody>
      </p:sp>
    </p:spTree>
    <p:extLst>
      <p:ext uri="{BB962C8B-B14F-4D97-AF65-F5344CB8AC3E}">
        <p14:creationId xmlns:p14="http://schemas.microsoft.com/office/powerpoint/2010/main" val="106883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What Can JavaScript Do?</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51449" cy="4143078"/>
          </a:xfrm>
        </p:spPr>
        <p:txBody>
          <a:bodyPr>
            <a:normAutofit/>
          </a:bodyPr>
          <a:lstStyle/>
          <a:p>
            <a:pPr marL="0" indent="0">
              <a:spcBef>
                <a:spcPts val="0"/>
              </a:spcBef>
              <a:spcAft>
                <a:spcPts val="1200"/>
              </a:spcAft>
              <a:buNone/>
            </a:pPr>
            <a:r>
              <a:rPr lang="en-US" sz="2400" dirty="0">
                <a:cs typeface="Courier New" panose="02070309020205020404" pitchFamily="49" charset="0"/>
              </a:rPr>
              <a:t>Many different methods can be used to let JavaScript </a:t>
            </a:r>
            <a:r>
              <a:rPr lang="en-US" sz="2400">
                <a:cs typeface="Courier New" panose="02070309020205020404" pitchFamily="49" charset="0"/>
              </a:rPr>
              <a:t>work with events</a:t>
            </a:r>
            <a:r>
              <a:rPr lang="en-US" sz="2400" dirty="0">
                <a:cs typeface="Courier New" panose="02070309020205020404" pitchFamily="49" charset="0"/>
              </a:rPr>
              <a:t>:</a:t>
            </a:r>
          </a:p>
          <a:p>
            <a:pPr marL="914400" indent="0">
              <a:spcBef>
                <a:spcPts val="0"/>
              </a:spcBef>
              <a:spcAft>
                <a:spcPts val="1200"/>
              </a:spcAft>
              <a:buNone/>
            </a:pPr>
            <a:r>
              <a:rPr lang="en-US" sz="2400">
                <a:cs typeface="Courier New" panose="02070309020205020404" pitchFamily="49" charset="0"/>
              </a:rPr>
              <a:t>HTML event </a:t>
            </a:r>
            <a:r>
              <a:rPr lang="en-US" sz="2400" dirty="0">
                <a:cs typeface="Courier New" panose="02070309020205020404" pitchFamily="49" charset="0"/>
              </a:rPr>
              <a:t>attributes can execute JavaScript code directly</a:t>
            </a:r>
          </a:p>
          <a:p>
            <a:pPr marL="914400" indent="0">
              <a:spcBef>
                <a:spcPts val="0"/>
              </a:spcBef>
              <a:spcAft>
                <a:spcPts val="1200"/>
              </a:spcAft>
              <a:buNone/>
            </a:pPr>
            <a:r>
              <a:rPr lang="en-US" sz="2400">
                <a:cs typeface="Courier New" panose="02070309020205020404" pitchFamily="49" charset="0"/>
              </a:rPr>
              <a:t>HTML event </a:t>
            </a:r>
            <a:r>
              <a:rPr lang="en-US" sz="2400" dirty="0">
                <a:cs typeface="Courier New" panose="02070309020205020404" pitchFamily="49" charset="0"/>
              </a:rPr>
              <a:t>attributes can call JavaScript functions</a:t>
            </a:r>
          </a:p>
          <a:p>
            <a:pPr marL="914400" indent="0">
              <a:spcBef>
                <a:spcPts val="0"/>
              </a:spcBef>
              <a:spcAft>
                <a:spcPts val="1200"/>
              </a:spcAft>
              <a:buNone/>
            </a:pPr>
            <a:r>
              <a:rPr lang="en-US" sz="2400" dirty="0">
                <a:cs typeface="Courier New" panose="02070309020205020404" pitchFamily="49" charset="0"/>
              </a:rPr>
              <a:t>You can assign </a:t>
            </a:r>
            <a:r>
              <a:rPr lang="en-US" sz="2400">
                <a:cs typeface="Courier New" panose="02070309020205020404" pitchFamily="49" charset="0"/>
              </a:rPr>
              <a:t>your own event </a:t>
            </a:r>
            <a:r>
              <a:rPr lang="en-US" sz="2400" dirty="0">
                <a:cs typeface="Courier New" panose="02070309020205020404" pitchFamily="49" charset="0"/>
              </a:rPr>
              <a:t>handler functions to HTML elements</a:t>
            </a:r>
          </a:p>
          <a:p>
            <a:pPr marL="914400" indent="0">
              <a:spcBef>
                <a:spcPts val="0"/>
              </a:spcBef>
              <a:spcAft>
                <a:spcPts val="1200"/>
              </a:spcAft>
              <a:buNone/>
            </a:pPr>
            <a:r>
              <a:rPr lang="en-US" sz="2400" dirty="0">
                <a:cs typeface="Courier New" panose="02070309020205020404" pitchFamily="49" charset="0"/>
              </a:rPr>
              <a:t>You </a:t>
            </a:r>
            <a:r>
              <a:rPr lang="en-US" sz="2400">
                <a:cs typeface="Courier New" panose="02070309020205020404" pitchFamily="49" charset="0"/>
              </a:rPr>
              <a:t>can prevent events </a:t>
            </a:r>
            <a:r>
              <a:rPr lang="en-US" sz="2400" dirty="0">
                <a:cs typeface="Courier New" panose="02070309020205020404" pitchFamily="49" charset="0"/>
              </a:rPr>
              <a:t>from being sent or being handled</a:t>
            </a:r>
          </a:p>
        </p:txBody>
      </p:sp>
    </p:spTree>
    <p:extLst>
      <p:ext uri="{BB962C8B-B14F-4D97-AF65-F5344CB8AC3E}">
        <p14:creationId xmlns:p14="http://schemas.microsoft.com/office/powerpoint/2010/main" val="61053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0B570A-8E69-47B6-BE48-11DA71B139A4}"/>
              </a:ext>
            </a:extLst>
          </p:cNvPr>
          <p:cNvPicPr>
            <a:picLocks noChangeAspect="1"/>
          </p:cNvPicPr>
          <p:nvPr/>
        </p:nvPicPr>
        <p:blipFill>
          <a:blip r:embed="rId2"/>
          <a:stretch>
            <a:fillRect/>
          </a:stretch>
        </p:blipFill>
        <p:spPr>
          <a:xfrm>
            <a:off x="1948303" y="2688340"/>
            <a:ext cx="4959432" cy="2151079"/>
          </a:xfrm>
          <a:prstGeom prst="rect">
            <a:avLst/>
          </a:prstGeom>
        </p:spPr>
      </p:pic>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94580" cy="4143078"/>
          </a:xfrm>
        </p:spPr>
        <p:txBody>
          <a:bodyPr>
            <a:normAutofit/>
          </a:bodyPr>
          <a:lstStyle/>
          <a:p>
            <a:pPr marL="0" indent="0">
              <a:spcBef>
                <a:spcPts val="0"/>
              </a:spcBef>
              <a:buNone/>
            </a:pPr>
            <a:r>
              <a:rPr lang="en-US" sz="2400" dirty="0">
                <a:solidFill>
                  <a:schemeClr val="tx1">
                    <a:lumMod val="95000"/>
                    <a:lumOff val="5000"/>
                  </a:schemeClr>
                </a:solidFill>
                <a:cs typeface="Courier New" panose="02070309020205020404" pitchFamily="49" charset="0"/>
              </a:rPr>
              <a:t>Adding two numbers, will return the sum, but adding a number and a string will return a string</a:t>
            </a:r>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Adding Strings and Numbers</a:t>
            </a:r>
          </a:p>
        </p:txBody>
      </p:sp>
      <p:sp>
        <p:nvSpPr>
          <p:cNvPr id="12" name="Arrow: Right 11">
            <a:extLst>
              <a:ext uri="{FF2B5EF4-FFF2-40B4-BE49-F238E27FC236}">
                <a16:creationId xmlns:a16="http://schemas.microsoft.com/office/drawing/2014/main" id="{1D8F3A4B-222C-495D-9032-C2BEA91DFAB5}"/>
              </a:ext>
            </a:extLst>
          </p:cNvPr>
          <p:cNvSpPr/>
          <p:nvPr/>
        </p:nvSpPr>
        <p:spPr>
          <a:xfrm>
            <a:off x="5416670" y="3334139"/>
            <a:ext cx="793630" cy="5704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A9E3949-100D-4C22-B081-599746CAA58D}"/>
              </a:ext>
            </a:extLst>
          </p:cNvPr>
          <p:cNvPicPr>
            <a:picLocks noChangeAspect="1"/>
          </p:cNvPicPr>
          <p:nvPr/>
        </p:nvPicPr>
        <p:blipFill>
          <a:blip r:embed="rId3"/>
          <a:stretch>
            <a:fillRect/>
          </a:stretch>
        </p:blipFill>
        <p:spPr>
          <a:xfrm>
            <a:off x="6759701" y="3088950"/>
            <a:ext cx="3562350" cy="1019175"/>
          </a:xfrm>
          <a:prstGeom prst="rect">
            <a:avLst/>
          </a:prstGeom>
        </p:spPr>
      </p:pic>
    </p:spTree>
    <p:extLst>
      <p:ext uri="{BB962C8B-B14F-4D97-AF65-F5344CB8AC3E}">
        <p14:creationId xmlns:p14="http://schemas.microsoft.com/office/powerpoint/2010/main" val="240572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57D62-DA0A-4504-BC5E-34ADB96331AF}"/>
              </a:ext>
            </a:extLst>
          </p:cNvPr>
          <p:cNvSpPr>
            <a:spLocks noGrp="1"/>
          </p:cNvSpPr>
          <p:nvPr>
            <p:ph type="title"/>
          </p:nvPr>
        </p:nvSpPr>
        <p:spPr/>
        <p:txBody>
          <a:bodyPr/>
          <a:lstStyle/>
          <a:p>
            <a:r>
              <a:rPr lang="en-US" dirty="0"/>
              <a:t>JavaScript Event Listeners</a:t>
            </a:r>
          </a:p>
        </p:txBody>
      </p:sp>
      <p:sp>
        <p:nvSpPr>
          <p:cNvPr id="5" name="Text Placeholder 4">
            <a:extLst>
              <a:ext uri="{FF2B5EF4-FFF2-40B4-BE49-F238E27FC236}">
                <a16:creationId xmlns:a16="http://schemas.microsoft.com/office/drawing/2014/main" id="{0114F4BD-0AB1-4160-B9CE-888D7709F7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436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51449" cy="4143078"/>
          </a:xfrm>
        </p:spPr>
        <p:txBody>
          <a:bodyPr>
            <a:normAutofit/>
          </a:bodyPr>
          <a:lstStyle/>
          <a:p>
            <a:pPr marL="0" indent="0">
              <a:spcBef>
                <a:spcPts val="0"/>
              </a:spcBef>
              <a:spcAft>
                <a:spcPts val="1200"/>
              </a:spcAft>
              <a:buNone/>
            </a:pPr>
            <a:r>
              <a:rPr lang="en-US" sz="2400" dirty="0">
                <a:cs typeface="Courier New" panose="02070309020205020404" pitchFamily="49" charset="0"/>
              </a:rPr>
              <a:t>A more elegant way to react to events on a web site by creating event listeners</a:t>
            </a:r>
          </a:p>
          <a:p>
            <a:pPr marL="0" indent="0">
              <a:spcBef>
                <a:spcPts val="0"/>
              </a:spcBef>
              <a:spcAft>
                <a:spcPts val="1200"/>
              </a:spcAft>
              <a:buNone/>
            </a:pPr>
            <a:r>
              <a:rPr lang="en-US" sz="2400" dirty="0">
                <a:cs typeface="Courier New" panose="02070309020205020404" pitchFamily="49" charset="0"/>
              </a:rPr>
              <a:t>Removes the ‘trigger’ from the HTML and puts it in the JS</a:t>
            </a:r>
          </a:p>
          <a:p>
            <a:pPr marL="0" indent="0">
              <a:spcBef>
                <a:spcPts val="0"/>
              </a:spcBef>
              <a:spcAft>
                <a:spcPts val="1200"/>
              </a:spcAft>
              <a:buNone/>
            </a:pPr>
            <a:r>
              <a:rPr lang="en-US" sz="2400" dirty="0">
                <a:cs typeface="Courier New" panose="02070309020205020404" pitchFamily="49" charset="0"/>
              </a:rPr>
              <a:t>Similar to the ones we’ve seen, with some differences</a:t>
            </a:r>
          </a:p>
        </p:txBody>
      </p:sp>
    </p:spTree>
    <p:extLst>
      <p:ext uri="{BB962C8B-B14F-4D97-AF65-F5344CB8AC3E}">
        <p14:creationId xmlns:p14="http://schemas.microsoft.com/office/powerpoint/2010/main" val="175528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2682207"/>
            <a:ext cx="8351449" cy="3150325"/>
          </a:xfrm>
        </p:spPr>
        <p:txBody>
          <a:bodyPr>
            <a:normAutofit/>
          </a:bodyPr>
          <a:lstStyle/>
          <a:p>
            <a:pPr marL="0" indent="0">
              <a:spcBef>
                <a:spcPts val="0"/>
              </a:spcBef>
              <a:spcAft>
                <a:spcPts val="1200"/>
              </a:spcAft>
              <a:buNone/>
            </a:pPr>
            <a:r>
              <a:rPr lang="en-US" sz="2400" dirty="0">
                <a:cs typeface="Courier New" panose="02070309020205020404" pitchFamily="49" charset="0"/>
              </a:rPr>
              <a:t>This appears in your JavaScript code, not the HTML</a:t>
            </a:r>
          </a:p>
        </p:txBody>
      </p:sp>
      <p:pic>
        <p:nvPicPr>
          <p:cNvPr id="4" name="Picture 3">
            <a:extLst>
              <a:ext uri="{FF2B5EF4-FFF2-40B4-BE49-F238E27FC236}">
                <a16:creationId xmlns:a16="http://schemas.microsoft.com/office/drawing/2014/main" id="{5E42E24E-B6BA-4133-8EB5-7DF7D8081984}"/>
              </a:ext>
            </a:extLst>
          </p:cNvPr>
          <p:cNvPicPr>
            <a:picLocks noChangeAspect="1"/>
          </p:cNvPicPr>
          <p:nvPr/>
        </p:nvPicPr>
        <p:blipFill>
          <a:blip r:embed="rId2"/>
          <a:stretch>
            <a:fillRect/>
          </a:stretch>
        </p:blipFill>
        <p:spPr>
          <a:xfrm>
            <a:off x="780506" y="1796628"/>
            <a:ext cx="10573293" cy="885580"/>
          </a:xfrm>
          <a:prstGeom prst="rect">
            <a:avLst/>
          </a:prstGeom>
        </p:spPr>
      </p:pic>
    </p:spTree>
    <p:extLst>
      <p:ext uri="{BB962C8B-B14F-4D97-AF65-F5344CB8AC3E}">
        <p14:creationId xmlns:p14="http://schemas.microsoft.com/office/powerpoint/2010/main" val="37732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2682207"/>
            <a:ext cx="8351449" cy="3150325"/>
          </a:xfrm>
        </p:spPr>
        <p:txBody>
          <a:bodyPr>
            <a:normAutofit/>
          </a:bodyPr>
          <a:lstStyle/>
          <a:p>
            <a:pPr marL="0" indent="0">
              <a:spcBef>
                <a:spcPts val="0"/>
              </a:spcBef>
              <a:spcAft>
                <a:spcPts val="1200"/>
              </a:spcAft>
              <a:buNone/>
            </a:pPr>
            <a:r>
              <a:rPr lang="en-US" sz="2400" dirty="0">
                <a:cs typeface="Courier New" panose="02070309020205020404" pitchFamily="49" charset="0"/>
              </a:rPr>
              <a:t>This appears in your JavaScript code, not the HTML</a:t>
            </a:r>
          </a:p>
        </p:txBody>
      </p:sp>
      <p:pic>
        <p:nvPicPr>
          <p:cNvPr id="7" name="Picture 6">
            <a:extLst>
              <a:ext uri="{FF2B5EF4-FFF2-40B4-BE49-F238E27FC236}">
                <a16:creationId xmlns:a16="http://schemas.microsoft.com/office/drawing/2014/main" id="{1E16C7B7-2EF9-45EB-AEF8-FA81C41AD4F6}"/>
              </a:ext>
            </a:extLst>
          </p:cNvPr>
          <p:cNvPicPr>
            <a:picLocks noChangeAspect="1"/>
          </p:cNvPicPr>
          <p:nvPr/>
        </p:nvPicPr>
        <p:blipFill>
          <a:blip r:embed="rId2"/>
          <a:stretch>
            <a:fillRect/>
          </a:stretch>
        </p:blipFill>
        <p:spPr>
          <a:xfrm>
            <a:off x="1355842" y="1741817"/>
            <a:ext cx="9000391" cy="2905304"/>
          </a:xfrm>
          <a:prstGeom prst="rect">
            <a:avLst/>
          </a:prstGeom>
        </p:spPr>
      </p:pic>
    </p:spTree>
    <p:extLst>
      <p:ext uri="{BB962C8B-B14F-4D97-AF65-F5344CB8AC3E}">
        <p14:creationId xmlns:p14="http://schemas.microsoft.com/office/powerpoint/2010/main" val="211079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2682207"/>
            <a:ext cx="8351449" cy="3150325"/>
          </a:xfrm>
        </p:spPr>
        <p:txBody>
          <a:bodyPr>
            <a:normAutofit/>
          </a:bodyPr>
          <a:lstStyle/>
          <a:p>
            <a:pPr marL="0" indent="0">
              <a:spcBef>
                <a:spcPts val="0"/>
              </a:spcBef>
              <a:spcAft>
                <a:spcPts val="1200"/>
              </a:spcAft>
              <a:buNone/>
            </a:pPr>
            <a:r>
              <a:rPr lang="en-US" sz="2400" dirty="0">
                <a:cs typeface="Courier New" panose="02070309020205020404" pitchFamily="49" charset="0"/>
              </a:rPr>
              <a:t>This appears in your JavaScript code, not the HTML</a:t>
            </a:r>
          </a:p>
        </p:txBody>
      </p:sp>
      <p:pic>
        <p:nvPicPr>
          <p:cNvPr id="5" name="Picture 4">
            <a:extLst>
              <a:ext uri="{FF2B5EF4-FFF2-40B4-BE49-F238E27FC236}">
                <a16:creationId xmlns:a16="http://schemas.microsoft.com/office/drawing/2014/main" id="{7CE4F39B-B4CB-4DD8-BFCA-1298F20DB576}"/>
              </a:ext>
            </a:extLst>
          </p:cNvPr>
          <p:cNvPicPr>
            <a:picLocks noChangeAspect="1"/>
          </p:cNvPicPr>
          <p:nvPr/>
        </p:nvPicPr>
        <p:blipFill>
          <a:blip r:embed="rId2"/>
          <a:stretch>
            <a:fillRect/>
          </a:stretch>
        </p:blipFill>
        <p:spPr>
          <a:xfrm>
            <a:off x="588591" y="1562379"/>
            <a:ext cx="11272172" cy="3040972"/>
          </a:xfrm>
          <a:prstGeom prst="rect">
            <a:avLst/>
          </a:prstGeom>
        </p:spPr>
      </p:pic>
    </p:spTree>
    <p:extLst>
      <p:ext uri="{BB962C8B-B14F-4D97-AF65-F5344CB8AC3E}">
        <p14:creationId xmlns:p14="http://schemas.microsoft.com/office/powerpoint/2010/main" val="313025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pic>
        <p:nvPicPr>
          <p:cNvPr id="4" name="Picture 3">
            <a:extLst>
              <a:ext uri="{FF2B5EF4-FFF2-40B4-BE49-F238E27FC236}">
                <a16:creationId xmlns:a16="http://schemas.microsoft.com/office/drawing/2014/main" id="{56B8764A-B1CE-4D65-96B5-53E97D3EAE08}"/>
              </a:ext>
            </a:extLst>
          </p:cNvPr>
          <p:cNvPicPr>
            <a:picLocks noChangeAspect="1"/>
          </p:cNvPicPr>
          <p:nvPr/>
        </p:nvPicPr>
        <p:blipFill>
          <a:blip r:embed="rId2"/>
          <a:stretch>
            <a:fillRect/>
          </a:stretch>
        </p:blipFill>
        <p:spPr>
          <a:xfrm>
            <a:off x="757793" y="2835389"/>
            <a:ext cx="2899753" cy="877557"/>
          </a:xfrm>
          <a:prstGeom prst="rect">
            <a:avLst/>
          </a:prstGeom>
        </p:spPr>
      </p:pic>
      <p:pic>
        <p:nvPicPr>
          <p:cNvPr id="11" name="Picture 10">
            <a:extLst>
              <a:ext uri="{FF2B5EF4-FFF2-40B4-BE49-F238E27FC236}">
                <a16:creationId xmlns:a16="http://schemas.microsoft.com/office/drawing/2014/main" id="{14999EB2-CC21-4EF5-B3E1-CDEED7BD05B9}"/>
              </a:ext>
            </a:extLst>
          </p:cNvPr>
          <p:cNvPicPr>
            <a:picLocks noChangeAspect="1"/>
          </p:cNvPicPr>
          <p:nvPr/>
        </p:nvPicPr>
        <p:blipFill>
          <a:blip r:embed="rId3"/>
          <a:stretch>
            <a:fillRect/>
          </a:stretch>
        </p:blipFill>
        <p:spPr>
          <a:xfrm>
            <a:off x="5574701" y="2399768"/>
            <a:ext cx="6014496" cy="1748798"/>
          </a:xfrm>
          <a:prstGeom prst="rect">
            <a:avLst/>
          </a:prstGeom>
        </p:spPr>
      </p:pic>
      <p:sp>
        <p:nvSpPr>
          <p:cNvPr id="12" name="Arrow: Right 11">
            <a:extLst>
              <a:ext uri="{FF2B5EF4-FFF2-40B4-BE49-F238E27FC236}">
                <a16:creationId xmlns:a16="http://schemas.microsoft.com/office/drawing/2014/main" id="{2391C369-90A6-4C7D-A757-5A7D637A746A}"/>
              </a:ext>
            </a:extLst>
          </p:cNvPr>
          <p:cNvSpPr/>
          <p:nvPr/>
        </p:nvSpPr>
        <p:spPr>
          <a:xfrm>
            <a:off x="3971162" y="2930122"/>
            <a:ext cx="1243584" cy="6880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11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2682207"/>
            <a:ext cx="8351449" cy="3150325"/>
          </a:xfrm>
        </p:spPr>
        <p:txBody>
          <a:bodyPr>
            <a:normAutofit/>
          </a:bodyPr>
          <a:lstStyle/>
          <a:p>
            <a:pPr marL="0" indent="0">
              <a:spcBef>
                <a:spcPts val="0"/>
              </a:spcBef>
              <a:spcAft>
                <a:spcPts val="1200"/>
              </a:spcAft>
              <a:buNone/>
            </a:pPr>
            <a:r>
              <a:rPr lang="en-US" sz="2400" dirty="0">
                <a:cs typeface="Courier New" panose="02070309020205020404" pitchFamily="49" charset="0"/>
              </a:rPr>
              <a:t>This appears in your JavaScript code, not the HTML</a:t>
            </a:r>
          </a:p>
        </p:txBody>
      </p:sp>
      <p:pic>
        <p:nvPicPr>
          <p:cNvPr id="7" name="Picture 6">
            <a:extLst>
              <a:ext uri="{FF2B5EF4-FFF2-40B4-BE49-F238E27FC236}">
                <a16:creationId xmlns:a16="http://schemas.microsoft.com/office/drawing/2014/main" id="{1E16C7B7-2EF9-45EB-AEF8-FA81C41AD4F6}"/>
              </a:ext>
            </a:extLst>
          </p:cNvPr>
          <p:cNvPicPr>
            <a:picLocks noChangeAspect="1"/>
          </p:cNvPicPr>
          <p:nvPr/>
        </p:nvPicPr>
        <p:blipFill>
          <a:blip r:embed="rId2"/>
          <a:stretch>
            <a:fillRect/>
          </a:stretch>
        </p:blipFill>
        <p:spPr>
          <a:xfrm>
            <a:off x="1355842" y="1741817"/>
            <a:ext cx="9000391" cy="2905304"/>
          </a:xfrm>
          <a:prstGeom prst="rect">
            <a:avLst/>
          </a:prstGeom>
        </p:spPr>
      </p:pic>
    </p:spTree>
    <p:extLst>
      <p:ext uri="{BB962C8B-B14F-4D97-AF65-F5344CB8AC3E}">
        <p14:creationId xmlns:p14="http://schemas.microsoft.com/office/powerpoint/2010/main" val="11362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pic>
        <p:nvPicPr>
          <p:cNvPr id="7" name="Picture 6">
            <a:extLst>
              <a:ext uri="{FF2B5EF4-FFF2-40B4-BE49-F238E27FC236}">
                <a16:creationId xmlns:a16="http://schemas.microsoft.com/office/drawing/2014/main" id="{FE45B57B-6E9A-4665-B351-8C977B41204F}"/>
              </a:ext>
            </a:extLst>
          </p:cNvPr>
          <p:cNvPicPr>
            <a:picLocks noChangeAspect="1"/>
          </p:cNvPicPr>
          <p:nvPr/>
        </p:nvPicPr>
        <p:blipFill>
          <a:blip r:embed="rId2"/>
          <a:stretch>
            <a:fillRect/>
          </a:stretch>
        </p:blipFill>
        <p:spPr>
          <a:xfrm>
            <a:off x="838200" y="1672761"/>
            <a:ext cx="10946932" cy="3427559"/>
          </a:xfrm>
          <a:prstGeom prst="rect">
            <a:avLst/>
          </a:prstGeom>
        </p:spPr>
      </p:pic>
    </p:spTree>
    <p:extLst>
      <p:ext uri="{BB962C8B-B14F-4D97-AF65-F5344CB8AC3E}">
        <p14:creationId xmlns:p14="http://schemas.microsoft.com/office/powerpoint/2010/main" val="358570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sp>
        <p:nvSpPr>
          <p:cNvPr id="12" name="Arrow: Right 11">
            <a:extLst>
              <a:ext uri="{FF2B5EF4-FFF2-40B4-BE49-F238E27FC236}">
                <a16:creationId xmlns:a16="http://schemas.microsoft.com/office/drawing/2014/main" id="{2391C369-90A6-4C7D-A757-5A7D637A746A}"/>
              </a:ext>
            </a:extLst>
          </p:cNvPr>
          <p:cNvSpPr/>
          <p:nvPr/>
        </p:nvSpPr>
        <p:spPr>
          <a:xfrm>
            <a:off x="4005949" y="3301036"/>
            <a:ext cx="1243584" cy="6880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8B8482-4D7C-4453-8FE0-2C7D24354B9A}"/>
              </a:ext>
            </a:extLst>
          </p:cNvPr>
          <p:cNvPicPr>
            <a:picLocks noChangeAspect="1"/>
          </p:cNvPicPr>
          <p:nvPr/>
        </p:nvPicPr>
        <p:blipFill>
          <a:blip r:embed="rId2"/>
          <a:stretch>
            <a:fillRect/>
          </a:stretch>
        </p:blipFill>
        <p:spPr>
          <a:xfrm>
            <a:off x="519852" y="3089955"/>
            <a:ext cx="2367143" cy="1110253"/>
          </a:xfrm>
          <a:prstGeom prst="rect">
            <a:avLst/>
          </a:prstGeom>
        </p:spPr>
      </p:pic>
      <p:pic>
        <p:nvPicPr>
          <p:cNvPr id="7" name="Picture 6">
            <a:extLst>
              <a:ext uri="{FF2B5EF4-FFF2-40B4-BE49-F238E27FC236}">
                <a16:creationId xmlns:a16="http://schemas.microsoft.com/office/drawing/2014/main" id="{38DBBE03-8256-43A4-9F36-AC47385A2B15}"/>
              </a:ext>
            </a:extLst>
          </p:cNvPr>
          <p:cNvPicPr>
            <a:picLocks noChangeAspect="1"/>
          </p:cNvPicPr>
          <p:nvPr/>
        </p:nvPicPr>
        <p:blipFill>
          <a:blip r:embed="rId3"/>
          <a:stretch>
            <a:fillRect/>
          </a:stretch>
        </p:blipFill>
        <p:spPr>
          <a:xfrm>
            <a:off x="5659283" y="1858427"/>
            <a:ext cx="5495273" cy="3573308"/>
          </a:xfrm>
          <a:prstGeom prst="rect">
            <a:avLst/>
          </a:prstGeom>
        </p:spPr>
      </p:pic>
    </p:spTree>
    <p:extLst>
      <p:ext uri="{BB962C8B-B14F-4D97-AF65-F5344CB8AC3E}">
        <p14:creationId xmlns:p14="http://schemas.microsoft.com/office/powerpoint/2010/main" val="20953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 - Document</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51449" cy="710845"/>
          </a:xfrm>
        </p:spPr>
        <p:txBody>
          <a:bodyPr>
            <a:normAutofit fontScale="85000" lnSpcReduction="10000"/>
          </a:bodyPr>
          <a:lstStyle/>
          <a:p>
            <a:pPr marL="0" indent="0">
              <a:spcBef>
                <a:spcPts val="0"/>
              </a:spcBef>
              <a:spcAft>
                <a:spcPts val="1200"/>
              </a:spcAft>
              <a:buNone/>
            </a:pPr>
            <a:r>
              <a:rPr lang="en-US" sz="2400" dirty="0">
                <a:cs typeface="Courier New" panose="02070309020205020404" pitchFamily="49" charset="0"/>
              </a:rPr>
              <a:t>There are a variety of event listeners built in to JavaScript (in addition to ‘click’)</a:t>
            </a:r>
          </a:p>
          <a:p>
            <a:pPr marL="0" indent="0">
              <a:spcBef>
                <a:spcPts val="0"/>
              </a:spcBef>
              <a:spcAft>
                <a:spcPts val="1200"/>
              </a:spcAft>
              <a:buNone/>
            </a:pPr>
            <a:endParaRPr lang="en-US" sz="2400" dirty="0">
              <a:cs typeface="Courier New" panose="02070309020205020404" pitchFamily="49" charset="0"/>
            </a:endParaRPr>
          </a:p>
        </p:txBody>
      </p:sp>
      <p:sp>
        <p:nvSpPr>
          <p:cNvPr id="4" name="TextBox 3">
            <a:extLst>
              <a:ext uri="{FF2B5EF4-FFF2-40B4-BE49-F238E27FC236}">
                <a16:creationId xmlns:a16="http://schemas.microsoft.com/office/drawing/2014/main" id="{590B6117-DDDF-4E70-BFB6-FEE06C07D80F}"/>
              </a:ext>
            </a:extLst>
          </p:cNvPr>
          <p:cNvSpPr txBox="1"/>
          <p:nvPr/>
        </p:nvSpPr>
        <p:spPr>
          <a:xfrm>
            <a:off x="104633" y="2183642"/>
            <a:ext cx="11987283" cy="3749040"/>
          </a:xfrm>
          <a:prstGeom prst="rect">
            <a:avLst/>
          </a:prstGeom>
          <a:noFill/>
        </p:spPr>
        <p:txBody>
          <a:bodyPr wrap="square" numCol="4" rtlCol="0">
            <a:spAutoFit/>
          </a:bodyPr>
          <a:lstStyle/>
          <a:p>
            <a:r>
              <a:rPr lang="en-US" dirty="0" err="1">
                <a:latin typeface="Corbel Light" panose="020B0303020204020204" pitchFamily="34" charset="0"/>
              </a:rPr>
              <a:t>animationcancel</a:t>
            </a:r>
            <a:r>
              <a:rPr lang="en-US" dirty="0">
                <a:latin typeface="Corbel Light" panose="020B0303020204020204" pitchFamily="34" charset="0"/>
              </a:rPr>
              <a:t> event</a:t>
            </a:r>
          </a:p>
          <a:p>
            <a:r>
              <a:rPr lang="en-US" dirty="0" err="1">
                <a:latin typeface="Corbel Light" panose="020B0303020204020204" pitchFamily="34" charset="0"/>
              </a:rPr>
              <a:t>animationend</a:t>
            </a:r>
            <a:r>
              <a:rPr lang="en-US" dirty="0">
                <a:latin typeface="Corbel Light" panose="020B0303020204020204" pitchFamily="34" charset="0"/>
              </a:rPr>
              <a:t> event</a:t>
            </a:r>
          </a:p>
          <a:p>
            <a:r>
              <a:rPr lang="en-US" dirty="0" err="1">
                <a:latin typeface="Corbel Light" panose="020B0303020204020204" pitchFamily="34" charset="0"/>
              </a:rPr>
              <a:t>animationiteration</a:t>
            </a:r>
            <a:r>
              <a:rPr lang="en-US" dirty="0">
                <a:latin typeface="Corbel Light" panose="020B0303020204020204" pitchFamily="34" charset="0"/>
              </a:rPr>
              <a:t> event</a:t>
            </a:r>
          </a:p>
          <a:p>
            <a:r>
              <a:rPr lang="en-US" dirty="0" err="1">
                <a:latin typeface="Corbel Light" panose="020B0303020204020204" pitchFamily="34" charset="0"/>
              </a:rPr>
              <a:t>animationstart</a:t>
            </a:r>
            <a:r>
              <a:rPr lang="en-US" dirty="0">
                <a:latin typeface="Corbel Light" panose="020B0303020204020204" pitchFamily="34" charset="0"/>
              </a:rPr>
              <a:t> event</a:t>
            </a:r>
          </a:p>
          <a:p>
            <a:r>
              <a:rPr lang="en-US" dirty="0">
                <a:latin typeface="Corbel Light" panose="020B0303020204020204" pitchFamily="34" charset="0"/>
              </a:rPr>
              <a:t>copy event</a:t>
            </a:r>
          </a:p>
          <a:p>
            <a:r>
              <a:rPr lang="en-US" dirty="0">
                <a:latin typeface="Corbel Light" panose="020B0303020204020204" pitchFamily="34" charset="0"/>
              </a:rPr>
              <a:t>cut event</a:t>
            </a:r>
          </a:p>
          <a:p>
            <a:r>
              <a:rPr lang="en-US" dirty="0" err="1">
                <a:latin typeface="Corbel Light" panose="020B0303020204020204" pitchFamily="34" charset="0"/>
              </a:rPr>
              <a:t>DOMContentLoaded</a:t>
            </a:r>
            <a:r>
              <a:rPr lang="en-US" dirty="0">
                <a:latin typeface="Corbel Light" panose="020B0303020204020204" pitchFamily="34" charset="0"/>
              </a:rPr>
              <a:t> event</a:t>
            </a:r>
          </a:p>
          <a:p>
            <a:r>
              <a:rPr lang="en-US" dirty="0" err="1">
                <a:latin typeface="Corbel Light" panose="020B0303020204020204" pitchFamily="34" charset="0"/>
              </a:rPr>
              <a:t>dragend</a:t>
            </a:r>
            <a:r>
              <a:rPr lang="en-US" dirty="0">
                <a:latin typeface="Corbel Light" panose="020B0303020204020204" pitchFamily="34" charset="0"/>
              </a:rPr>
              <a:t> event</a:t>
            </a:r>
          </a:p>
          <a:p>
            <a:r>
              <a:rPr lang="en-US" dirty="0" err="1">
                <a:latin typeface="Corbel Light" panose="020B0303020204020204" pitchFamily="34" charset="0"/>
              </a:rPr>
              <a:t>dragenter</a:t>
            </a:r>
            <a:r>
              <a:rPr lang="en-US" dirty="0">
                <a:latin typeface="Corbel Light" panose="020B0303020204020204" pitchFamily="34" charset="0"/>
              </a:rPr>
              <a:t> event</a:t>
            </a:r>
          </a:p>
          <a:p>
            <a:r>
              <a:rPr lang="en-US" dirty="0" err="1">
                <a:latin typeface="Corbel Light" panose="020B0303020204020204" pitchFamily="34" charset="0"/>
              </a:rPr>
              <a:t>dragleave</a:t>
            </a:r>
            <a:r>
              <a:rPr lang="en-US" dirty="0">
                <a:latin typeface="Corbel Light" panose="020B0303020204020204" pitchFamily="34" charset="0"/>
              </a:rPr>
              <a:t> event</a:t>
            </a:r>
          </a:p>
          <a:p>
            <a:r>
              <a:rPr lang="en-US" dirty="0" err="1">
                <a:latin typeface="Corbel Light" panose="020B0303020204020204" pitchFamily="34" charset="0"/>
              </a:rPr>
              <a:t>dragover</a:t>
            </a:r>
            <a:r>
              <a:rPr lang="en-US" dirty="0">
                <a:latin typeface="Corbel Light" panose="020B0303020204020204" pitchFamily="34" charset="0"/>
              </a:rPr>
              <a:t> event</a:t>
            </a:r>
          </a:p>
          <a:p>
            <a:r>
              <a:rPr lang="en-US" dirty="0" err="1">
                <a:latin typeface="Corbel Light" panose="020B0303020204020204" pitchFamily="34" charset="0"/>
              </a:rPr>
              <a:t>dragstart</a:t>
            </a:r>
            <a:r>
              <a:rPr lang="en-US" dirty="0">
                <a:latin typeface="Corbel Light" panose="020B0303020204020204" pitchFamily="34" charset="0"/>
              </a:rPr>
              <a:t> event</a:t>
            </a:r>
          </a:p>
          <a:p>
            <a:r>
              <a:rPr lang="en-US" dirty="0">
                <a:latin typeface="Corbel Light" panose="020B0303020204020204" pitchFamily="34" charset="0"/>
              </a:rPr>
              <a:t>drag event</a:t>
            </a:r>
          </a:p>
          <a:p>
            <a:r>
              <a:rPr lang="en-US" dirty="0">
                <a:latin typeface="Corbel Light" panose="020B0303020204020204" pitchFamily="34" charset="0"/>
              </a:rPr>
              <a:t>drop event</a:t>
            </a:r>
          </a:p>
          <a:p>
            <a:r>
              <a:rPr lang="en-US" dirty="0" err="1">
                <a:latin typeface="Corbel Light" panose="020B0303020204020204" pitchFamily="34" charset="0"/>
              </a:rPr>
              <a:t>fullscreenchange</a:t>
            </a:r>
            <a:r>
              <a:rPr lang="en-US" dirty="0">
                <a:latin typeface="Corbel Light" panose="020B0303020204020204" pitchFamily="34" charset="0"/>
              </a:rPr>
              <a:t> event</a:t>
            </a:r>
          </a:p>
          <a:p>
            <a:r>
              <a:rPr lang="en-US" dirty="0" err="1">
                <a:latin typeface="Corbel Light" panose="020B0303020204020204" pitchFamily="34" charset="0"/>
              </a:rPr>
              <a:t>fullscreenerror</a:t>
            </a:r>
            <a:r>
              <a:rPr lang="en-US" dirty="0">
                <a:latin typeface="Corbel Light" panose="020B0303020204020204" pitchFamily="34" charset="0"/>
              </a:rPr>
              <a:t> event</a:t>
            </a:r>
          </a:p>
          <a:p>
            <a:r>
              <a:rPr lang="en-US" dirty="0" err="1">
                <a:latin typeface="Corbel Light" panose="020B0303020204020204" pitchFamily="34" charset="0"/>
              </a:rPr>
              <a:t>gotpointercapture</a:t>
            </a:r>
            <a:r>
              <a:rPr lang="en-US" dirty="0">
                <a:latin typeface="Corbel Light" panose="020B0303020204020204" pitchFamily="34" charset="0"/>
              </a:rPr>
              <a:t> event</a:t>
            </a:r>
          </a:p>
          <a:p>
            <a:r>
              <a:rPr lang="en-US" dirty="0" err="1">
                <a:latin typeface="Corbel Light" panose="020B0303020204020204" pitchFamily="34" charset="0"/>
              </a:rPr>
              <a:t>keydown</a:t>
            </a:r>
            <a:r>
              <a:rPr lang="en-US" dirty="0">
                <a:latin typeface="Corbel Light" panose="020B0303020204020204" pitchFamily="34" charset="0"/>
              </a:rPr>
              <a:t> event</a:t>
            </a:r>
          </a:p>
          <a:p>
            <a:r>
              <a:rPr lang="en-US" dirty="0">
                <a:latin typeface="Corbel Light" panose="020B0303020204020204" pitchFamily="34" charset="0"/>
              </a:rPr>
              <a:t>keypress event</a:t>
            </a:r>
          </a:p>
          <a:p>
            <a:r>
              <a:rPr lang="en-US" dirty="0" err="1">
                <a:latin typeface="Corbel Light" panose="020B0303020204020204" pitchFamily="34" charset="0"/>
              </a:rPr>
              <a:t>keyup</a:t>
            </a:r>
            <a:r>
              <a:rPr lang="en-US" dirty="0">
                <a:latin typeface="Corbel Light" panose="020B0303020204020204" pitchFamily="34" charset="0"/>
              </a:rPr>
              <a:t> event</a:t>
            </a:r>
          </a:p>
          <a:p>
            <a:r>
              <a:rPr lang="en-US" dirty="0" err="1">
                <a:latin typeface="Corbel Light" panose="020B0303020204020204" pitchFamily="34" charset="0"/>
              </a:rPr>
              <a:t>lostpointercapture</a:t>
            </a:r>
            <a:r>
              <a:rPr lang="en-US" dirty="0">
                <a:latin typeface="Corbel Light" panose="020B0303020204020204" pitchFamily="34" charset="0"/>
              </a:rPr>
              <a:t> event</a:t>
            </a:r>
          </a:p>
          <a:p>
            <a:r>
              <a:rPr lang="en-US" dirty="0">
                <a:latin typeface="Corbel Light" panose="020B0303020204020204" pitchFamily="34" charset="0"/>
              </a:rPr>
              <a:t>paste event</a:t>
            </a:r>
          </a:p>
          <a:p>
            <a:r>
              <a:rPr lang="en-US" dirty="0" err="1">
                <a:latin typeface="Corbel Light" panose="020B0303020204020204" pitchFamily="34" charset="0"/>
              </a:rPr>
              <a:t>pointercancel</a:t>
            </a:r>
            <a:r>
              <a:rPr lang="en-US" dirty="0">
                <a:latin typeface="Corbel Light" panose="020B0303020204020204" pitchFamily="34" charset="0"/>
              </a:rPr>
              <a:t> event</a:t>
            </a:r>
          </a:p>
          <a:p>
            <a:r>
              <a:rPr lang="en-US" dirty="0" err="1">
                <a:latin typeface="Corbel Light" panose="020B0303020204020204" pitchFamily="34" charset="0"/>
              </a:rPr>
              <a:t>pointerdown</a:t>
            </a:r>
            <a:r>
              <a:rPr lang="en-US" dirty="0">
                <a:latin typeface="Corbel Light" panose="020B0303020204020204" pitchFamily="34" charset="0"/>
              </a:rPr>
              <a:t> event</a:t>
            </a:r>
          </a:p>
          <a:p>
            <a:r>
              <a:rPr lang="en-US" dirty="0" err="1">
                <a:latin typeface="Corbel Light" panose="020B0303020204020204" pitchFamily="34" charset="0"/>
              </a:rPr>
              <a:t>pointerenter</a:t>
            </a:r>
            <a:r>
              <a:rPr lang="en-US" dirty="0">
                <a:latin typeface="Corbel Light" panose="020B0303020204020204" pitchFamily="34" charset="0"/>
              </a:rPr>
              <a:t> event</a:t>
            </a:r>
          </a:p>
          <a:p>
            <a:r>
              <a:rPr lang="en-US" dirty="0" err="1">
                <a:latin typeface="Corbel Light" panose="020B0303020204020204" pitchFamily="34" charset="0"/>
              </a:rPr>
              <a:t>pointerleave</a:t>
            </a:r>
            <a:r>
              <a:rPr lang="en-US" dirty="0">
                <a:latin typeface="Corbel Light" panose="020B0303020204020204" pitchFamily="34" charset="0"/>
              </a:rPr>
              <a:t> event</a:t>
            </a:r>
          </a:p>
          <a:p>
            <a:r>
              <a:rPr lang="en-US" dirty="0" err="1">
                <a:latin typeface="Corbel Light" panose="020B0303020204020204" pitchFamily="34" charset="0"/>
              </a:rPr>
              <a:t>pointerlockchange</a:t>
            </a:r>
            <a:r>
              <a:rPr lang="en-US" dirty="0">
                <a:latin typeface="Corbel Light" panose="020B0303020204020204" pitchFamily="34" charset="0"/>
              </a:rPr>
              <a:t> event</a:t>
            </a:r>
          </a:p>
          <a:p>
            <a:r>
              <a:rPr lang="en-US" dirty="0" err="1">
                <a:latin typeface="Corbel Light" panose="020B0303020204020204" pitchFamily="34" charset="0"/>
              </a:rPr>
              <a:t>pointerlockerror</a:t>
            </a:r>
            <a:r>
              <a:rPr lang="en-US" dirty="0">
                <a:latin typeface="Corbel Light" panose="020B0303020204020204" pitchFamily="34" charset="0"/>
              </a:rPr>
              <a:t> event</a:t>
            </a:r>
          </a:p>
          <a:p>
            <a:r>
              <a:rPr lang="en-US" dirty="0" err="1">
                <a:latin typeface="Corbel Light" panose="020B0303020204020204" pitchFamily="34" charset="0"/>
              </a:rPr>
              <a:t>pointermove</a:t>
            </a:r>
            <a:r>
              <a:rPr lang="en-US" dirty="0">
                <a:latin typeface="Corbel Light" panose="020B0303020204020204" pitchFamily="34" charset="0"/>
              </a:rPr>
              <a:t> event</a:t>
            </a:r>
          </a:p>
          <a:p>
            <a:r>
              <a:rPr lang="en-US" dirty="0" err="1">
                <a:latin typeface="Corbel Light" panose="020B0303020204020204" pitchFamily="34" charset="0"/>
              </a:rPr>
              <a:t>pointerout</a:t>
            </a:r>
            <a:r>
              <a:rPr lang="en-US" dirty="0">
                <a:latin typeface="Corbel Light" panose="020B0303020204020204" pitchFamily="34" charset="0"/>
              </a:rPr>
              <a:t> event</a:t>
            </a:r>
          </a:p>
          <a:p>
            <a:r>
              <a:rPr lang="en-US" dirty="0" err="1">
                <a:latin typeface="Corbel Light" panose="020B0303020204020204" pitchFamily="34" charset="0"/>
              </a:rPr>
              <a:t>pointerover</a:t>
            </a:r>
            <a:r>
              <a:rPr lang="en-US" dirty="0">
                <a:latin typeface="Corbel Light" panose="020B0303020204020204" pitchFamily="34" charset="0"/>
              </a:rPr>
              <a:t> event</a:t>
            </a:r>
          </a:p>
          <a:p>
            <a:r>
              <a:rPr lang="en-US" dirty="0" err="1">
                <a:latin typeface="Corbel Light" panose="020B0303020204020204" pitchFamily="34" charset="0"/>
              </a:rPr>
              <a:t>pointerup</a:t>
            </a:r>
            <a:r>
              <a:rPr lang="en-US" dirty="0">
                <a:latin typeface="Corbel Light" panose="020B0303020204020204" pitchFamily="34" charset="0"/>
              </a:rPr>
              <a:t> event</a:t>
            </a:r>
          </a:p>
          <a:p>
            <a:r>
              <a:rPr lang="en-US" dirty="0" err="1">
                <a:latin typeface="Corbel Light" panose="020B0303020204020204" pitchFamily="34" charset="0"/>
              </a:rPr>
              <a:t>readystatechange</a:t>
            </a:r>
            <a:r>
              <a:rPr lang="en-US" dirty="0">
                <a:latin typeface="Corbel Light" panose="020B0303020204020204" pitchFamily="34" charset="0"/>
              </a:rPr>
              <a:t> event</a:t>
            </a:r>
          </a:p>
          <a:p>
            <a:r>
              <a:rPr lang="en-US" dirty="0">
                <a:latin typeface="Corbel Light" panose="020B0303020204020204" pitchFamily="34" charset="0"/>
              </a:rPr>
              <a:t>scroll event</a:t>
            </a:r>
          </a:p>
          <a:p>
            <a:r>
              <a:rPr lang="en-US" dirty="0" err="1">
                <a:latin typeface="Corbel Light" panose="020B0303020204020204" pitchFamily="34" charset="0"/>
              </a:rPr>
              <a:t>selectionchange</a:t>
            </a:r>
            <a:r>
              <a:rPr lang="en-US" dirty="0">
                <a:latin typeface="Corbel Light" panose="020B0303020204020204" pitchFamily="34" charset="0"/>
              </a:rPr>
              <a:t> event</a:t>
            </a:r>
          </a:p>
          <a:p>
            <a:r>
              <a:rPr lang="en-US" dirty="0" err="1">
                <a:latin typeface="Corbel Light" panose="020B0303020204020204" pitchFamily="34" charset="0"/>
              </a:rPr>
              <a:t>selectstart</a:t>
            </a:r>
            <a:r>
              <a:rPr lang="en-US" dirty="0">
                <a:latin typeface="Corbel Light" panose="020B0303020204020204" pitchFamily="34" charset="0"/>
              </a:rPr>
              <a:t> event</a:t>
            </a:r>
          </a:p>
          <a:p>
            <a:r>
              <a:rPr lang="en-US" dirty="0" err="1">
                <a:latin typeface="Corbel Light" panose="020B0303020204020204" pitchFamily="34" charset="0"/>
              </a:rPr>
              <a:t>touchcancel</a:t>
            </a:r>
            <a:r>
              <a:rPr lang="en-US" dirty="0">
                <a:latin typeface="Corbel Light" panose="020B0303020204020204" pitchFamily="34" charset="0"/>
              </a:rPr>
              <a:t> event</a:t>
            </a:r>
          </a:p>
          <a:p>
            <a:r>
              <a:rPr lang="en-US" dirty="0" err="1">
                <a:latin typeface="Corbel Light" panose="020B0303020204020204" pitchFamily="34" charset="0"/>
              </a:rPr>
              <a:t>touchend</a:t>
            </a:r>
            <a:r>
              <a:rPr lang="en-US" dirty="0">
                <a:latin typeface="Corbel Light" panose="020B0303020204020204" pitchFamily="34" charset="0"/>
              </a:rPr>
              <a:t> event</a:t>
            </a:r>
          </a:p>
          <a:p>
            <a:r>
              <a:rPr lang="en-US" dirty="0" err="1">
                <a:latin typeface="Corbel Light" panose="020B0303020204020204" pitchFamily="34" charset="0"/>
              </a:rPr>
              <a:t>touchmove</a:t>
            </a:r>
            <a:r>
              <a:rPr lang="en-US" dirty="0">
                <a:latin typeface="Corbel Light" panose="020B0303020204020204" pitchFamily="34" charset="0"/>
              </a:rPr>
              <a:t> event</a:t>
            </a:r>
          </a:p>
          <a:p>
            <a:r>
              <a:rPr lang="en-US" dirty="0" err="1">
                <a:latin typeface="Corbel Light" panose="020B0303020204020204" pitchFamily="34" charset="0"/>
              </a:rPr>
              <a:t>touchstart</a:t>
            </a:r>
            <a:r>
              <a:rPr lang="en-US" dirty="0">
                <a:latin typeface="Corbel Light" panose="020B0303020204020204" pitchFamily="34" charset="0"/>
              </a:rPr>
              <a:t> event</a:t>
            </a:r>
          </a:p>
          <a:p>
            <a:r>
              <a:rPr lang="en-US" dirty="0" err="1">
                <a:latin typeface="Corbel Light" panose="020B0303020204020204" pitchFamily="34" charset="0"/>
              </a:rPr>
              <a:t>transitioncancel</a:t>
            </a:r>
            <a:r>
              <a:rPr lang="en-US" dirty="0">
                <a:latin typeface="Corbel Light" panose="020B0303020204020204" pitchFamily="34" charset="0"/>
              </a:rPr>
              <a:t> event</a:t>
            </a:r>
          </a:p>
          <a:p>
            <a:r>
              <a:rPr lang="en-US" dirty="0" err="1">
                <a:latin typeface="Corbel Light" panose="020B0303020204020204" pitchFamily="34" charset="0"/>
              </a:rPr>
              <a:t>transitionend</a:t>
            </a:r>
            <a:r>
              <a:rPr lang="en-US" dirty="0">
                <a:latin typeface="Corbel Light" panose="020B0303020204020204" pitchFamily="34" charset="0"/>
              </a:rPr>
              <a:t> event</a:t>
            </a:r>
          </a:p>
          <a:p>
            <a:r>
              <a:rPr lang="en-US" dirty="0" err="1">
                <a:latin typeface="Corbel Light" panose="020B0303020204020204" pitchFamily="34" charset="0"/>
              </a:rPr>
              <a:t>transitionrun</a:t>
            </a:r>
            <a:r>
              <a:rPr lang="en-US" dirty="0">
                <a:latin typeface="Corbel Light" panose="020B0303020204020204" pitchFamily="34" charset="0"/>
              </a:rPr>
              <a:t> event</a:t>
            </a:r>
          </a:p>
          <a:p>
            <a:r>
              <a:rPr lang="en-US" dirty="0" err="1">
                <a:latin typeface="Corbel Light" panose="020B0303020204020204" pitchFamily="34" charset="0"/>
              </a:rPr>
              <a:t>transitionstart</a:t>
            </a:r>
            <a:r>
              <a:rPr lang="en-US" dirty="0">
                <a:latin typeface="Corbel Light" panose="020B0303020204020204" pitchFamily="34" charset="0"/>
              </a:rPr>
              <a:t> event</a:t>
            </a:r>
          </a:p>
          <a:p>
            <a:r>
              <a:rPr lang="en-US" dirty="0" err="1">
                <a:latin typeface="Corbel Light" panose="020B0303020204020204" pitchFamily="34" charset="0"/>
              </a:rPr>
              <a:t>visibilitychange</a:t>
            </a:r>
            <a:r>
              <a:rPr lang="en-US" dirty="0">
                <a:latin typeface="Corbel Light" panose="020B0303020204020204" pitchFamily="34" charset="0"/>
              </a:rPr>
              <a:t> event</a:t>
            </a:r>
          </a:p>
          <a:p>
            <a:r>
              <a:rPr lang="en-US" dirty="0">
                <a:latin typeface="Corbel Light" panose="020B0303020204020204" pitchFamily="34" charset="0"/>
              </a:rPr>
              <a:t>wheel event</a:t>
            </a:r>
          </a:p>
        </p:txBody>
      </p:sp>
    </p:spTree>
    <p:extLst>
      <p:ext uri="{BB962C8B-B14F-4D97-AF65-F5344CB8AC3E}">
        <p14:creationId xmlns:p14="http://schemas.microsoft.com/office/powerpoint/2010/main" val="392046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Comparison Operators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buNone/>
            </a:pPr>
            <a:r>
              <a:rPr lang="en-US" sz="2400" dirty="0">
                <a:solidFill>
                  <a:schemeClr val="tx1">
                    <a:lumMod val="95000"/>
                    <a:lumOff val="5000"/>
                  </a:schemeClr>
                </a:solidFill>
                <a:cs typeface="Courier New" panose="02070309020205020404" pitchFamily="49" charset="0"/>
              </a:rPr>
              <a:t>JavaScript operators are identical to Java’s, with a couple of additional ones</a:t>
            </a:r>
            <a:br>
              <a:rPr lang="en-US" sz="2400" dirty="0">
                <a:solidFill>
                  <a:schemeClr val="tx1">
                    <a:lumMod val="95000"/>
                    <a:lumOff val="5000"/>
                  </a:schemeClr>
                </a:solidFill>
                <a:cs typeface="Courier New" panose="02070309020205020404" pitchFamily="49" charset="0"/>
              </a:rPr>
            </a:b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	</a:t>
            </a:r>
            <a:r>
              <a:rPr lang="en-US" sz="2400" u="sng" dirty="0">
                <a:solidFill>
                  <a:schemeClr val="tx1">
                    <a:lumMod val="95000"/>
                    <a:lumOff val="5000"/>
                  </a:schemeClr>
                </a:solidFill>
                <a:cs typeface="Courier New" panose="02070309020205020404" pitchFamily="49" charset="0"/>
              </a:rPr>
              <a:t>Operator	       	       ___Description___________</a:t>
            </a:r>
          </a:p>
          <a:p>
            <a:pPr marL="914400" indent="0">
              <a:spcBef>
                <a:spcPts val="0"/>
              </a:spcBef>
              <a:spcAft>
                <a:spcPts val="1200"/>
              </a:spcAft>
              <a:buNone/>
            </a:pPr>
            <a:r>
              <a:rPr lang="en-US" sz="2400" dirty="0">
                <a:solidFill>
                  <a:srgbClr val="FF0000"/>
                </a:solidFill>
                <a:cs typeface="Courier New" panose="02070309020205020404" pitchFamily="49" charset="0"/>
              </a:rPr>
              <a:t>==				</a:t>
            </a:r>
            <a:r>
              <a:rPr lang="en-US" sz="2400" dirty="0">
                <a:solidFill>
                  <a:schemeClr val="tx1">
                    <a:lumMod val="95000"/>
                    <a:lumOff val="5000"/>
                  </a:schemeClr>
                </a:solidFill>
                <a:cs typeface="Courier New" panose="02070309020205020404" pitchFamily="49" charset="0"/>
              </a:rPr>
              <a:t>equal to</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equal value &amp; equal type</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not equal</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a:t>
            </a:r>
            <a:r>
              <a:rPr lang="en-US" sz="2400" dirty="0">
                <a:solidFill>
                  <a:schemeClr val="tx1">
                    <a:lumMod val="95000"/>
                    <a:lumOff val="5000"/>
                  </a:schemeClr>
                </a:solidFill>
                <a:cs typeface="Courier New" panose="02070309020205020404" pitchFamily="49" charset="0"/>
              </a:rPr>
              <a:t>				not equal value or type</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&gt;</a:t>
            </a:r>
            <a:r>
              <a:rPr lang="en-US" sz="2400" dirty="0">
                <a:solidFill>
                  <a:schemeClr val="tx1">
                    <a:lumMod val="95000"/>
                    <a:lumOff val="5000"/>
                  </a:schemeClr>
                </a:solidFill>
                <a:cs typeface="Courier New" panose="02070309020205020404" pitchFamily="49" charset="0"/>
              </a:rPr>
              <a:t>				greater than</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&lt;</a:t>
            </a:r>
            <a:r>
              <a:rPr lang="en-US" sz="2400" dirty="0">
                <a:solidFill>
                  <a:schemeClr val="tx1">
                    <a:lumMod val="95000"/>
                    <a:lumOff val="5000"/>
                  </a:schemeClr>
                </a:solidFill>
                <a:cs typeface="Courier New" panose="02070309020205020404" pitchFamily="49" charset="0"/>
              </a:rPr>
              <a:t>				less than</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&gt;=</a:t>
            </a:r>
            <a:r>
              <a:rPr lang="en-US" sz="2400" dirty="0">
                <a:solidFill>
                  <a:schemeClr val="tx1">
                    <a:lumMod val="95000"/>
                    <a:lumOff val="5000"/>
                  </a:schemeClr>
                </a:solidFill>
                <a:cs typeface="Courier New" panose="02070309020205020404" pitchFamily="49" charset="0"/>
              </a:rPr>
              <a:t>				greater than or equal to</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&lt;=</a:t>
            </a:r>
            <a:r>
              <a:rPr lang="en-US" sz="2400" dirty="0">
                <a:solidFill>
                  <a:schemeClr val="tx1">
                    <a:lumMod val="95000"/>
                    <a:lumOff val="5000"/>
                  </a:schemeClr>
                </a:solidFill>
                <a:cs typeface="Courier New" panose="02070309020205020404" pitchFamily="49" charset="0"/>
              </a:rPr>
              <a:t>				less than or equal to</a:t>
            </a:r>
            <a:r>
              <a:rPr lang="en-US" sz="2400" dirty="0">
                <a:solidFill>
                  <a:srgbClr val="FF0000"/>
                </a:solidFill>
                <a:cs typeface="Courier New" panose="02070309020205020404" pitchFamily="49" charset="0"/>
              </a:rPr>
              <a:t>			</a:t>
            </a:r>
            <a:endParaRPr lang="en-US" sz="2400" dirty="0">
              <a:solidFill>
                <a:schemeClr val="tx1">
                  <a:lumMod val="95000"/>
                  <a:lumOff val="5000"/>
                </a:schemeClr>
              </a:solidFill>
              <a:cs typeface="Courier New" panose="02070309020205020404" pitchFamily="49" charset="0"/>
            </a:endParaRPr>
          </a:p>
        </p:txBody>
      </p:sp>
    </p:spTree>
    <p:extLst>
      <p:ext uri="{BB962C8B-B14F-4D97-AF65-F5344CB8AC3E}">
        <p14:creationId xmlns:p14="http://schemas.microsoft.com/office/powerpoint/2010/main" val="252176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 - Element</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51449" cy="710845"/>
          </a:xfrm>
        </p:spPr>
        <p:txBody>
          <a:bodyPr>
            <a:normAutofit fontScale="85000" lnSpcReduction="10000"/>
          </a:bodyPr>
          <a:lstStyle/>
          <a:p>
            <a:pPr marL="0" indent="0">
              <a:spcBef>
                <a:spcPts val="0"/>
              </a:spcBef>
              <a:spcAft>
                <a:spcPts val="1200"/>
              </a:spcAft>
              <a:buNone/>
            </a:pPr>
            <a:r>
              <a:rPr lang="en-US" sz="2400" dirty="0">
                <a:cs typeface="Courier New" panose="02070309020205020404" pitchFamily="49" charset="0"/>
              </a:rPr>
              <a:t>There are a variety of event listeners built in to JavaScript (in addition to ‘click’)</a:t>
            </a:r>
          </a:p>
          <a:p>
            <a:pPr marL="0" indent="0">
              <a:spcBef>
                <a:spcPts val="0"/>
              </a:spcBef>
              <a:spcAft>
                <a:spcPts val="1200"/>
              </a:spcAft>
              <a:buNone/>
            </a:pPr>
            <a:endParaRPr lang="en-US" sz="2400" dirty="0">
              <a:cs typeface="Courier New" panose="02070309020205020404" pitchFamily="49" charset="0"/>
            </a:endParaRPr>
          </a:p>
        </p:txBody>
      </p:sp>
      <p:sp>
        <p:nvSpPr>
          <p:cNvPr id="4" name="TextBox 3">
            <a:extLst>
              <a:ext uri="{FF2B5EF4-FFF2-40B4-BE49-F238E27FC236}">
                <a16:creationId xmlns:a16="http://schemas.microsoft.com/office/drawing/2014/main" id="{590B6117-DDDF-4E70-BFB6-FEE06C07D80F}"/>
              </a:ext>
            </a:extLst>
          </p:cNvPr>
          <p:cNvSpPr txBox="1"/>
          <p:nvPr/>
        </p:nvSpPr>
        <p:spPr>
          <a:xfrm>
            <a:off x="104633" y="2183642"/>
            <a:ext cx="11987283" cy="3693319"/>
          </a:xfrm>
          <a:prstGeom prst="rect">
            <a:avLst/>
          </a:prstGeom>
          <a:noFill/>
        </p:spPr>
        <p:txBody>
          <a:bodyPr wrap="square" numCol="4" rtlCol="0">
            <a:spAutoFit/>
          </a:bodyPr>
          <a:lstStyle/>
          <a:p>
            <a:r>
              <a:rPr lang="en-US">
                <a:latin typeface="Corbel Light" panose="020B0303020204020204" pitchFamily="34" charset="0"/>
              </a:rPr>
              <a:t>afterscriptexecute event</a:t>
            </a:r>
            <a:endParaRPr lang="en-US" dirty="0">
              <a:latin typeface="Corbel Light" panose="020B0303020204020204" pitchFamily="34" charset="0"/>
            </a:endParaRPr>
          </a:p>
          <a:p>
            <a:r>
              <a:rPr lang="en-US">
                <a:latin typeface="Corbel Light" panose="020B0303020204020204" pitchFamily="34" charset="0"/>
              </a:rPr>
              <a:t>auxclick event</a:t>
            </a:r>
            <a:endParaRPr lang="en-US" dirty="0">
              <a:latin typeface="Corbel Light" panose="020B0303020204020204" pitchFamily="34" charset="0"/>
            </a:endParaRPr>
          </a:p>
          <a:p>
            <a:r>
              <a:rPr lang="en-US">
                <a:latin typeface="Corbel Light" panose="020B0303020204020204" pitchFamily="34" charset="0"/>
              </a:rPr>
              <a:t>beforescriptexecute event</a:t>
            </a:r>
            <a:endParaRPr lang="en-US" dirty="0">
              <a:latin typeface="Corbel Light" panose="020B0303020204020204" pitchFamily="34" charset="0"/>
            </a:endParaRPr>
          </a:p>
          <a:p>
            <a:r>
              <a:rPr lang="en-US">
                <a:latin typeface="Corbel Light" panose="020B0303020204020204" pitchFamily="34" charset="0"/>
              </a:rPr>
              <a:t>blur event</a:t>
            </a:r>
            <a:endParaRPr lang="en-US" dirty="0">
              <a:latin typeface="Corbel Light" panose="020B0303020204020204" pitchFamily="34" charset="0"/>
            </a:endParaRPr>
          </a:p>
          <a:p>
            <a:r>
              <a:rPr lang="en-US">
                <a:latin typeface="Corbel Light" panose="020B0303020204020204" pitchFamily="34" charset="0"/>
              </a:rPr>
              <a:t>click event</a:t>
            </a:r>
            <a:endParaRPr lang="en-US" dirty="0">
              <a:latin typeface="Corbel Light" panose="020B0303020204020204" pitchFamily="34" charset="0"/>
            </a:endParaRPr>
          </a:p>
          <a:p>
            <a:r>
              <a:rPr lang="en-US">
                <a:latin typeface="Corbel Light" panose="020B0303020204020204" pitchFamily="34" charset="0"/>
              </a:rPr>
              <a:t>compositionend event</a:t>
            </a:r>
            <a:endParaRPr lang="en-US" dirty="0">
              <a:latin typeface="Corbel Light" panose="020B0303020204020204" pitchFamily="34" charset="0"/>
            </a:endParaRPr>
          </a:p>
          <a:p>
            <a:r>
              <a:rPr lang="en-US">
                <a:latin typeface="Corbel Light" panose="020B0303020204020204" pitchFamily="34" charset="0"/>
              </a:rPr>
              <a:t>compositionstart event</a:t>
            </a:r>
            <a:endParaRPr lang="en-US" dirty="0">
              <a:latin typeface="Corbel Light" panose="020B0303020204020204" pitchFamily="34" charset="0"/>
            </a:endParaRPr>
          </a:p>
          <a:p>
            <a:r>
              <a:rPr lang="en-US">
                <a:latin typeface="Corbel Light" panose="020B0303020204020204" pitchFamily="34" charset="0"/>
              </a:rPr>
              <a:t>compositionupdate event</a:t>
            </a:r>
            <a:endParaRPr lang="en-US" dirty="0">
              <a:latin typeface="Corbel Light" panose="020B0303020204020204" pitchFamily="34" charset="0"/>
            </a:endParaRPr>
          </a:p>
          <a:p>
            <a:r>
              <a:rPr lang="en-US">
                <a:latin typeface="Corbel Light" panose="020B0303020204020204" pitchFamily="34" charset="0"/>
              </a:rPr>
              <a:t>contextmenu event</a:t>
            </a:r>
            <a:endParaRPr lang="en-US" dirty="0">
              <a:latin typeface="Corbel Light" panose="020B0303020204020204" pitchFamily="34" charset="0"/>
            </a:endParaRPr>
          </a:p>
          <a:p>
            <a:r>
              <a:rPr lang="en-US">
                <a:latin typeface="Corbel Light" panose="020B0303020204020204" pitchFamily="34" charset="0"/>
              </a:rPr>
              <a:t>copy event</a:t>
            </a:r>
            <a:endParaRPr lang="en-US" dirty="0">
              <a:latin typeface="Corbel Light" panose="020B0303020204020204" pitchFamily="34" charset="0"/>
            </a:endParaRPr>
          </a:p>
          <a:p>
            <a:r>
              <a:rPr lang="en-US">
                <a:latin typeface="Corbel Light" panose="020B0303020204020204" pitchFamily="34" charset="0"/>
              </a:rPr>
              <a:t>cut event</a:t>
            </a:r>
            <a:endParaRPr lang="en-US" dirty="0">
              <a:latin typeface="Corbel Light" panose="020B0303020204020204" pitchFamily="34" charset="0"/>
            </a:endParaRPr>
          </a:p>
          <a:p>
            <a:r>
              <a:rPr lang="en-US">
                <a:latin typeface="Corbel Light" panose="020B0303020204020204" pitchFamily="34" charset="0"/>
              </a:rPr>
              <a:t>dblclick event</a:t>
            </a:r>
            <a:endParaRPr lang="en-US" dirty="0">
              <a:latin typeface="Corbel Light" panose="020B0303020204020204" pitchFamily="34" charset="0"/>
            </a:endParaRPr>
          </a:p>
          <a:p>
            <a:r>
              <a:rPr lang="en-US">
                <a:latin typeface="Corbel Light" panose="020B0303020204020204" pitchFamily="34" charset="0"/>
              </a:rPr>
              <a:t>DOMActivate event</a:t>
            </a:r>
            <a:endParaRPr lang="en-US" dirty="0">
              <a:latin typeface="Corbel Light" panose="020B0303020204020204" pitchFamily="34" charset="0"/>
            </a:endParaRPr>
          </a:p>
          <a:p>
            <a:r>
              <a:rPr lang="en-US">
                <a:latin typeface="Corbel Light" panose="020B0303020204020204" pitchFamily="34" charset="0"/>
              </a:rPr>
              <a:t>DOMMouseScroll event</a:t>
            </a:r>
            <a:endParaRPr lang="en-US" dirty="0">
              <a:latin typeface="Corbel Light" panose="020B0303020204020204" pitchFamily="34" charset="0"/>
            </a:endParaRPr>
          </a:p>
          <a:p>
            <a:r>
              <a:rPr lang="en-US">
                <a:latin typeface="Corbel Light" panose="020B0303020204020204" pitchFamily="34" charset="0"/>
              </a:rPr>
              <a:t>error event</a:t>
            </a:r>
            <a:endParaRPr lang="en-US" dirty="0">
              <a:latin typeface="Corbel Light" panose="020B0303020204020204" pitchFamily="34" charset="0"/>
            </a:endParaRPr>
          </a:p>
          <a:p>
            <a:r>
              <a:rPr lang="en-US">
                <a:latin typeface="Corbel Light" panose="020B0303020204020204" pitchFamily="34" charset="0"/>
              </a:rPr>
              <a:t>focusin event</a:t>
            </a:r>
            <a:endParaRPr lang="en-US" dirty="0">
              <a:latin typeface="Corbel Light" panose="020B0303020204020204" pitchFamily="34" charset="0"/>
            </a:endParaRPr>
          </a:p>
          <a:p>
            <a:r>
              <a:rPr lang="en-US">
                <a:latin typeface="Corbel Light" panose="020B0303020204020204" pitchFamily="34" charset="0"/>
              </a:rPr>
              <a:t>focusout event</a:t>
            </a:r>
            <a:endParaRPr lang="en-US" dirty="0">
              <a:latin typeface="Corbel Light" panose="020B0303020204020204" pitchFamily="34" charset="0"/>
            </a:endParaRPr>
          </a:p>
          <a:p>
            <a:r>
              <a:rPr lang="en-US">
                <a:latin typeface="Corbel Light" panose="020B0303020204020204" pitchFamily="34" charset="0"/>
              </a:rPr>
              <a:t>focus event</a:t>
            </a:r>
            <a:endParaRPr lang="en-US" dirty="0">
              <a:latin typeface="Corbel Light" panose="020B0303020204020204" pitchFamily="34" charset="0"/>
            </a:endParaRPr>
          </a:p>
          <a:p>
            <a:r>
              <a:rPr lang="en-US">
                <a:latin typeface="Corbel Light" panose="020B0303020204020204" pitchFamily="34" charset="0"/>
              </a:rPr>
              <a:t>fullscreenchange event</a:t>
            </a:r>
            <a:endParaRPr lang="en-US" dirty="0">
              <a:latin typeface="Corbel Light" panose="020B0303020204020204" pitchFamily="34" charset="0"/>
            </a:endParaRPr>
          </a:p>
          <a:p>
            <a:r>
              <a:rPr lang="en-US">
                <a:latin typeface="Corbel Light" panose="020B0303020204020204" pitchFamily="34" charset="0"/>
              </a:rPr>
              <a:t>fullscreenerror event</a:t>
            </a:r>
            <a:endParaRPr lang="en-US" dirty="0">
              <a:latin typeface="Corbel Light" panose="020B0303020204020204" pitchFamily="34" charset="0"/>
            </a:endParaRPr>
          </a:p>
          <a:p>
            <a:r>
              <a:rPr lang="en-US">
                <a:latin typeface="Corbel Light" panose="020B0303020204020204" pitchFamily="34" charset="0"/>
              </a:rPr>
              <a:t>gesturechange event</a:t>
            </a:r>
            <a:endParaRPr lang="en-US" dirty="0">
              <a:latin typeface="Corbel Light" panose="020B0303020204020204" pitchFamily="34" charset="0"/>
            </a:endParaRPr>
          </a:p>
          <a:p>
            <a:r>
              <a:rPr lang="en-US">
                <a:latin typeface="Corbel Light" panose="020B0303020204020204" pitchFamily="34" charset="0"/>
              </a:rPr>
              <a:t>gestureend event</a:t>
            </a:r>
            <a:endParaRPr lang="en-US" dirty="0">
              <a:latin typeface="Corbel Light" panose="020B0303020204020204" pitchFamily="34" charset="0"/>
            </a:endParaRPr>
          </a:p>
          <a:p>
            <a:r>
              <a:rPr lang="en-US">
                <a:latin typeface="Corbel Light" panose="020B0303020204020204" pitchFamily="34" charset="0"/>
              </a:rPr>
              <a:t>gesturestart event</a:t>
            </a:r>
            <a:endParaRPr lang="en-US" dirty="0">
              <a:latin typeface="Corbel Light" panose="020B0303020204020204" pitchFamily="34" charset="0"/>
            </a:endParaRPr>
          </a:p>
          <a:p>
            <a:r>
              <a:rPr lang="en-US">
                <a:latin typeface="Corbel Light" panose="020B0303020204020204" pitchFamily="34" charset="0"/>
              </a:rPr>
              <a:t>keydown event</a:t>
            </a:r>
            <a:endParaRPr lang="en-US" dirty="0">
              <a:latin typeface="Corbel Light" panose="020B0303020204020204" pitchFamily="34" charset="0"/>
            </a:endParaRPr>
          </a:p>
          <a:p>
            <a:r>
              <a:rPr lang="en-US">
                <a:latin typeface="Corbel Light" panose="020B0303020204020204" pitchFamily="34" charset="0"/>
              </a:rPr>
              <a:t>keypress event</a:t>
            </a:r>
            <a:endParaRPr lang="en-US" dirty="0">
              <a:latin typeface="Corbel Light" panose="020B0303020204020204" pitchFamily="34" charset="0"/>
            </a:endParaRPr>
          </a:p>
          <a:p>
            <a:r>
              <a:rPr lang="en-US">
                <a:latin typeface="Corbel Light" panose="020B0303020204020204" pitchFamily="34" charset="0"/>
              </a:rPr>
              <a:t>keyup event</a:t>
            </a:r>
            <a:endParaRPr lang="en-US" dirty="0">
              <a:latin typeface="Corbel Light" panose="020B0303020204020204" pitchFamily="34" charset="0"/>
            </a:endParaRPr>
          </a:p>
          <a:p>
            <a:r>
              <a:rPr lang="en-US">
                <a:latin typeface="Corbel Light" panose="020B0303020204020204" pitchFamily="34" charset="0"/>
              </a:rPr>
              <a:t>mousedown event</a:t>
            </a:r>
            <a:endParaRPr lang="en-US" dirty="0">
              <a:latin typeface="Corbel Light" panose="020B0303020204020204" pitchFamily="34" charset="0"/>
            </a:endParaRPr>
          </a:p>
          <a:p>
            <a:r>
              <a:rPr lang="en-US">
                <a:latin typeface="Corbel Light" panose="020B0303020204020204" pitchFamily="34" charset="0"/>
              </a:rPr>
              <a:t>mouseenter event</a:t>
            </a:r>
            <a:endParaRPr lang="en-US" dirty="0">
              <a:latin typeface="Corbel Light" panose="020B0303020204020204" pitchFamily="34" charset="0"/>
            </a:endParaRPr>
          </a:p>
          <a:p>
            <a:r>
              <a:rPr lang="en-US">
                <a:latin typeface="Corbel Light" panose="020B0303020204020204" pitchFamily="34" charset="0"/>
              </a:rPr>
              <a:t>mouseleave event</a:t>
            </a:r>
            <a:endParaRPr lang="en-US" dirty="0">
              <a:latin typeface="Corbel Light" panose="020B0303020204020204" pitchFamily="34" charset="0"/>
            </a:endParaRPr>
          </a:p>
          <a:p>
            <a:r>
              <a:rPr lang="en-US">
                <a:latin typeface="Corbel Light" panose="020B0303020204020204" pitchFamily="34" charset="0"/>
              </a:rPr>
              <a:t>mousemove event</a:t>
            </a:r>
            <a:endParaRPr lang="en-US" dirty="0">
              <a:latin typeface="Corbel Light" panose="020B0303020204020204" pitchFamily="34" charset="0"/>
            </a:endParaRPr>
          </a:p>
          <a:p>
            <a:r>
              <a:rPr lang="en-US">
                <a:latin typeface="Corbel Light" panose="020B0303020204020204" pitchFamily="34" charset="0"/>
              </a:rPr>
              <a:t>mouseout event</a:t>
            </a:r>
            <a:endParaRPr lang="en-US" dirty="0">
              <a:latin typeface="Corbel Light" panose="020B0303020204020204" pitchFamily="34" charset="0"/>
            </a:endParaRPr>
          </a:p>
          <a:p>
            <a:r>
              <a:rPr lang="en-US">
                <a:latin typeface="Corbel Light" panose="020B0303020204020204" pitchFamily="34" charset="0"/>
              </a:rPr>
              <a:t>mouseover event</a:t>
            </a:r>
            <a:endParaRPr lang="en-US" dirty="0">
              <a:latin typeface="Corbel Light" panose="020B0303020204020204" pitchFamily="34" charset="0"/>
            </a:endParaRPr>
          </a:p>
          <a:p>
            <a:r>
              <a:rPr lang="en-US">
                <a:latin typeface="Corbel Light" panose="020B0303020204020204" pitchFamily="34" charset="0"/>
              </a:rPr>
              <a:t>mouseup event</a:t>
            </a:r>
            <a:endParaRPr lang="en-US" dirty="0">
              <a:latin typeface="Corbel Light" panose="020B0303020204020204" pitchFamily="34" charset="0"/>
            </a:endParaRPr>
          </a:p>
          <a:p>
            <a:r>
              <a:rPr lang="en-US">
                <a:latin typeface="Corbel Light" panose="020B0303020204020204" pitchFamily="34" charset="0"/>
              </a:rPr>
              <a:t>mousewheel event</a:t>
            </a:r>
            <a:endParaRPr lang="en-US" dirty="0">
              <a:latin typeface="Corbel Light" panose="020B0303020204020204" pitchFamily="34" charset="0"/>
            </a:endParaRPr>
          </a:p>
          <a:p>
            <a:r>
              <a:rPr lang="en-US">
                <a:latin typeface="Corbel Light" panose="020B0303020204020204" pitchFamily="34" charset="0"/>
              </a:rPr>
              <a:t>msContentZoom event</a:t>
            </a:r>
            <a:endParaRPr lang="en-US" dirty="0">
              <a:latin typeface="Corbel Light" panose="020B0303020204020204" pitchFamily="34" charset="0"/>
            </a:endParaRPr>
          </a:p>
          <a:p>
            <a:r>
              <a:rPr lang="en-US">
                <a:latin typeface="Corbel Light" panose="020B0303020204020204" pitchFamily="34" charset="0"/>
              </a:rPr>
              <a:t>MSGestureChange event</a:t>
            </a:r>
            <a:endParaRPr lang="en-US" dirty="0">
              <a:latin typeface="Corbel Light" panose="020B0303020204020204" pitchFamily="34" charset="0"/>
            </a:endParaRPr>
          </a:p>
          <a:p>
            <a:r>
              <a:rPr lang="en-US">
                <a:latin typeface="Corbel Light" panose="020B0303020204020204" pitchFamily="34" charset="0"/>
              </a:rPr>
              <a:t>MSGestureEnd event</a:t>
            </a:r>
            <a:endParaRPr lang="en-US" dirty="0">
              <a:latin typeface="Corbel Light" panose="020B0303020204020204" pitchFamily="34" charset="0"/>
            </a:endParaRPr>
          </a:p>
          <a:p>
            <a:r>
              <a:rPr lang="en-US">
                <a:latin typeface="Corbel Light" panose="020B0303020204020204" pitchFamily="34" charset="0"/>
              </a:rPr>
              <a:t>MSGestureHold event</a:t>
            </a:r>
            <a:endParaRPr lang="en-US" dirty="0">
              <a:latin typeface="Corbel Light" panose="020B0303020204020204" pitchFamily="34" charset="0"/>
            </a:endParaRPr>
          </a:p>
          <a:p>
            <a:r>
              <a:rPr lang="en-US">
                <a:latin typeface="Corbel Light" panose="020B0303020204020204" pitchFamily="34" charset="0"/>
              </a:rPr>
              <a:t>MSGestureStart event</a:t>
            </a:r>
            <a:endParaRPr lang="en-US" dirty="0">
              <a:latin typeface="Corbel Light" panose="020B0303020204020204" pitchFamily="34" charset="0"/>
            </a:endParaRPr>
          </a:p>
          <a:p>
            <a:r>
              <a:rPr lang="en-US">
                <a:latin typeface="Corbel Light" panose="020B0303020204020204" pitchFamily="34" charset="0"/>
              </a:rPr>
              <a:t>MSGestureTap event</a:t>
            </a:r>
            <a:endParaRPr lang="en-US" dirty="0">
              <a:latin typeface="Corbel Light" panose="020B0303020204020204" pitchFamily="34" charset="0"/>
            </a:endParaRPr>
          </a:p>
          <a:p>
            <a:r>
              <a:rPr lang="en-US">
                <a:latin typeface="Corbel Light" panose="020B0303020204020204" pitchFamily="34" charset="0"/>
              </a:rPr>
              <a:t>MSInertiaStart event</a:t>
            </a:r>
            <a:endParaRPr lang="en-US" dirty="0">
              <a:latin typeface="Corbel Light" panose="020B0303020204020204" pitchFamily="34" charset="0"/>
            </a:endParaRPr>
          </a:p>
          <a:p>
            <a:r>
              <a:rPr lang="en-US">
                <a:latin typeface="Corbel Light" panose="020B0303020204020204" pitchFamily="34" charset="0"/>
              </a:rPr>
              <a:t>overflow event</a:t>
            </a:r>
            <a:endParaRPr lang="en-US" dirty="0">
              <a:latin typeface="Corbel Light" panose="020B0303020204020204" pitchFamily="34" charset="0"/>
            </a:endParaRPr>
          </a:p>
          <a:p>
            <a:r>
              <a:rPr lang="en-US">
                <a:latin typeface="Corbel Light" panose="020B0303020204020204" pitchFamily="34" charset="0"/>
              </a:rPr>
              <a:t>paste event</a:t>
            </a:r>
            <a:endParaRPr lang="en-US" dirty="0">
              <a:latin typeface="Corbel Light" panose="020B0303020204020204" pitchFamily="34" charset="0"/>
            </a:endParaRPr>
          </a:p>
          <a:p>
            <a:r>
              <a:rPr lang="en-US">
                <a:latin typeface="Corbel Light" panose="020B0303020204020204" pitchFamily="34" charset="0"/>
              </a:rPr>
              <a:t>scroll event</a:t>
            </a:r>
            <a:endParaRPr lang="en-US" dirty="0">
              <a:latin typeface="Corbel Light" panose="020B0303020204020204" pitchFamily="34" charset="0"/>
            </a:endParaRPr>
          </a:p>
          <a:p>
            <a:r>
              <a:rPr lang="en-US">
                <a:latin typeface="Corbel Light" panose="020B0303020204020204" pitchFamily="34" charset="0"/>
              </a:rPr>
              <a:t>select event</a:t>
            </a:r>
            <a:endParaRPr lang="en-US" dirty="0">
              <a:latin typeface="Corbel Light" panose="020B0303020204020204" pitchFamily="34" charset="0"/>
            </a:endParaRPr>
          </a:p>
          <a:p>
            <a:r>
              <a:rPr lang="en-US">
                <a:latin typeface="Corbel Light" panose="020B0303020204020204" pitchFamily="34" charset="0"/>
              </a:rPr>
              <a:t>show event</a:t>
            </a:r>
            <a:endParaRPr lang="en-US" dirty="0">
              <a:latin typeface="Corbel Light" panose="020B0303020204020204" pitchFamily="34" charset="0"/>
            </a:endParaRPr>
          </a:p>
          <a:p>
            <a:r>
              <a:rPr lang="en-US">
                <a:latin typeface="Corbel Light" panose="020B0303020204020204" pitchFamily="34" charset="0"/>
              </a:rPr>
              <a:t>touchcancel event</a:t>
            </a:r>
            <a:endParaRPr lang="en-US" dirty="0">
              <a:latin typeface="Corbel Light" panose="020B0303020204020204" pitchFamily="34" charset="0"/>
            </a:endParaRPr>
          </a:p>
          <a:p>
            <a:r>
              <a:rPr lang="en-US">
                <a:latin typeface="Corbel Light" panose="020B0303020204020204" pitchFamily="34" charset="0"/>
              </a:rPr>
              <a:t>touchend event</a:t>
            </a:r>
            <a:endParaRPr lang="en-US" dirty="0">
              <a:latin typeface="Corbel Light" panose="020B0303020204020204" pitchFamily="34" charset="0"/>
            </a:endParaRPr>
          </a:p>
          <a:p>
            <a:r>
              <a:rPr lang="en-US">
                <a:latin typeface="Corbel Light" panose="020B0303020204020204" pitchFamily="34" charset="0"/>
              </a:rPr>
              <a:t>touchmove event</a:t>
            </a:r>
            <a:endParaRPr lang="en-US" dirty="0">
              <a:latin typeface="Corbel Light" panose="020B0303020204020204" pitchFamily="34" charset="0"/>
            </a:endParaRPr>
          </a:p>
          <a:p>
            <a:r>
              <a:rPr lang="en-US">
                <a:latin typeface="Corbel Light" panose="020B0303020204020204" pitchFamily="34" charset="0"/>
              </a:rPr>
              <a:t>touchstart event</a:t>
            </a:r>
            <a:endParaRPr lang="en-US" dirty="0">
              <a:latin typeface="Corbel Light" panose="020B0303020204020204" pitchFamily="34" charset="0"/>
            </a:endParaRPr>
          </a:p>
          <a:p>
            <a:r>
              <a:rPr lang="en-US">
                <a:latin typeface="Corbel Light" panose="020B0303020204020204" pitchFamily="34" charset="0"/>
              </a:rPr>
              <a:t>underflow event</a:t>
            </a:r>
            <a:endParaRPr lang="en-US" dirty="0">
              <a:latin typeface="Corbel Light" panose="020B0303020204020204" pitchFamily="34" charset="0"/>
            </a:endParaRPr>
          </a:p>
          <a:p>
            <a:r>
              <a:rPr lang="en-US">
                <a:latin typeface="Corbel Light" panose="020B0303020204020204" pitchFamily="34" charset="0"/>
              </a:rPr>
              <a:t>wheel event</a:t>
            </a:r>
            <a:endParaRPr lang="en-US" dirty="0">
              <a:latin typeface="Corbel Light" panose="020B0303020204020204" pitchFamily="34" charset="0"/>
            </a:endParaRPr>
          </a:p>
        </p:txBody>
      </p:sp>
    </p:spTree>
    <p:extLst>
      <p:ext uri="{BB962C8B-B14F-4D97-AF65-F5344CB8AC3E}">
        <p14:creationId xmlns:p14="http://schemas.microsoft.com/office/powerpoint/2010/main" val="10303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 - Window</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6"/>
            <a:ext cx="8351449" cy="585172"/>
          </a:xfrm>
        </p:spPr>
        <p:txBody>
          <a:bodyPr>
            <a:normAutofit fontScale="85000" lnSpcReduction="10000"/>
          </a:bodyPr>
          <a:lstStyle/>
          <a:p>
            <a:pPr marL="0" indent="0">
              <a:spcBef>
                <a:spcPts val="0"/>
              </a:spcBef>
              <a:spcAft>
                <a:spcPts val="1200"/>
              </a:spcAft>
              <a:buNone/>
            </a:pPr>
            <a:r>
              <a:rPr lang="en-US" sz="2400" dirty="0">
                <a:cs typeface="Courier New" panose="02070309020205020404" pitchFamily="49" charset="0"/>
              </a:rPr>
              <a:t>There are a variety of event listeners built in to JavaScript (in addition to ‘click’)</a:t>
            </a:r>
          </a:p>
          <a:p>
            <a:pPr marL="0" indent="0">
              <a:spcBef>
                <a:spcPts val="0"/>
              </a:spcBef>
              <a:spcAft>
                <a:spcPts val="1200"/>
              </a:spcAft>
              <a:buNone/>
            </a:pPr>
            <a:endParaRPr lang="en-US" sz="2400" dirty="0">
              <a:cs typeface="Courier New" panose="02070309020205020404" pitchFamily="49" charset="0"/>
            </a:endParaRPr>
          </a:p>
        </p:txBody>
      </p:sp>
      <p:sp>
        <p:nvSpPr>
          <p:cNvPr id="6" name="TextBox 5">
            <a:extLst>
              <a:ext uri="{FF2B5EF4-FFF2-40B4-BE49-F238E27FC236}">
                <a16:creationId xmlns:a16="http://schemas.microsoft.com/office/drawing/2014/main" id="{23A8B477-7C81-4075-A6BE-027428883A28}"/>
              </a:ext>
            </a:extLst>
          </p:cNvPr>
          <p:cNvSpPr txBox="1"/>
          <p:nvPr/>
        </p:nvSpPr>
        <p:spPr>
          <a:xfrm>
            <a:off x="104633" y="2183642"/>
            <a:ext cx="11987283" cy="3840480"/>
          </a:xfrm>
          <a:prstGeom prst="rect">
            <a:avLst/>
          </a:prstGeom>
          <a:noFill/>
        </p:spPr>
        <p:txBody>
          <a:bodyPr wrap="square" numCol="4" rtlCol="0">
            <a:spAutoFit/>
          </a:bodyPr>
          <a:lstStyle/>
          <a:p>
            <a:r>
              <a:rPr lang="en-US" dirty="0" err="1">
                <a:latin typeface="Corbel Light" panose="020B0303020204020204" pitchFamily="34" charset="0"/>
              </a:rPr>
              <a:t>afterprint</a:t>
            </a:r>
            <a:r>
              <a:rPr lang="en-US" dirty="0">
                <a:latin typeface="Corbel Light" panose="020B0303020204020204" pitchFamily="34" charset="0"/>
              </a:rPr>
              <a:t> event</a:t>
            </a:r>
          </a:p>
          <a:p>
            <a:r>
              <a:rPr lang="en-US" dirty="0" err="1">
                <a:latin typeface="Corbel Light" panose="020B0303020204020204" pitchFamily="34" charset="0"/>
              </a:rPr>
              <a:t>animationcancel</a:t>
            </a:r>
            <a:r>
              <a:rPr lang="en-US" dirty="0">
                <a:latin typeface="Corbel Light" panose="020B0303020204020204" pitchFamily="34" charset="0"/>
              </a:rPr>
              <a:t> event</a:t>
            </a:r>
          </a:p>
          <a:p>
            <a:r>
              <a:rPr lang="en-US" dirty="0" err="1">
                <a:latin typeface="Corbel Light" panose="020B0303020204020204" pitchFamily="34" charset="0"/>
              </a:rPr>
              <a:t>animationend</a:t>
            </a:r>
            <a:r>
              <a:rPr lang="en-US" dirty="0">
                <a:latin typeface="Corbel Light" panose="020B0303020204020204" pitchFamily="34" charset="0"/>
              </a:rPr>
              <a:t> event</a:t>
            </a:r>
          </a:p>
          <a:p>
            <a:r>
              <a:rPr lang="en-US" dirty="0" err="1">
                <a:latin typeface="Corbel Light" panose="020B0303020204020204" pitchFamily="34" charset="0"/>
              </a:rPr>
              <a:t>animationiteration</a:t>
            </a:r>
            <a:r>
              <a:rPr lang="en-US" dirty="0">
                <a:latin typeface="Corbel Light" panose="020B0303020204020204" pitchFamily="34" charset="0"/>
              </a:rPr>
              <a:t> event</a:t>
            </a:r>
          </a:p>
          <a:p>
            <a:r>
              <a:rPr lang="en-US" dirty="0" err="1">
                <a:latin typeface="Corbel Light" panose="020B0303020204020204" pitchFamily="34" charset="0"/>
              </a:rPr>
              <a:t>animationstart</a:t>
            </a:r>
            <a:r>
              <a:rPr lang="en-US" dirty="0">
                <a:latin typeface="Corbel Light" panose="020B0303020204020204" pitchFamily="34" charset="0"/>
              </a:rPr>
              <a:t> event</a:t>
            </a:r>
          </a:p>
          <a:p>
            <a:r>
              <a:rPr lang="en-US" dirty="0" err="1">
                <a:latin typeface="Corbel Light" panose="020B0303020204020204" pitchFamily="34" charset="0"/>
              </a:rPr>
              <a:t>appinstalled</a:t>
            </a:r>
            <a:r>
              <a:rPr lang="en-US" dirty="0">
                <a:latin typeface="Corbel Light" panose="020B0303020204020204" pitchFamily="34" charset="0"/>
              </a:rPr>
              <a:t> event</a:t>
            </a:r>
          </a:p>
          <a:p>
            <a:r>
              <a:rPr lang="en-US" dirty="0" err="1">
                <a:latin typeface="Corbel Light" panose="020B0303020204020204" pitchFamily="34" charset="0"/>
              </a:rPr>
              <a:t>beforeprint</a:t>
            </a:r>
            <a:r>
              <a:rPr lang="en-US" dirty="0">
                <a:latin typeface="Corbel Light" panose="020B0303020204020204" pitchFamily="34" charset="0"/>
              </a:rPr>
              <a:t> event</a:t>
            </a:r>
          </a:p>
          <a:p>
            <a:r>
              <a:rPr lang="en-US" dirty="0" err="1">
                <a:latin typeface="Corbel Light" panose="020B0303020204020204" pitchFamily="34" charset="0"/>
              </a:rPr>
              <a:t>beforeunload</a:t>
            </a:r>
            <a:r>
              <a:rPr lang="en-US" dirty="0">
                <a:latin typeface="Corbel Light" panose="020B0303020204020204" pitchFamily="34" charset="0"/>
              </a:rPr>
              <a:t> event</a:t>
            </a:r>
          </a:p>
          <a:p>
            <a:r>
              <a:rPr lang="en-US" dirty="0">
                <a:latin typeface="Corbel Light" panose="020B0303020204020204" pitchFamily="34" charset="0"/>
              </a:rPr>
              <a:t>blur event</a:t>
            </a:r>
          </a:p>
          <a:p>
            <a:r>
              <a:rPr lang="en-US" dirty="0">
                <a:latin typeface="Corbel Light" panose="020B0303020204020204" pitchFamily="34" charset="0"/>
              </a:rPr>
              <a:t>copy event</a:t>
            </a:r>
          </a:p>
          <a:p>
            <a:r>
              <a:rPr lang="en-US" dirty="0">
                <a:latin typeface="Corbel Light" panose="020B0303020204020204" pitchFamily="34" charset="0"/>
              </a:rPr>
              <a:t>cut event</a:t>
            </a:r>
          </a:p>
          <a:p>
            <a:r>
              <a:rPr lang="en-US" dirty="0" err="1">
                <a:latin typeface="Corbel Light" panose="020B0303020204020204" pitchFamily="34" charset="0"/>
              </a:rPr>
              <a:t>devicemotion</a:t>
            </a:r>
            <a:r>
              <a:rPr lang="en-US" dirty="0">
                <a:latin typeface="Corbel Light" panose="020B0303020204020204" pitchFamily="34" charset="0"/>
              </a:rPr>
              <a:t> event</a:t>
            </a:r>
          </a:p>
          <a:p>
            <a:r>
              <a:rPr lang="en-US" dirty="0" err="1">
                <a:latin typeface="Corbel Light" panose="020B0303020204020204" pitchFamily="34" charset="0"/>
              </a:rPr>
              <a:t>deviceorientation</a:t>
            </a:r>
            <a:r>
              <a:rPr lang="en-US" dirty="0">
                <a:latin typeface="Corbel Light" panose="020B0303020204020204" pitchFamily="34" charset="0"/>
              </a:rPr>
              <a:t> event</a:t>
            </a:r>
          </a:p>
          <a:p>
            <a:r>
              <a:rPr lang="en-US" dirty="0" err="1">
                <a:latin typeface="Corbel Light" panose="020B0303020204020204" pitchFamily="34" charset="0"/>
              </a:rPr>
              <a:t>DOMContentLoaded</a:t>
            </a:r>
            <a:r>
              <a:rPr lang="en-US" dirty="0">
                <a:latin typeface="Corbel Light" panose="020B0303020204020204" pitchFamily="34" charset="0"/>
              </a:rPr>
              <a:t> event</a:t>
            </a:r>
          </a:p>
          <a:p>
            <a:r>
              <a:rPr lang="en-US" dirty="0">
                <a:latin typeface="Corbel Light" panose="020B0303020204020204" pitchFamily="34" charset="0"/>
              </a:rPr>
              <a:t>error event</a:t>
            </a:r>
          </a:p>
          <a:p>
            <a:r>
              <a:rPr lang="en-US" dirty="0">
                <a:latin typeface="Corbel Light" panose="020B0303020204020204" pitchFamily="34" charset="0"/>
              </a:rPr>
              <a:t>focus event</a:t>
            </a:r>
          </a:p>
          <a:p>
            <a:r>
              <a:rPr lang="en-US" dirty="0" err="1">
                <a:latin typeface="Corbel Light" panose="020B0303020204020204" pitchFamily="34" charset="0"/>
              </a:rPr>
              <a:t>gamepadconnected</a:t>
            </a:r>
            <a:r>
              <a:rPr lang="en-US" dirty="0">
                <a:latin typeface="Corbel Light" panose="020B0303020204020204" pitchFamily="34" charset="0"/>
              </a:rPr>
              <a:t> event</a:t>
            </a:r>
          </a:p>
          <a:p>
            <a:r>
              <a:rPr lang="en-US" dirty="0" err="1">
                <a:latin typeface="Corbel Light" panose="020B0303020204020204" pitchFamily="34" charset="0"/>
              </a:rPr>
              <a:t>gamepaddisconnected</a:t>
            </a:r>
            <a:r>
              <a:rPr lang="en-US" dirty="0">
                <a:latin typeface="Corbel Light" panose="020B0303020204020204" pitchFamily="34" charset="0"/>
              </a:rPr>
              <a:t> event</a:t>
            </a:r>
          </a:p>
          <a:p>
            <a:r>
              <a:rPr lang="en-US" dirty="0" err="1">
                <a:latin typeface="Corbel Light" panose="020B0303020204020204" pitchFamily="34" charset="0"/>
              </a:rPr>
              <a:t>hashchange</a:t>
            </a:r>
            <a:r>
              <a:rPr lang="en-US" dirty="0">
                <a:latin typeface="Corbel Light" panose="020B0303020204020204" pitchFamily="34" charset="0"/>
              </a:rPr>
              <a:t> event</a:t>
            </a:r>
          </a:p>
          <a:p>
            <a:r>
              <a:rPr lang="en-US" dirty="0" err="1">
                <a:latin typeface="Corbel Light" panose="020B0303020204020204" pitchFamily="34" charset="0"/>
              </a:rPr>
              <a:t>languagechange</a:t>
            </a:r>
            <a:r>
              <a:rPr lang="en-US" dirty="0">
                <a:latin typeface="Corbel Light" panose="020B0303020204020204" pitchFamily="34" charset="0"/>
              </a:rPr>
              <a:t> event</a:t>
            </a:r>
          </a:p>
          <a:p>
            <a:r>
              <a:rPr lang="en-US" dirty="0">
                <a:latin typeface="Corbel Light" panose="020B0303020204020204" pitchFamily="34" charset="0"/>
              </a:rPr>
              <a:t>load event</a:t>
            </a:r>
          </a:p>
          <a:p>
            <a:r>
              <a:rPr lang="en-US" dirty="0" err="1">
                <a:latin typeface="Corbel Light" panose="020B0303020204020204" pitchFamily="34" charset="0"/>
              </a:rPr>
              <a:t>messageerror</a:t>
            </a:r>
            <a:r>
              <a:rPr lang="en-US" dirty="0">
                <a:latin typeface="Corbel Light" panose="020B0303020204020204" pitchFamily="34" charset="0"/>
              </a:rPr>
              <a:t> event</a:t>
            </a:r>
          </a:p>
          <a:p>
            <a:r>
              <a:rPr lang="en-US" dirty="0">
                <a:latin typeface="Corbel Light" panose="020B0303020204020204" pitchFamily="34" charset="0"/>
              </a:rPr>
              <a:t>message event</a:t>
            </a:r>
          </a:p>
          <a:p>
            <a:r>
              <a:rPr lang="en-US" dirty="0">
                <a:latin typeface="Corbel Light" panose="020B0303020204020204" pitchFamily="34" charset="0"/>
              </a:rPr>
              <a:t>offline event</a:t>
            </a:r>
          </a:p>
          <a:p>
            <a:r>
              <a:rPr lang="en-US" dirty="0">
                <a:latin typeface="Corbel Light" panose="020B0303020204020204" pitchFamily="34" charset="0"/>
              </a:rPr>
              <a:t>online event</a:t>
            </a:r>
          </a:p>
          <a:p>
            <a:r>
              <a:rPr lang="en-US" dirty="0" err="1">
                <a:latin typeface="Corbel Light" panose="020B0303020204020204" pitchFamily="34" charset="0"/>
              </a:rPr>
              <a:t>orientationchange</a:t>
            </a:r>
            <a:r>
              <a:rPr lang="en-US" dirty="0">
                <a:latin typeface="Corbel Light" panose="020B0303020204020204" pitchFamily="34" charset="0"/>
              </a:rPr>
              <a:t> event</a:t>
            </a:r>
          </a:p>
          <a:p>
            <a:r>
              <a:rPr lang="en-US" dirty="0" err="1">
                <a:latin typeface="Corbel Light" panose="020B0303020204020204" pitchFamily="34" charset="0"/>
              </a:rPr>
              <a:t>pagehide</a:t>
            </a:r>
            <a:r>
              <a:rPr lang="en-US" dirty="0">
                <a:latin typeface="Corbel Light" panose="020B0303020204020204" pitchFamily="34" charset="0"/>
              </a:rPr>
              <a:t> event</a:t>
            </a:r>
          </a:p>
          <a:p>
            <a:r>
              <a:rPr lang="en-US" dirty="0" err="1">
                <a:latin typeface="Corbel Light" panose="020B0303020204020204" pitchFamily="34" charset="0"/>
              </a:rPr>
              <a:t>pageshow</a:t>
            </a:r>
            <a:r>
              <a:rPr lang="en-US" dirty="0">
                <a:latin typeface="Corbel Light" panose="020B0303020204020204" pitchFamily="34" charset="0"/>
              </a:rPr>
              <a:t> event</a:t>
            </a:r>
          </a:p>
          <a:p>
            <a:r>
              <a:rPr lang="en-US" dirty="0">
                <a:latin typeface="Corbel Light" panose="020B0303020204020204" pitchFamily="34" charset="0"/>
              </a:rPr>
              <a:t>paste event</a:t>
            </a:r>
          </a:p>
          <a:p>
            <a:r>
              <a:rPr lang="en-US" dirty="0" err="1">
                <a:latin typeface="Corbel Light" panose="020B0303020204020204" pitchFamily="34" charset="0"/>
              </a:rPr>
              <a:t>popstate</a:t>
            </a:r>
            <a:r>
              <a:rPr lang="en-US" dirty="0">
                <a:latin typeface="Corbel Light" panose="020B0303020204020204" pitchFamily="34" charset="0"/>
              </a:rPr>
              <a:t> event</a:t>
            </a:r>
          </a:p>
          <a:p>
            <a:r>
              <a:rPr lang="en-US" dirty="0" err="1">
                <a:latin typeface="Corbel Light" panose="020B0303020204020204" pitchFamily="34" charset="0"/>
              </a:rPr>
              <a:t>rejectionhandled</a:t>
            </a:r>
            <a:r>
              <a:rPr lang="en-US" dirty="0">
                <a:latin typeface="Corbel Light" panose="020B0303020204020204" pitchFamily="34" charset="0"/>
              </a:rPr>
              <a:t> event</a:t>
            </a:r>
          </a:p>
          <a:p>
            <a:r>
              <a:rPr lang="en-US" dirty="0">
                <a:latin typeface="Corbel Light" panose="020B0303020204020204" pitchFamily="34" charset="0"/>
              </a:rPr>
              <a:t>resize event</a:t>
            </a:r>
          </a:p>
          <a:p>
            <a:r>
              <a:rPr lang="en-US" dirty="0">
                <a:latin typeface="Corbel Light" panose="020B0303020204020204" pitchFamily="34" charset="0"/>
              </a:rPr>
              <a:t>storage event</a:t>
            </a:r>
          </a:p>
          <a:p>
            <a:r>
              <a:rPr lang="en-US" dirty="0" err="1">
                <a:latin typeface="Corbel Light" panose="020B0303020204020204" pitchFamily="34" charset="0"/>
              </a:rPr>
              <a:t>transitioncancel</a:t>
            </a:r>
            <a:r>
              <a:rPr lang="en-US" dirty="0">
                <a:latin typeface="Corbel Light" panose="020B0303020204020204" pitchFamily="34" charset="0"/>
              </a:rPr>
              <a:t> event</a:t>
            </a:r>
          </a:p>
          <a:p>
            <a:r>
              <a:rPr lang="en-US" dirty="0" err="1">
                <a:latin typeface="Corbel Light" panose="020B0303020204020204" pitchFamily="34" charset="0"/>
              </a:rPr>
              <a:t>transitionend</a:t>
            </a:r>
            <a:r>
              <a:rPr lang="en-US" dirty="0">
                <a:latin typeface="Corbel Light" panose="020B0303020204020204" pitchFamily="34" charset="0"/>
              </a:rPr>
              <a:t> event</a:t>
            </a:r>
          </a:p>
          <a:p>
            <a:r>
              <a:rPr lang="en-US" dirty="0" err="1">
                <a:latin typeface="Corbel Light" panose="020B0303020204020204" pitchFamily="34" charset="0"/>
              </a:rPr>
              <a:t>transitionrun</a:t>
            </a:r>
            <a:r>
              <a:rPr lang="en-US" dirty="0">
                <a:latin typeface="Corbel Light" panose="020B0303020204020204" pitchFamily="34" charset="0"/>
              </a:rPr>
              <a:t> event</a:t>
            </a:r>
          </a:p>
          <a:p>
            <a:r>
              <a:rPr lang="en-US" dirty="0" err="1">
                <a:latin typeface="Corbel Light" panose="020B0303020204020204" pitchFamily="34" charset="0"/>
              </a:rPr>
              <a:t>transitionstart</a:t>
            </a:r>
            <a:r>
              <a:rPr lang="en-US" dirty="0">
                <a:latin typeface="Corbel Light" panose="020B0303020204020204" pitchFamily="34" charset="0"/>
              </a:rPr>
              <a:t> event</a:t>
            </a:r>
          </a:p>
          <a:p>
            <a:r>
              <a:rPr lang="en-US" dirty="0" err="1">
                <a:latin typeface="Corbel Light" panose="020B0303020204020204" pitchFamily="34" charset="0"/>
              </a:rPr>
              <a:t>unhandledrejection</a:t>
            </a:r>
            <a:r>
              <a:rPr lang="en-US" dirty="0">
                <a:latin typeface="Corbel Light" panose="020B0303020204020204" pitchFamily="34" charset="0"/>
              </a:rPr>
              <a:t> event</a:t>
            </a:r>
          </a:p>
          <a:p>
            <a:r>
              <a:rPr lang="en-US" dirty="0">
                <a:latin typeface="Corbel Light" panose="020B0303020204020204" pitchFamily="34" charset="0"/>
              </a:rPr>
              <a:t>unload event</a:t>
            </a:r>
          </a:p>
          <a:p>
            <a:r>
              <a:rPr lang="en-US" dirty="0" err="1">
                <a:latin typeface="Corbel Light" panose="020B0303020204020204" pitchFamily="34" charset="0"/>
              </a:rPr>
              <a:t>vrdisplayactivate</a:t>
            </a:r>
            <a:r>
              <a:rPr lang="en-US" dirty="0">
                <a:latin typeface="Corbel Light" panose="020B0303020204020204" pitchFamily="34" charset="0"/>
              </a:rPr>
              <a:t> event</a:t>
            </a:r>
          </a:p>
          <a:p>
            <a:r>
              <a:rPr lang="en-US" dirty="0" err="1">
                <a:latin typeface="Corbel Light" panose="020B0303020204020204" pitchFamily="34" charset="0"/>
              </a:rPr>
              <a:t>vrdisplayblur</a:t>
            </a:r>
            <a:r>
              <a:rPr lang="en-US" dirty="0">
                <a:latin typeface="Corbel Light" panose="020B0303020204020204" pitchFamily="34" charset="0"/>
              </a:rPr>
              <a:t> event</a:t>
            </a:r>
          </a:p>
          <a:p>
            <a:r>
              <a:rPr lang="en-US" dirty="0" err="1">
                <a:latin typeface="Corbel Light" panose="020B0303020204020204" pitchFamily="34" charset="0"/>
              </a:rPr>
              <a:t>vrdisplayconnect</a:t>
            </a:r>
            <a:r>
              <a:rPr lang="en-US" dirty="0">
                <a:latin typeface="Corbel Light" panose="020B0303020204020204" pitchFamily="34" charset="0"/>
              </a:rPr>
              <a:t> event</a:t>
            </a:r>
          </a:p>
          <a:p>
            <a:r>
              <a:rPr lang="en-US" dirty="0" err="1">
                <a:latin typeface="Corbel Light" panose="020B0303020204020204" pitchFamily="34" charset="0"/>
              </a:rPr>
              <a:t>vrdisplaydeactivate</a:t>
            </a:r>
            <a:r>
              <a:rPr lang="en-US" dirty="0">
                <a:latin typeface="Corbel Light" panose="020B0303020204020204" pitchFamily="34" charset="0"/>
              </a:rPr>
              <a:t> event</a:t>
            </a:r>
          </a:p>
          <a:p>
            <a:r>
              <a:rPr lang="en-US" dirty="0" err="1">
                <a:latin typeface="Corbel Light" panose="020B0303020204020204" pitchFamily="34" charset="0"/>
              </a:rPr>
              <a:t>vrdisplaydisconnect</a:t>
            </a:r>
            <a:r>
              <a:rPr lang="en-US" dirty="0">
                <a:latin typeface="Corbel Light" panose="020B0303020204020204" pitchFamily="34" charset="0"/>
              </a:rPr>
              <a:t> event</a:t>
            </a:r>
          </a:p>
          <a:p>
            <a:r>
              <a:rPr lang="en-US" dirty="0" err="1">
                <a:latin typeface="Corbel Light" panose="020B0303020204020204" pitchFamily="34" charset="0"/>
              </a:rPr>
              <a:t>vrdisplayfocus</a:t>
            </a:r>
            <a:r>
              <a:rPr lang="en-US" dirty="0">
                <a:latin typeface="Corbel Light" panose="020B0303020204020204" pitchFamily="34" charset="0"/>
              </a:rPr>
              <a:t> event</a:t>
            </a:r>
          </a:p>
          <a:p>
            <a:r>
              <a:rPr lang="en-US" dirty="0" err="1">
                <a:latin typeface="Corbel Light" panose="020B0303020204020204" pitchFamily="34" charset="0"/>
              </a:rPr>
              <a:t>vrdisplaypointerrestricted</a:t>
            </a:r>
            <a:r>
              <a:rPr lang="en-US" dirty="0">
                <a:latin typeface="Corbel Light" panose="020B0303020204020204" pitchFamily="34" charset="0"/>
              </a:rPr>
              <a:t> event</a:t>
            </a:r>
          </a:p>
          <a:p>
            <a:r>
              <a:rPr lang="en-US" dirty="0" err="1">
                <a:latin typeface="Corbel Light" panose="020B0303020204020204" pitchFamily="34" charset="0"/>
              </a:rPr>
              <a:t>vrdisplaypresentchange</a:t>
            </a:r>
            <a:r>
              <a:rPr lang="en-US" dirty="0">
                <a:latin typeface="Corbel Light" panose="020B0303020204020204" pitchFamily="34" charset="0"/>
              </a:rPr>
              <a:t> event</a:t>
            </a:r>
            <a:endParaRPr lang="en-US" sz="1400" dirty="0">
              <a:latin typeface="Corbel Light" panose="020B0303020204020204" pitchFamily="34" charset="0"/>
            </a:endParaRPr>
          </a:p>
        </p:txBody>
      </p:sp>
    </p:spTree>
    <p:extLst>
      <p:ext uri="{BB962C8B-B14F-4D97-AF65-F5344CB8AC3E}">
        <p14:creationId xmlns:p14="http://schemas.microsoft.com/office/powerpoint/2010/main" val="32433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Event Listeners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1" y="1689455"/>
            <a:ext cx="8351449" cy="3824241"/>
          </a:xfrm>
        </p:spPr>
        <p:txBody>
          <a:bodyPr>
            <a:normAutofit/>
          </a:bodyPr>
          <a:lstStyle/>
          <a:p>
            <a:pPr marL="0" indent="0">
              <a:spcBef>
                <a:spcPts val="0"/>
              </a:spcBef>
              <a:spcAft>
                <a:spcPts val="1200"/>
              </a:spcAft>
              <a:buNone/>
            </a:pPr>
            <a:r>
              <a:rPr lang="en-US" sz="2400" dirty="0">
                <a:cs typeface="Courier New" panose="02070309020205020404" pitchFamily="49" charset="0"/>
              </a:rPr>
              <a:t>This list doesn’t include all of the built in events, but should illustrate the variety of things you can do with JavaScript</a:t>
            </a:r>
          </a:p>
          <a:p>
            <a:pPr marL="0" indent="0">
              <a:spcBef>
                <a:spcPts val="0"/>
              </a:spcBef>
              <a:spcAft>
                <a:spcPts val="1200"/>
              </a:spcAft>
              <a:buNone/>
            </a:pPr>
            <a:endParaRPr lang="en-US" sz="2400" dirty="0">
              <a:cs typeface="Courier New" panose="02070309020205020404" pitchFamily="49" charset="0"/>
            </a:endParaRPr>
          </a:p>
        </p:txBody>
      </p:sp>
    </p:spTree>
    <p:extLst>
      <p:ext uri="{BB962C8B-B14F-4D97-AF65-F5344CB8AC3E}">
        <p14:creationId xmlns:p14="http://schemas.microsoft.com/office/powerpoint/2010/main" val="244778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43575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pPr algn="ctr"/>
            <a:r>
              <a:rPr lang="en-US" dirty="0"/>
              <a:t>Questions?	</a:t>
            </a:r>
          </a:p>
        </p:txBody>
      </p:sp>
      <p:pic>
        <p:nvPicPr>
          <p:cNvPr id="5" name="Picture 4">
            <a:extLst>
              <a:ext uri="{FF2B5EF4-FFF2-40B4-BE49-F238E27FC236}">
                <a16:creationId xmlns:a16="http://schemas.microsoft.com/office/drawing/2014/main" id="{27EB44D9-F0EA-48E6-ABAF-4CD48454B4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18513" y="1584722"/>
            <a:ext cx="5954973" cy="4466230"/>
          </a:xfrm>
          <a:prstGeom prst="rect">
            <a:avLst/>
          </a:prstGeom>
        </p:spPr>
      </p:pic>
    </p:spTree>
    <p:extLst>
      <p:ext uri="{BB962C8B-B14F-4D97-AF65-F5344CB8AC3E}">
        <p14:creationId xmlns:p14="http://schemas.microsoft.com/office/powerpoint/2010/main" val="270239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0A24BE-3140-47CA-A963-6D14BA41135D}"/>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7DAF82C8-5B9A-4C53-89B7-EF3C9743D58C}"/>
              </a:ext>
            </a:extLst>
          </p:cNvPr>
          <p:cNvSpPr>
            <a:spLocks noGrp="1"/>
          </p:cNvSpPr>
          <p:nvPr>
            <p:ph idx="1"/>
          </p:nvPr>
        </p:nvSpPr>
        <p:spPr>
          <a:xfrm>
            <a:off x="2152650" y="1690689"/>
            <a:ext cx="7886700" cy="2885754"/>
          </a:xfrm>
        </p:spPr>
        <p:txBody>
          <a:bodyPr>
            <a:normAutofit/>
          </a:bodyPr>
          <a:lstStyle/>
          <a:p>
            <a:pPr marL="0" indent="0">
              <a:spcBef>
                <a:spcPts val="0"/>
              </a:spcBef>
              <a:spcAft>
                <a:spcPts val="900"/>
              </a:spcAft>
              <a:buNone/>
            </a:pPr>
            <a:r>
              <a:rPr lang="en-US" sz="1600" dirty="0">
                <a:hlinkClick r:id="rId2"/>
              </a:rPr>
              <a:t>https://www.w3schools.com/js/js_htmldom.asp</a:t>
            </a:r>
            <a:endParaRPr lang="en-US" sz="1600" dirty="0"/>
          </a:p>
          <a:p>
            <a:pPr marL="0" indent="0">
              <a:spcBef>
                <a:spcPts val="0"/>
              </a:spcBef>
              <a:spcAft>
                <a:spcPts val="900"/>
              </a:spcAft>
              <a:buNone/>
            </a:pPr>
            <a:r>
              <a:rPr lang="en-US" sz="1600" dirty="0">
                <a:hlinkClick r:id="rId3"/>
              </a:rPr>
              <a:t>https://www.w3schools.com/js/default.asp</a:t>
            </a:r>
            <a:r>
              <a:rPr lang="en-US" sz="1600" dirty="0"/>
              <a:t> </a:t>
            </a:r>
          </a:p>
          <a:p>
            <a:pPr marL="0" indent="0">
              <a:spcBef>
                <a:spcPts val="0"/>
              </a:spcBef>
              <a:spcAft>
                <a:spcPts val="900"/>
              </a:spcAft>
              <a:buNone/>
            </a:pPr>
            <a:r>
              <a:rPr lang="en-US" sz="1600" dirty="0">
                <a:hlinkClick r:id="rId4"/>
              </a:rPr>
              <a:t>http://lotrproject.com/quotes/</a:t>
            </a:r>
            <a:r>
              <a:rPr lang="en-US" sz="1600" dirty="0"/>
              <a:t> </a:t>
            </a:r>
          </a:p>
          <a:p>
            <a:pPr marL="0" indent="0">
              <a:spcBef>
                <a:spcPts val="0"/>
              </a:spcBef>
              <a:spcAft>
                <a:spcPts val="900"/>
              </a:spcAft>
              <a:buNone/>
            </a:pPr>
            <a:r>
              <a:rPr lang="en-US" sz="1600" dirty="0">
                <a:hlinkClick r:id="rId5"/>
              </a:rPr>
              <a:t>https://www.brainyquote.com/quotes/quotes/i/isaacasimo100104.html</a:t>
            </a:r>
            <a:endParaRPr lang="en-US" sz="1600" dirty="0"/>
          </a:p>
          <a:p>
            <a:pPr marL="0" indent="0">
              <a:spcBef>
                <a:spcPts val="0"/>
              </a:spcBef>
              <a:spcAft>
                <a:spcPts val="900"/>
              </a:spcAft>
              <a:buNone/>
            </a:pPr>
            <a:r>
              <a:rPr lang="en-US" sz="1600" dirty="0">
                <a:hlinkClick r:id="rId6"/>
              </a:rPr>
              <a:t>https://www.goodreads.com/author/quotes/205.Robert_A_Heinlein</a:t>
            </a:r>
            <a:endParaRPr lang="en-US" sz="1600" dirty="0"/>
          </a:p>
          <a:p>
            <a:pPr marL="0" indent="0">
              <a:spcBef>
                <a:spcPts val="0"/>
              </a:spcBef>
              <a:spcAft>
                <a:spcPts val="900"/>
              </a:spcAft>
              <a:buNone/>
            </a:pPr>
            <a:r>
              <a:rPr lang="en-US" sz="1600" dirty="0">
                <a:hlinkClick r:id="rId7"/>
              </a:rPr>
              <a:t>https://en.wikiquote.org/wiki/Dune</a:t>
            </a:r>
            <a:endParaRPr lang="en-US" sz="1600" dirty="0"/>
          </a:p>
          <a:p>
            <a:pPr marL="0" indent="0">
              <a:spcBef>
                <a:spcPts val="0"/>
              </a:spcBef>
              <a:spcAft>
                <a:spcPts val="900"/>
              </a:spcAft>
              <a:buNone/>
            </a:pPr>
            <a:r>
              <a:rPr lang="en-US" sz="1600" dirty="0">
                <a:hlinkClick r:id="rId8"/>
              </a:rPr>
              <a:t>http://www.imdb.com/title/tt0062622/quotes</a:t>
            </a:r>
            <a:r>
              <a:rPr lang="en-US" sz="1600" dirty="0"/>
              <a:t> </a:t>
            </a:r>
          </a:p>
          <a:p>
            <a:pPr marL="0" indent="0">
              <a:spcBef>
                <a:spcPts val="0"/>
              </a:spcBef>
              <a:spcAft>
                <a:spcPts val="900"/>
              </a:spcAft>
              <a:buNone/>
            </a:pPr>
            <a:r>
              <a:rPr lang="en-US" sz="1600" dirty="0">
                <a:hlinkClick r:id="rId9"/>
              </a:rPr>
              <a:t>https://developer.mozilla.org/en-US/docs/Web/Events</a:t>
            </a:r>
            <a:r>
              <a:rPr lang="en-US" sz="1600" dirty="0"/>
              <a:t> </a:t>
            </a:r>
          </a:p>
          <a:p>
            <a:pPr marL="0" indent="0">
              <a:spcBef>
                <a:spcPts val="0"/>
              </a:spcBef>
              <a:spcAft>
                <a:spcPts val="900"/>
              </a:spcAft>
              <a:buNone/>
            </a:pPr>
            <a:endParaRPr lang="en-US" sz="1600" dirty="0"/>
          </a:p>
          <a:p>
            <a:pPr marL="0" indent="0">
              <a:spcBef>
                <a:spcPts val="0"/>
              </a:spcBef>
              <a:spcAft>
                <a:spcPts val="900"/>
              </a:spcAft>
              <a:buNone/>
            </a:pPr>
            <a:endParaRPr lang="en-US" sz="1600" dirty="0"/>
          </a:p>
          <a:p>
            <a:pPr marL="0" indent="0">
              <a:spcBef>
                <a:spcPts val="0"/>
              </a:spcBef>
              <a:spcAft>
                <a:spcPts val="900"/>
              </a:spcAft>
              <a:buNone/>
            </a:pPr>
            <a:endParaRPr lang="en-US" sz="1600" dirty="0"/>
          </a:p>
        </p:txBody>
      </p:sp>
    </p:spTree>
    <p:extLst>
      <p:ext uri="{BB962C8B-B14F-4D97-AF65-F5344CB8AC3E}">
        <p14:creationId xmlns:p14="http://schemas.microsoft.com/office/powerpoint/2010/main" val="3339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2152650" y="2412948"/>
            <a:ext cx="7886700" cy="3263504"/>
          </a:xfrm>
        </p:spPr>
        <p:txBody>
          <a:bodyPr>
            <a:noAutofit/>
          </a:bodyPr>
          <a:lstStyle/>
          <a:p>
            <a:pPr marL="0" indent="0">
              <a:spcBef>
                <a:spcPct val="50000"/>
              </a:spcBef>
            </a:pPr>
            <a:r>
              <a:rPr lang="en-GB" sz="825" dirty="0"/>
              <a:t>Microsoft, Windows, Excel, Outlook, and PowerPoint are registered trademarks of Microsoft Corporation. </a:t>
            </a:r>
            <a:endParaRPr lang="de-DE" sz="825" dirty="0"/>
          </a:p>
          <a:p>
            <a:pPr marL="0" indent="0">
              <a:spcBef>
                <a:spcPct val="50000"/>
              </a:spcBef>
            </a:pPr>
            <a:r>
              <a:rPr lang="en-GB" sz="825" dirty="0"/>
              <a:t>IBM, DB2, DB2 Universal Database, System </a:t>
            </a:r>
            <a:r>
              <a:rPr lang="en-GB" sz="825" dirty="0" err="1"/>
              <a:t>i</a:t>
            </a:r>
            <a:r>
              <a:rPr lang="en-GB" sz="825" dirty="0"/>
              <a:t>, System i5, System p, System p5, System x, System z, System z10, System z9, z10, z9, </a:t>
            </a:r>
            <a:r>
              <a:rPr lang="en-GB" sz="825" dirty="0" err="1"/>
              <a:t>iSeries</a:t>
            </a:r>
            <a:r>
              <a:rPr lang="en-GB" sz="825" dirty="0"/>
              <a:t>, </a:t>
            </a:r>
            <a:r>
              <a:rPr lang="en-GB" sz="825" dirty="0" err="1"/>
              <a:t>pSeries</a:t>
            </a:r>
            <a:r>
              <a:rPr lang="en-GB" sz="825" dirty="0"/>
              <a:t>, </a:t>
            </a:r>
            <a:r>
              <a:rPr lang="en-GB" sz="825" dirty="0" err="1"/>
              <a:t>xSeries</a:t>
            </a:r>
            <a:r>
              <a:rPr lang="en-GB" sz="825" dirty="0"/>
              <a:t>, </a:t>
            </a:r>
            <a:r>
              <a:rPr lang="en-GB" sz="825" dirty="0" err="1"/>
              <a:t>zSeries</a:t>
            </a:r>
            <a:r>
              <a:rPr lang="en-GB" sz="825" dirty="0"/>
              <a:t>, </a:t>
            </a:r>
            <a:r>
              <a:rPr lang="en-GB" sz="825" dirty="0" err="1"/>
              <a:t>eServer</a:t>
            </a:r>
            <a:r>
              <a:rPr lang="en-GB" sz="825" dirty="0"/>
              <a:t>, z/VM, z/OS, i5/OS, S/390, OS/390, OS/400, AS/400, S/390 Parallel Enterprise Server, </a:t>
            </a:r>
            <a:r>
              <a:rPr lang="en-GB" sz="825" dirty="0" err="1"/>
              <a:t>PowerVM</a:t>
            </a:r>
            <a:r>
              <a:rPr lang="en-GB" sz="825" dirty="0"/>
              <a:t>, Power Architecture, POWER6+, POWER6, POWER5+, POWER5, POWER, </a:t>
            </a:r>
            <a:r>
              <a:rPr lang="en-GB" sz="825" dirty="0" err="1"/>
              <a:t>OpenPower</a:t>
            </a:r>
            <a:r>
              <a:rPr lang="en-GB" sz="825" dirty="0"/>
              <a:t>, PowerPC, </a:t>
            </a:r>
            <a:r>
              <a:rPr lang="en-GB" sz="825" dirty="0" err="1"/>
              <a:t>BatchPipes</a:t>
            </a:r>
            <a:r>
              <a:rPr lang="en-GB" sz="825" dirty="0"/>
              <a:t>, </a:t>
            </a:r>
            <a:r>
              <a:rPr lang="en-GB" sz="825" dirty="0" err="1"/>
              <a:t>BladeCenter</a:t>
            </a:r>
            <a:r>
              <a:rPr lang="en-GB" sz="825" dirty="0"/>
              <a:t>, System Storage, GPFS, HACMP, RETAIN, DB2 Connect, RACF, Redbooks, OS/2, Parallel </a:t>
            </a:r>
            <a:r>
              <a:rPr lang="en-GB" sz="825" dirty="0" err="1"/>
              <a:t>Sysplex</a:t>
            </a:r>
            <a:r>
              <a:rPr lang="en-GB" sz="825" dirty="0"/>
              <a:t>, MVS/ESA, AIX, Intelligent Miner, </a:t>
            </a:r>
            <a:r>
              <a:rPr lang="en-GB" sz="825" dirty="0" err="1"/>
              <a:t>WebSphere</a:t>
            </a:r>
            <a:r>
              <a:rPr lang="en-GB" sz="825" dirty="0"/>
              <a:t>, </a:t>
            </a:r>
            <a:r>
              <a:rPr lang="en-GB" sz="825" dirty="0" err="1"/>
              <a:t>Netfinity</a:t>
            </a:r>
            <a:r>
              <a:rPr lang="en-GB" sz="825" dirty="0"/>
              <a:t>, Tivoli and Informix are trademarks or registered trademarks of IBM Corporation.</a:t>
            </a:r>
            <a:endParaRPr lang="de-DE" sz="825" dirty="0"/>
          </a:p>
          <a:p>
            <a:pPr marL="0" indent="0">
              <a:spcBef>
                <a:spcPct val="50000"/>
              </a:spcBef>
            </a:pPr>
            <a:r>
              <a:rPr lang="en-GB" sz="825" dirty="0"/>
              <a:t>Linux is the registered trademark of </a:t>
            </a:r>
            <a:r>
              <a:rPr lang="en-GB" sz="825" dirty="0" err="1"/>
              <a:t>Linus</a:t>
            </a:r>
            <a:r>
              <a:rPr lang="en-GB" sz="825" dirty="0"/>
              <a:t> </a:t>
            </a:r>
            <a:r>
              <a:rPr lang="en-GB" sz="825" dirty="0" err="1"/>
              <a:t>Torvalds</a:t>
            </a:r>
            <a:r>
              <a:rPr lang="en-GB" sz="825" dirty="0"/>
              <a:t> in the U.S. and other countries.</a:t>
            </a:r>
            <a:endParaRPr lang="de-DE" sz="825" dirty="0"/>
          </a:p>
          <a:p>
            <a:pPr marL="0" indent="0">
              <a:spcBef>
                <a:spcPct val="50000"/>
              </a:spcBef>
            </a:pPr>
            <a:r>
              <a:rPr lang="en-GB" sz="825" dirty="0"/>
              <a:t>Oracle is a registered trademark of Oracle Corporation. </a:t>
            </a:r>
            <a:endParaRPr lang="de-DE" sz="825" dirty="0"/>
          </a:p>
          <a:p>
            <a:pPr marL="0" indent="0">
              <a:spcBef>
                <a:spcPct val="50000"/>
              </a:spcBef>
            </a:pPr>
            <a:r>
              <a:rPr lang="en-GB" sz="825" dirty="0"/>
              <a:t>HTML, XML, XHTML and W3C are trademarks or registered trademarks of W3C®, World Wide Web Consortium, Massachusetts Institute of Technology.</a:t>
            </a:r>
            <a:endParaRPr lang="de-DE" sz="825" dirty="0"/>
          </a:p>
          <a:p>
            <a:pPr marL="0" indent="0">
              <a:spcBef>
                <a:spcPct val="50000"/>
              </a:spcBef>
            </a:pPr>
            <a:r>
              <a:rPr lang="en-GB" sz="825" dirty="0"/>
              <a:t>Java is a registered trademark of Sun Microsystems, Inc.</a:t>
            </a:r>
            <a:endParaRPr lang="de-DE" sz="825" dirty="0"/>
          </a:p>
          <a:p>
            <a:pPr marL="0" indent="0">
              <a:spcBef>
                <a:spcPct val="50000"/>
              </a:spcBef>
            </a:pPr>
            <a:r>
              <a:rPr lang="en-GB" sz="825" dirty="0"/>
              <a:t>JavaScript is a registered trademark of Sun Microsystems, Inc., used under license for technology invented and implemented by Netscape. </a:t>
            </a:r>
            <a:endParaRPr lang="de-DE" sz="825" dirty="0"/>
          </a:p>
          <a:p>
            <a:pPr marL="0" indent="0">
              <a:spcBef>
                <a:spcPct val="50000"/>
              </a:spcBef>
            </a:pPr>
            <a:r>
              <a:rPr lang="en-GB" sz="825" dirty="0"/>
              <a:t>SAP, R/3, SAP NetWeaver, Duet, </a:t>
            </a:r>
            <a:r>
              <a:rPr lang="en-GB" sz="825" dirty="0" err="1"/>
              <a:t>PartnerEdge</a:t>
            </a:r>
            <a:r>
              <a:rPr lang="en-GB" sz="825" dirty="0"/>
              <a:t>, </a:t>
            </a:r>
            <a:r>
              <a:rPr lang="en-GB" sz="825" dirty="0" err="1"/>
              <a:t>ByDesign</a:t>
            </a:r>
            <a:r>
              <a:rPr lang="en-GB" sz="825" dirty="0"/>
              <a:t>, SAP Business </a:t>
            </a:r>
            <a:r>
              <a:rPr lang="en-GB" sz="825" dirty="0" err="1"/>
              <a:t>ByDesign</a:t>
            </a:r>
            <a:r>
              <a:rPr lang="en-GB" sz="825" dirty="0"/>
              <a:t>, and other SAP products and services mentioned herein as well as their respective logos are trademarks or registered trademarks of SAP AG in Germany and other countries. </a:t>
            </a:r>
            <a:endParaRPr lang="de-DE" sz="825" dirty="0"/>
          </a:p>
          <a:p>
            <a:pPr marL="0" indent="0">
              <a:spcBef>
                <a:spcPct val="50000"/>
              </a:spcBef>
            </a:pPr>
            <a:r>
              <a:rPr lang="en-GB" sz="825" dirty="0"/>
              <a:t>Business Objects and the Business Objects logo, </a:t>
            </a:r>
            <a:r>
              <a:rPr lang="en-GB" sz="825" dirty="0" err="1"/>
              <a:t>BusinessObjects</a:t>
            </a:r>
            <a:r>
              <a:rPr lang="en-GB" sz="825" dirty="0"/>
              <a:t>, Crystal Reports, Crystal Decisions, Web Intelligence, </a:t>
            </a:r>
            <a:r>
              <a:rPr lang="en-GB" sz="825" dirty="0" err="1"/>
              <a:t>Xcelsius</a:t>
            </a:r>
            <a:r>
              <a:rPr lang="en-GB" sz="825"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825" dirty="0" err="1"/>
              <a:t>ERPsim</a:t>
            </a:r>
            <a:r>
              <a:rPr lang="en-GB" sz="825" dirty="0"/>
              <a:t> is a registered copyright of </a:t>
            </a:r>
            <a:r>
              <a:rPr lang="en-GB" sz="825" dirty="0" err="1"/>
              <a:t>ERPsim</a:t>
            </a:r>
            <a:r>
              <a:rPr lang="en-GB" sz="825" dirty="0"/>
              <a:t> Labs, HEC Montreal.</a:t>
            </a:r>
          </a:p>
          <a:p>
            <a:pPr marL="0" indent="0">
              <a:spcBef>
                <a:spcPct val="50000"/>
              </a:spcBef>
            </a:pPr>
            <a:r>
              <a:rPr lang="de-DE" sz="825" dirty="0"/>
              <a:t>Other products mentioned in this presentation are trademarks of their respective owners.</a:t>
            </a:r>
            <a:endParaRPr lang="en-GB" sz="825"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2152650" y="957577"/>
            <a:ext cx="7886700" cy="5262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a:t>Copyrights</a:t>
            </a:r>
            <a:endParaRPr lang="en-US" sz="3300"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924300" y="1483832"/>
            <a:ext cx="4343400" cy="745016"/>
          </a:xfrm>
          <a:prstGeom prst="rect">
            <a:avLst/>
          </a:prstGeom>
        </p:spPr>
        <p:txBody>
          <a:bodyPr vert="horz">
            <a:normAutofit/>
          </a:bodyPr>
          <a:lstStyle/>
          <a:p>
            <a:pPr marL="171450" indent="-171450" algn="ctr">
              <a:spcAft>
                <a:spcPts val="225"/>
              </a:spcAft>
              <a:buClr>
                <a:schemeClr val="accent2"/>
              </a:buClr>
              <a:buSzPct val="90000"/>
              <a:defRPr/>
            </a:pPr>
            <a:r>
              <a:rPr lang="en-US" sz="1350" dirty="0">
                <a:latin typeface="Calibri" pitchFamily="34" charset="0"/>
              </a:rPr>
              <a:t>Presentation prepared by and copyright of John Ramsey, East Tennessee State University, Department of Computing . (</a:t>
            </a:r>
            <a:r>
              <a:rPr lang="en-US" sz="1350" dirty="0">
                <a:latin typeface="Calibri" pitchFamily="34" charset="0"/>
                <a:hlinkClick r:id="rId2"/>
              </a:rPr>
              <a:t>ramseyjw@etsu.edu</a:t>
            </a:r>
            <a:r>
              <a:rPr lang="en-US" sz="1350"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3" cstate="print"/>
          <a:stretch>
            <a:fillRect/>
          </a:stretch>
        </p:blipFill>
        <p:spPr>
          <a:xfrm>
            <a:off x="8687591" y="1426684"/>
            <a:ext cx="708822" cy="89784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4">
            <a:extLst>
              <a:ext uri="{28A0092B-C50C-407E-A947-70E740481C1C}">
                <a14:useLocalDpi xmlns:a14="http://schemas.microsoft.com/office/drawing/2010/main" val="0"/>
              </a:ext>
            </a:extLst>
          </a:blip>
          <a:srcRect l="30200" t="23395" r="33350" b="20101"/>
          <a:stretch/>
        </p:blipFill>
        <p:spPr>
          <a:xfrm>
            <a:off x="2186079" y="1483834"/>
            <a:ext cx="916088" cy="84069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Logical Operators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buNone/>
            </a:pPr>
            <a:r>
              <a:rPr lang="en-US" sz="2400" dirty="0">
                <a:solidFill>
                  <a:schemeClr val="tx1">
                    <a:lumMod val="95000"/>
                    <a:lumOff val="5000"/>
                  </a:schemeClr>
                </a:solidFill>
                <a:cs typeface="Courier New" panose="02070309020205020404" pitchFamily="49" charset="0"/>
              </a:rPr>
              <a:t>JavaScript operators are identical to Java’s, with a couple of additional ones</a:t>
            </a:r>
            <a:br>
              <a:rPr lang="en-US" sz="2400" dirty="0">
                <a:solidFill>
                  <a:schemeClr val="tx1">
                    <a:lumMod val="95000"/>
                    <a:lumOff val="5000"/>
                  </a:schemeClr>
                </a:solidFill>
                <a:cs typeface="Courier New" panose="02070309020205020404" pitchFamily="49" charset="0"/>
              </a:rPr>
            </a:b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	</a:t>
            </a:r>
            <a:r>
              <a:rPr lang="en-US" sz="2400" u="sng" dirty="0">
                <a:solidFill>
                  <a:schemeClr val="tx1">
                    <a:lumMod val="95000"/>
                    <a:lumOff val="5000"/>
                  </a:schemeClr>
                </a:solidFill>
                <a:cs typeface="Courier New" panose="02070309020205020404" pitchFamily="49" charset="0"/>
              </a:rPr>
              <a:t>Operator	       	   </a:t>
            </a:r>
            <a:r>
              <a:rPr lang="en-US" sz="2400" dirty="0">
                <a:solidFill>
                  <a:schemeClr val="tx1">
                    <a:lumMod val="95000"/>
                    <a:lumOff val="5000"/>
                  </a:schemeClr>
                </a:solidFill>
                <a:cs typeface="Courier New" panose="02070309020205020404" pitchFamily="49" charset="0"/>
              </a:rPr>
              <a:t>      </a:t>
            </a:r>
            <a:r>
              <a:rPr lang="en-US" sz="2400" u="sng" dirty="0">
                <a:solidFill>
                  <a:schemeClr val="tx1">
                    <a:lumMod val="95000"/>
                    <a:lumOff val="5000"/>
                  </a:schemeClr>
                </a:solidFill>
                <a:cs typeface="Courier New" panose="02070309020205020404" pitchFamily="49" charset="0"/>
              </a:rPr>
              <a:t>Description</a:t>
            </a:r>
          </a:p>
          <a:p>
            <a:pPr marL="914400" indent="0">
              <a:spcBef>
                <a:spcPts val="0"/>
              </a:spcBef>
              <a:spcAft>
                <a:spcPts val="1200"/>
              </a:spcAft>
              <a:buNone/>
            </a:pPr>
            <a:r>
              <a:rPr lang="en-US" sz="2400" dirty="0">
                <a:solidFill>
                  <a:srgbClr val="FF0000"/>
                </a:solidFill>
                <a:cs typeface="Courier New" panose="02070309020205020404" pitchFamily="49" charset="0"/>
              </a:rPr>
              <a:t>&amp;&amp;				</a:t>
            </a:r>
            <a:r>
              <a:rPr lang="en-US" sz="2400" dirty="0">
                <a:solidFill>
                  <a:schemeClr val="tx1">
                    <a:lumMod val="95000"/>
                    <a:lumOff val="5000"/>
                  </a:schemeClr>
                </a:solidFill>
                <a:cs typeface="Courier New" panose="02070309020205020404" pitchFamily="49" charset="0"/>
              </a:rPr>
              <a:t>logical and</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				logical or</a:t>
            </a:r>
            <a:br>
              <a:rPr lang="en-US" sz="2400" dirty="0">
                <a:solidFill>
                  <a:schemeClr val="tx1">
                    <a:lumMod val="95000"/>
                    <a:lumOff val="5000"/>
                  </a:schemeClr>
                </a:solidFill>
                <a:cs typeface="Courier New" panose="02070309020205020404" pitchFamily="49" charset="0"/>
              </a:rPr>
            </a:br>
            <a:r>
              <a:rPr lang="en-US" sz="2400" dirty="0">
                <a:solidFill>
                  <a:schemeClr val="tx1">
                    <a:lumMod val="95000"/>
                    <a:lumOff val="5000"/>
                  </a:schemeClr>
                </a:solidFill>
                <a:cs typeface="Courier New" panose="02070309020205020404" pitchFamily="49" charset="0"/>
              </a:rPr>
              <a:t>!				Logical not</a:t>
            </a:r>
            <a:br>
              <a:rPr lang="en-US" sz="2400" dirty="0">
                <a:solidFill>
                  <a:schemeClr val="tx1">
                    <a:lumMod val="95000"/>
                    <a:lumOff val="5000"/>
                  </a:schemeClr>
                </a:solidFill>
                <a:cs typeface="Courier New" panose="02070309020205020404" pitchFamily="49" charset="0"/>
              </a:rPr>
            </a:br>
            <a:r>
              <a:rPr lang="en-US" sz="2400" dirty="0">
                <a:solidFill>
                  <a:srgbClr val="FF0000"/>
                </a:solidFill>
                <a:cs typeface="Courier New" panose="02070309020205020404" pitchFamily="49" charset="0"/>
              </a:rPr>
              <a:t>			</a:t>
            </a:r>
            <a:endParaRPr lang="en-US" sz="2400" dirty="0">
              <a:solidFill>
                <a:schemeClr val="tx1">
                  <a:lumMod val="95000"/>
                  <a:lumOff val="5000"/>
                </a:schemeClr>
              </a:solidFill>
              <a:cs typeface="Courier New" panose="02070309020205020404" pitchFamily="49" charset="0"/>
            </a:endParaRPr>
          </a:p>
        </p:txBody>
      </p:sp>
    </p:spTree>
    <p:extLst>
      <p:ext uri="{BB962C8B-B14F-4D97-AF65-F5344CB8AC3E}">
        <p14:creationId xmlns:p14="http://schemas.microsoft.com/office/powerpoint/2010/main" val="5625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 id="{04440205-5747-4D36-BE74-7672B4AAF28F}" vid="{E5CDE298-7A15-4C14-9DB6-0D0A65C0F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presentation_template_standard</Template>
  <TotalTime>8909</TotalTime>
  <Words>3464</Words>
  <Application>Microsoft Office PowerPoint</Application>
  <PresentationFormat>Widescreen</PresentationFormat>
  <Paragraphs>442</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Calibri Light</vt:lpstr>
      <vt:lpstr>Corbel Light</vt:lpstr>
      <vt:lpstr>Courier New</vt:lpstr>
      <vt:lpstr>Office Theme</vt:lpstr>
      <vt:lpstr>PowerPoint Presentation</vt:lpstr>
      <vt:lpstr>CSCI 1720</vt:lpstr>
      <vt:lpstr>JavaScript Operators</vt:lpstr>
      <vt:lpstr>JS Operators</vt:lpstr>
      <vt:lpstr>JS Assignment Operators</vt:lpstr>
      <vt:lpstr>JS String Operators</vt:lpstr>
      <vt:lpstr>JS Adding Strings and Numbers</vt:lpstr>
      <vt:lpstr>JS Comparison Operators</vt:lpstr>
      <vt:lpstr>JS Logical Operators</vt:lpstr>
      <vt:lpstr>JavaScript Data Types</vt:lpstr>
      <vt:lpstr>JS Data Types</vt:lpstr>
      <vt:lpstr>JS Data Types</vt:lpstr>
      <vt:lpstr>JS Data Types</vt:lpstr>
      <vt:lpstr>JS Data Types</vt:lpstr>
      <vt:lpstr>JS Data Types</vt:lpstr>
      <vt:lpstr>JS Data Types</vt:lpstr>
      <vt:lpstr>JS Data Types – typeof Operator</vt:lpstr>
      <vt:lpstr>JS Data Types – Primitive Data</vt:lpstr>
      <vt:lpstr>JS Data Types</vt:lpstr>
      <vt:lpstr>JS Data Types</vt:lpstr>
      <vt:lpstr>JS Data Types</vt:lpstr>
      <vt:lpstr>JS Data Types</vt:lpstr>
      <vt:lpstr>JS Data Types</vt:lpstr>
      <vt:lpstr>JavaScript Functions</vt:lpstr>
      <vt:lpstr>JS Functions</vt:lpstr>
      <vt:lpstr>JS Function Syntax</vt:lpstr>
      <vt:lpstr>JS Function Syntax</vt:lpstr>
      <vt:lpstr>JS Function Invocation</vt:lpstr>
      <vt:lpstr>JS Function Return</vt:lpstr>
      <vt:lpstr>JS Function Example</vt:lpstr>
      <vt:lpstr>JS – Why Functions?</vt:lpstr>
      <vt:lpstr>JavaScript Scope</vt:lpstr>
      <vt:lpstr>JS Scope</vt:lpstr>
      <vt:lpstr>JS Scope</vt:lpstr>
      <vt:lpstr>JS Scope</vt:lpstr>
      <vt:lpstr>JS Scope</vt:lpstr>
      <vt:lpstr>JS Scope</vt:lpstr>
      <vt:lpstr>JS Scope</vt:lpstr>
      <vt:lpstr>JavaScript Conditions</vt:lpstr>
      <vt:lpstr>JS Conditions</vt:lpstr>
      <vt:lpstr>JS Conditions</vt:lpstr>
      <vt:lpstr>JS Conditions -- if</vt:lpstr>
      <vt:lpstr>JS Conditions -- if</vt:lpstr>
      <vt:lpstr>JS Conditions – if - else</vt:lpstr>
      <vt:lpstr>JS Conditions – if - else</vt:lpstr>
      <vt:lpstr>JS Conditions – else if</vt:lpstr>
      <vt:lpstr>JS Conditions – else if</vt:lpstr>
      <vt:lpstr>JS Conditions – switch</vt:lpstr>
      <vt:lpstr>JS Conditions – the break Keyword</vt:lpstr>
      <vt:lpstr>JS Conditions – switch</vt:lpstr>
      <vt:lpstr>JS Conditions – switch default Case</vt:lpstr>
      <vt:lpstr>JavaScript Loops</vt:lpstr>
      <vt:lpstr>JS Loops</vt:lpstr>
      <vt:lpstr>JS Loops – for </vt:lpstr>
      <vt:lpstr>JS Loops – for </vt:lpstr>
      <vt:lpstr>JS Loops – for/in</vt:lpstr>
      <vt:lpstr>JS Loops – while </vt:lpstr>
      <vt:lpstr>JS Loops – while</vt:lpstr>
      <vt:lpstr>JS Loops – do/while </vt:lpstr>
      <vt:lpstr>JS Loops – while</vt:lpstr>
      <vt:lpstr>JavaScript Events</vt:lpstr>
      <vt:lpstr>JS Events</vt:lpstr>
      <vt:lpstr>JS Events</vt:lpstr>
      <vt:lpstr>JS Events</vt:lpstr>
      <vt:lpstr>JS Events</vt:lpstr>
      <vt:lpstr>JS Events</vt:lpstr>
      <vt:lpstr>JS Events</vt:lpstr>
      <vt:lpstr>JS – What Can JavaScript Do?</vt:lpstr>
      <vt:lpstr>JS – What Can JavaScript Do?</vt:lpstr>
      <vt:lpstr>JavaScript Event Listeners</vt:lpstr>
      <vt:lpstr>JS Event Listeners</vt:lpstr>
      <vt:lpstr>JS Event Listeners</vt:lpstr>
      <vt:lpstr>JS Event Listeners</vt:lpstr>
      <vt:lpstr>JS Event Listeners</vt:lpstr>
      <vt:lpstr>JS Event Listeners</vt:lpstr>
      <vt:lpstr>JS Event Listeners</vt:lpstr>
      <vt:lpstr>JS Event Listeners</vt:lpstr>
      <vt:lpstr>JS Event Listeners</vt:lpstr>
      <vt:lpstr>JS Event Listeners - Document</vt:lpstr>
      <vt:lpstr>JS Event Listeners - Element</vt:lpstr>
      <vt:lpstr>JS Event Listeners - Window</vt:lpstr>
      <vt:lpstr>JS Event Listeners</vt:lpstr>
      <vt:lpstr> </vt:lpstr>
      <vt:lpstr>Questions? </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Ramsey, John Webster</cp:lastModifiedBy>
  <cp:revision>133</cp:revision>
  <dcterms:created xsi:type="dcterms:W3CDTF">2017-07-31T14:50:37Z</dcterms:created>
  <dcterms:modified xsi:type="dcterms:W3CDTF">2024-03-21T15:11:44Z</dcterms:modified>
</cp:coreProperties>
</file>