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17" r:id="rId2"/>
    <p:sldId id="330" r:id="rId3"/>
    <p:sldId id="414" r:id="rId4"/>
    <p:sldId id="348" r:id="rId5"/>
    <p:sldId id="409" r:id="rId6"/>
    <p:sldId id="410" r:id="rId7"/>
    <p:sldId id="411" r:id="rId8"/>
    <p:sldId id="412" r:id="rId9"/>
    <p:sldId id="413" r:id="rId10"/>
    <p:sldId id="415" r:id="rId11"/>
    <p:sldId id="408" r:id="rId12"/>
    <p:sldId id="397" r:id="rId13"/>
    <p:sldId id="364" r:id="rId14"/>
    <p:sldId id="365" r:id="rId15"/>
    <p:sldId id="398" r:id="rId16"/>
    <p:sldId id="399" r:id="rId17"/>
    <p:sldId id="400" r:id="rId18"/>
    <p:sldId id="401" r:id="rId19"/>
    <p:sldId id="366" r:id="rId20"/>
    <p:sldId id="367" r:id="rId21"/>
    <p:sldId id="368" r:id="rId22"/>
    <p:sldId id="369" r:id="rId23"/>
    <p:sldId id="402" r:id="rId24"/>
    <p:sldId id="370" r:id="rId25"/>
    <p:sldId id="403" r:id="rId26"/>
    <p:sldId id="371" r:id="rId27"/>
    <p:sldId id="372" r:id="rId28"/>
    <p:sldId id="373" r:id="rId29"/>
    <p:sldId id="374" r:id="rId30"/>
    <p:sldId id="375" r:id="rId31"/>
    <p:sldId id="376" r:id="rId32"/>
    <p:sldId id="377" r:id="rId33"/>
    <p:sldId id="404" r:id="rId34"/>
    <p:sldId id="378" r:id="rId35"/>
    <p:sldId id="379" r:id="rId36"/>
    <p:sldId id="405" r:id="rId37"/>
    <p:sldId id="406" r:id="rId38"/>
    <p:sldId id="380" r:id="rId39"/>
    <p:sldId id="381" r:id="rId40"/>
    <p:sldId id="382" r:id="rId41"/>
    <p:sldId id="383" r:id="rId42"/>
    <p:sldId id="384" r:id="rId43"/>
    <p:sldId id="385" r:id="rId44"/>
    <p:sldId id="386" r:id="rId45"/>
    <p:sldId id="388" r:id="rId46"/>
    <p:sldId id="389" r:id="rId47"/>
    <p:sldId id="390" r:id="rId48"/>
    <p:sldId id="391" r:id="rId49"/>
    <p:sldId id="392" r:id="rId50"/>
    <p:sldId id="393" r:id="rId51"/>
    <p:sldId id="407" r:id="rId52"/>
    <p:sldId id="394" r:id="rId53"/>
    <p:sldId id="395" r:id="rId54"/>
    <p:sldId id="396" r:id="rId55"/>
    <p:sldId id="416" r:id="rId56"/>
    <p:sldId id="350" r:id="rId57"/>
    <p:sldId id="2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98" autoAdjust="0"/>
  </p:normalViewPr>
  <p:slideViewPr>
    <p:cSldViewPr snapToGrid="0">
      <p:cViewPr varScale="1">
        <p:scale>
          <a:sx n="56" d="100"/>
          <a:sy n="56" d="100"/>
        </p:scale>
        <p:origin x="10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orbel Light" panose="020B0303020204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orbel Light" panose="020B03030202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orbel Light" panose="020B0303020204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orbel Light" panose="020B03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orbel Light" panose="020B0303020204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orbel Light" panose="020B0303020204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orbel Light" panose="020B0303020204020204" pitchFamily="34" charset="0"/>
              </a:defRPr>
            </a:lvl1pPr>
            <a:lvl2pPr>
              <a:defRPr sz="2800">
                <a:latin typeface="Corbel Light" panose="020B0303020204020204" pitchFamily="34" charset="0"/>
              </a:defRPr>
            </a:lvl2pPr>
            <a:lvl3pPr>
              <a:defRPr sz="2400">
                <a:latin typeface="Corbel Light" panose="020B0303020204020204" pitchFamily="34" charset="0"/>
              </a:defRPr>
            </a:lvl3pPr>
            <a:lvl4pPr>
              <a:defRPr sz="2000">
                <a:latin typeface="Corbel Light" panose="020B0303020204020204" pitchFamily="34" charset="0"/>
              </a:defRPr>
            </a:lvl4pPr>
            <a:lvl5pPr>
              <a:defRPr sz="2000">
                <a:latin typeface="Corbel Light" panose="020B03030202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orbel Light" panose="020B03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orbel Light" panose="020B0303020204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orbel Light" panose="020B03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10/30/2024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Hypertext_Transfer_Protoco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8OR2dDIaIDw?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oaDgUgS6QA?feature=oembe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eWEgUcHPle0?feature=oembe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maxpixel.net/Speech-Bubbles-Question-Speech-Bubble-Faq-182826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netsparker.com/blog/web-security/man-in-the-middle-attack-how-avoid/" TargetMode="External"/><Relationship Id="rId2" Type="http://schemas.openxmlformats.org/officeDocument/2006/relationships/hyperlink" Target="https://www.youtube.com/watch?v=AwicscsvGLg" TargetMode="External"/><Relationship Id="rId1" Type="http://schemas.openxmlformats.org/officeDocument/2006/relationships/slideLayout" Target="../slideLayouts/slideLayout2.xml"/><Relationship Id="rId5" Type="http://schemas.openxmlformats.org/officeDocument/2006/relationships/hyperlink" Target="https://portswigger.net/web-security/csrf" TargetMode="External"/><Relationship Id="rId4" Type="http://schemas.openxmlformats.org/officeDocument/2006/relationships/hyperlink" Target="https://portswigger.net/web-security/cross-site-scriptin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Identifying the Cookie Monster In the Web | by Charithra Kariyawasam |  Medium">
            <a:extLst>
              <a:ext uri="{FF2B5EF4-FFF2-40B4-BE49-F238E27FC236}">
                <a16:creationId xmlns:a16="http://schemas.microsoft.com/office/drawing/2014/main" id="{A68C7DC3-A221-4539-B4F7-A891645015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077" b="14362"/>
          <a:stretch/>
        </p:blipFill>
        <p:spPr bwMode="auto">
          <a:xfrm>
            <a:off x="681925" y="1"/>
            <a:ext cx="10828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2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Now…Cookies</a:t>
            </a:r>
          </a:p>
        </p:txBody>
      </p:sp>
      <p:sp>
        <p:nvSpPr>
          <p:cNvPr id="3" name="Subtitle 2"/>
          <p:cNvSpPr>
            <a:spLocks noGrp="1"/>
          </p:cNvSpPr>
          <p:nvPr>
            <p:ph type="subTitle" idx="1"/>
          </p:nvPr>
        </p:nvSpPr>
        <p:spPr/>
        <p:txBody>
          <a:bodyPr/>
          <a:lstStyle/>
          <a:p>
            <a:r>
              <a:rPr lang="en-US" dirty="0"/>
              <a:t>What are they and why should we use them?</a:t>
            </a:r>
          </a:p>
        </p:txBody>
      </p:sp>
    </p:spTree>
    <p:extLst>
      <p:ext uri="{BB962C8B-B14F-4D97-AF65-F5344CB8AC3E}">
        <p14:creationId xmlns:p14="http://schemas.microsoft.com/office/powerpoint/2010/main" val="21719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 A Brief History</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HTTP, or the Hypertext Transfer Protocol, is a stateless protocol</a:t>
            </a:r>
          </a:p>
          <a:p>
            <a:pPr marL="0" indent="0">
              <a:spcAft>
                <a:spcPts val="600"/>
              </a:spcAft>
              <a:buNone/>
            </a:pPr>
            <a:r>
              <a:rPr lang="en-US" sz="2800" dirty="0"/>
              <a:t>According to </a:t>
            </a:r>
            <a:r>
              <a:rPr lang="en-US" sz="2800" dirty="0">
                <a:hlinkClick r:id="rId2"/>
              </a:rPr>
              <a:t>Wikipedia</a:t>
            </a:r>
            <a:r>
              <a:rPr lang="en-US" sz="2800" dirty="0"/>
              <a:t>, it’s a stateless protocol because it "does not require the HTTP server to retain information or status about each user for the duration of multiple requests"</a:t>
            </a:r>
          </a:p>
          <a:p>
            <a:pPr marL="0" indent="0">
              <a:spcAft>
                <a:spcPts val="600"/>
              </a:spcAft>
              <a:buNone/>
            </a:pPr>
            <a:r>
              <a:rPr lang="en-US" sz="2800" dirty="0"/>
              <a:t>You can still see this today with simple websites – you type in the URL to the browser, the browser makes a request to a server somewhere, and the server returns the files to render the page and the connection is closed</a:t>
            </a:r>
          </a:p>
          <a:p>
            <a:pPr marL="0" indent="0">
              <a:spcAft>
                <a:spcPts val="600"/>
              </a:spcAft>
              <a:buNone/>
            </a:pPr>
            <a:endParaRPr lang="en-US" sz="28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11</a:t>
            </a:fld>
            <a:endParaRPr lang="en-US" altLang="en-US"/>
          </a:p>
        </p:txBody>
      </p:sp>
    </p:spTree>
    <p:extLst>
      <p:ext uri="{BB962C8B-B14F-4D97-AF65-F5344CB8AC3E}">
        <p14:creationId xmlns:p14="http://schemas.microsoft.com/office/powerpoint/2010/main" val="17631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 A Brief History</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Now imagine that you need to sign in to a website to see certain content, like with LinkedIn</a:t>
            </a:r>
          </a:p>
          <a:p>
            <a:pPr marL="0" indent="0">
              <a:spcAft>
                <a:spcPts val="600"/>
              </a:spcAft>
              <a:buNone/>
            </a:pPr>
            <a:r>
              <a:rPr lang="en-US" sz="2800" dirty="0"/>
              <a:t>The process is largely the same as the one above, but you're presented with a form to enter in your email address and password</a:t>
            </a:r>
          </a:p>
          <a:p>
            <a:pPr marL="0" indent="0">
              <a:spcAft>
                <a:spcPts val="600"/>
              </a:spcAft>
              <a:buNone/>
            </a:pPr>
            <a:r>
              <a:rPr lang="en-US" sz="2800" dirty="0"/>
              <a:t>You enter that information in and your browser sends it to the server</a:t>
            </a:r>
          </a:p>
          <a:p>
            <a:pPr marL="0" indent="0">
              <a:spcAft>
                <a:spcPts val="600"/>
              </a:spcAft>
              <a:buNone/>
            </a:pPr>
            <a:r>
              <a:rPr lang="en-US" sz="2800" dirty="0"/>
              <a:t>The server checks your login information, and if everything looks good, it sends the data needed to render the page back to your browser</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12</a:t>
            </a:fld>
            <a:endParaRPr lang="en-US" altLang="en-US"/>
          </a:p>
        </p:txBody>
      </p:sp>
    </p:spTree>
    <p:extLst>
      <p:ext uri="{BB962C8B-B14F-4D97-AF65-F5344CB8AC3E}">
        <p14:creationId xmlns:p14="http://schemas.microsoft.com/office/powerpoint/2010/main" val="2966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 A Brief History</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But if LinkedIn was truly stateless, once you navigate to a different page, the server would not remember that you just signed in</a:t>
            </a:r>
          </a:p>
          <a:p>
            <a:pPr marL="0" indent="0">
              <a:spcAft>
                <a:spcPts val="600"/>
              </a:spcAft>
              <a:buNone/>
            </a:pPr>
            <a:r>
              <a:rPr lang="en-US" sz="2800" dirty="0"/>
              <a:t>It would ask you to enter in your email address and password again, check them, then send over the data to render the new page</a:t>
            </a:r>
          </a:p>
          <a:p>
            <a:pPr marL="0" indent="0">
              <a:spcAft>
                <a:spcPts val="600"/>
              </a:spcAft>
              <a:buNone/>
            </a:pPr>
            <a:r>
              <a:rPr lang="en-US" sz="2800" dirty="0"/>
              <a:t>That would be super frustrating, wouldn't it? A lot of developers thought so, too, and found different ways to create stateful sessions on the web</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13</a:t>
            </a:fld>
            <a:endParaRPr lang="en-US" altLang="en-US"/>
          </a:p>
        </p:txBody>
      </p:sp>
    </p:spTree>
    <p:extLst>
      <p:ext uri="{BB962C8B-B14F-4D97-AF65-F5344CB8AC3E}">
        <p14:creationId xmlns:p14="http://schemas.microsoft.com/office/powerpoint/2010/main" val="370484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the HTTP Cookie</a:t>
            </a:r>
          </a:p>
        </p:txBody>
      </p:sp>
      <p:sp>
        <p:nvSpPr>
          <p:cNvPr id="3" name="Content Placeholder 2"/>
          <p:cNvSpPr>
            <a:spLocks noGrp="1"/>
          </p:cNvSpPr>
          <p:nvPr>
            <p:ph idx="1"/>
          </p:nvPr>
        </p:nvSpPr>
        <p:spPr>
          <a:xfrm>
            <a:off x="838200" y="1690688"/>
            <a:ext cx="11157488" cy="4351338"/>
          </a:xfrm>
        </p:spPr>
        <p:txBody>
          <a:bodyPr>
            <a:normAutofit/>
          </a:bodyPr>
          <a:lstStyle/>
          <a:p>
            <a:pPr marL="0" indent="0">
              <a:spcAft>
                <a:spcPts val="600"/>
              </a:spcAft>
              <a:buNone/>
            </a:pPr>
            <a:r>
              <a:rPr lang="en-US" sz="2800" dirty="0"/>
              <a:t>Lou </a:t>
            </a:r>
            <a:r>
              <a:rPr lang="en-US" sz="2800" dirty="0" err="1"/>
              <a:t>Montoulli</a:t>
            </a:r>
            <a:r>
              <a:rPr lang="en-US" sz="2800" dirty="0"/>
              <a:t>, a developer at Netscape in the early 90s, had a problem – he was developing an online store for another company, MCI, which would store the items in each customer's cart on its servers</a:t>
            </a:r>
          </a:p>
          <a:p>
            <a:pPr marL="0" indent="0">
              <a:spcAft>
                <a:spcPts val="600"/>
              </a:spcAft>
              <a:buNone/>
            </a:pPr>
            <a:r>
              <a:rPr lang="en-US" sz="2800" dirty="0"/>
              <a:t>This meant that people had to create an account first, it was slow, and it took up a lot of storage</a:t>
            </a:r>
          </a:p>
          <a:p>
            <a:pPr marL="0" indent="0">
              <a:spcAft>
                <a:spcPts val="600"/>
              </a:spcAft>
              <a:buNone/>
            </a:pPr>
            <a:r>
              <a:rPr lang="en-US" sz="2800" dirty="0"/>
              <a:t>MCI requested for all of this data to be stored on each customer's own computer instead</a:t>
            </a:r>
          </a:p>
          <a:p>
            <a:pPr marL="0" indent="0">
              <a:spcAft>
                <a:spcPts val="600"/>
              </a:spcAft>
              <a:buNone/>
            </a:pPr>
            <a:r>
              <a:rPr lang="en-US" sz="2800" dirty="0"/>
              <a:t>Also, they wanted everything to work without customers having to sign in first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14</a:t>
            </a:fld>
            <a:endParaRPr lang="en-US" altLang="en-US"/>
          </a:p>
        </p:txBody>
      </p:sp>
    </p:spTree>
    <p:extLst>
      <p:ext uri="{BB962C8B-B14F-4D97-AF65-F5344CB8AC3E}">
        <p14:creationId xmlns:p14="http://schemas.microsoft.com/office/powerpoint/2010/main" val="17901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the HTTP Cookie</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To solve this, Lou turned to an idea that was already pretty well known among programmers: the magic cookie</a:t>
            </a:r>
          </a:p>
          <a:p>
            <a:pPr marL="0" indent="0">
              <a:spcAft>
                <a:spcPts val="600"/>
              </a:spcAft>
              <a:buNone/>
            </a:pPr>
            <a:r>
              <a:rPr lang="en-US" sz="2800" dirty="0"/>
              <a:t>A magic cookie, or just cookie, is a bit of data that's passed between two computer programs</a:t>
            </a:r>
          </a:p>
          <a:p>
            <a:pPr marL="0" indent="0">
              <a:spcAft>
                <a:spcPts val="600"/>
              </a:spcAft>
              <a:buNone/>
            </a:pPr>
            <a:r>
              <a:rPr lang="en-US" sz="2800" dirty="0"/>
              <a:t>They're "magic" because the data in the cookie is often a random key or token, and is really just meant for the software using it</a:t>
            </a:r>
          </a:p>
          <a:p>
            <a:pPr marL="0" indent="0">
              <a:spcAft>
                <a:spcPts val="600"/>
              </a:spcAft>
              <a:buNone/>
            </a:pPr>
            <a:r>
              <a:rPr lang="en-US" sz="2800" dirty="0"/>
              <a:t>Lou took the magic cookie concept and applied it to the online store, and later to browsers as a whole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15</a:t>
            </a:fld>
            <a:endParaRPr lang="en-US" altLang="en-US"/>
          </a:p>
        </p:txBody>
      </p:sp>
    </p:spTree>
    <p:extLst>
      <p:ext uri="{BB962C8B-B14F-4D97-AF65-F5344CB8AC3E}">
        <p14:creationId xmlns:p14="http://schemas.microsoft.com/office/powerpoint/2010/main" val="207658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the HTTP Cookie</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Now that you know about their history, let's take a quick look at how cookies are used to create stateful sessions on the web</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16</a:t>
            </a:fld>
            <a:endParaRPr lang="en-US" altLang="en-US"/>
          </a:p>
        </p:txBody>
      </p:sp>
    </p:spTree>
    <p:extLst>
      <p:ext uri="{BB962C8B-B14F-4D97-AF65-F5344CB8AC3E}">
        <p14:creationId xmlns:p14="http://schemas.microsoft.com/office/powerpoint/2010/main" val="9902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Cookies Work</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One way to think of cookies is that they're a bit like the wristbands you get when you visit an amusement park</a:t>
            </a:r>
          </a:p>
          <a:p>
            <a:pPr marL="0" indent="0">
              <a:spcAft>
                <a:spcPts val="600"/>
              </a:spcAft>
              <a:buNone/>
            </a:pPr>
            <a:r>
              <a:rPr lang="en-US" sz="2800" dirty="0"/>
              <a:t>For example, when you sign in to a website, it's like the process of entering an amusement park</a:t>
            </a:r>
          </a:p>
          <a:p>
            <a:pPr marL="0" indent="0">
              <a:spcAft>
                <a:spcPts val="600"/>
              </a:spcAft>
              <a:buNone/>
            </a:pPr>
            <a:r>
              <a:rPr lang="en-US" sz="2800" dirty="0"/>
              <a:t>First you pay for a ticket, then when you enter the park, the staff checks your ticket and gives you a wristband</a:t>
            </a:r>
          </a:p>
          <a:p>
            <a:pPr marL="0" indent="0">
              <a:spcAft>
                <a:spcPts val="600"/>
              </a:spcAft>
              <a:buNone/>
            </a:pPr>
            <a:r>
              <a:rPr lang="en-US" sz="2800" dirty="0"/>
              <a:t>This is like how you sign in – the server checks your username and password, creates and stores a session, generates a unique session id, and sends back a cookie with the session id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17</a:t>
            </a:fld>
            <a:endParaRPr lang="en-US" altLang="en-US"/>
          </a:p>
        </p:txBody>
      </p:sp>
    </p:spTree>
    <p:extLst>
      <p:ext uri="{BB962C8B-B14F-4D97-AF65-F5344CB8AC3E}">
        <p14:creationId xmlns:p14="http://schemas.microsoft.com/office/powerpoint/2010/main" val="14309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Cookies Work</a:t>
            </a:r>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spcAft>
                <a:spcPts val="600"/>
              </a:spcAft>
              <a:buNone/>
            </a:pPr>
            <a:r>
              <a:rPr lang="en-US" dirty="0"/>
              <a:t>(</a:t>
            </a:r>
            <a:r>
              <a:rPr lang="en-US" sz="2800" dirty="0"/>
              <a:t>Note that the session id is not your password, but is something completely separate and generated on the fly)</a:t>
            </a:r>
          </a:p>
          <a:p>
            <a:pPr marL="0" indent="0">
              <a:spcAft>
                <a:spcPts val="600"/>
              </a:spcAft>
              <a:buNone/>
            </a:pPr>
            <a:r>
              <a:rPr lang="en-US" sz="2800" dirty="0"/>
              <a:t>While you're in the amusement park, you can go on any ride by showing your wristband</a:t>
            </a:r>
          </a:p>
          <a:p>
            <a:pPr marL="0" indent="0">
              <a:spcAft>
                <a:spcPts val="600"/>
              </a:spcAft>
              <a:buNone/>
            </a:pPr>
            <a:r>
              <a:rPr lang="en-US" sz="2800" dirty="0"/>
              <a:t>Similarly, when you make requests to the website you're signed in to, your browser sends your cookie with your session id back to the server. The server checks for your session using your session id, then returns data for your request</a:t>
            </a:r>
          </a:p>
          <a:p>
            <a:pPr marL="0" indent="0">
              <a:spcAft>
                <a:spcPts val="600"/>
              </a:spcAft>
              <a:buNone/>
            </a:pPr>
            <a:r>
              <a:rPr lang="en-US" sz="2800" dirty="0"/>
              <a:t>Finally, once you leave the amusement park, your wristband no longer works – you can't use it to get back into the park or go on more rides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18</a:t>
            </a:fld>
            <a:endParaRPr lang="en-US" altLang="en-US"/>
          </a:p>
        </p:txBody>
      </p:sp>
    </p:spTree>
    <p:extLst>
      <p:ext uri="{BB962C8B-B14F-4D97-AF65-F5344CB8AC3E}">
        <p14:creationId xmlns:p14="http://schemas.microsoft.com/office/powerpoint/2010/main" val="167286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Cookies Work</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This is like signing out of a website</a:t>
            </a:r>
          </a:p>
          <a:p>
            <a:pPr marL="0" indent="0">
              <a:spcAft>
                <a:spcPts val="600"/>
              </a:spcAft>
              <a:buNone/>
            </a:pPr>
            <a:r>
              <a:rPr lang="en-US" sz="2800" dirty="0"/>
              <a:t>Your browser sends your sign out request to the server with your cookie, the server removes your session, and lets your browser know to remove your session id cookie</a:t>
            </a:r>
          </a:p>
          <a:p>
            <a:pPr marL="0" indent="0">
              <a:spcAft>
                <a:spcPts val="600"/>
              </a:spcAft>
              <a:buNone/>
            </a:pPr>
            <a:r>
              <a:rPr lang="en-US" sz="2800" dirty="0"/>
              <a:t>If you want to get back into the amusement park, you'd have to buy another ticket and get another wristband</a:t>
            </a:r>
          </a:p>
          <a:p>
            <a:pPr marL="0" indent="0">
              <a:spcAft>
                <a:spcPts val="600"/>
              </a:spcAft>
              <a:buNone/>
            </a:pPr>
            <a:r>
              <a:rPr lang="en-US" sz="2800" dirty="0"/>
              <a:t>In other words, if you want to continue using the website, you'd have to sign back in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19</a:t>
            </a:fld>
            <a:endParaRPr lang="en-US" altLang="en-US"/>
          </a:p>
        </p:txBody>
      </p:sp>
    </p:spTree>
    <p:extLst>
      <p:ext uri="{BB962C8B-B14F-4D97-AF65-F5344CB8AC3E}">
        <p14:creationId xmlns:p14="http://schemas.microsoft.com/office/powerpoint/2010/main" val="377093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dentifying the Cookie Monster In the Web | by Charithra Kariyawasam |  Medium">
            <a:extLst>
              <a:ext uri="{FF2B5EF4-FFF2-40B4-BE49-F238E27FC236}">
                <a16:creationId xmlns:a16="http://schemas.microsoft.com/office/drawing/2014/main" id="{22B3CB87-4BDB-4C42-950B-813A2AB6CE47}"/>
              </a:ext>
            </a:extLst>
          </p:cNvPr>
          <p:cNvPicPr>
            <a:picLocks noChangeAspect="1" noChangeArrowheads="1"/>
          </p:cNvPicPr>
          <p:nvPr/>
        </p:nvPicPr>
        <p:blipFill rotWithShape="1">
          <a:blip r:embed="rId2">
            <a:alphaModFix am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0077"/>
          <a:stretch/>
        </p:blipFill>
        <p:spPr bwMode="auto">
          <a:xfrm>
            <a:off x="6862442" y="1947861"/>
            <a:ext cx="5267566" cy="3895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54062"/>
            <a:ext cx="9144000" cy="2387600"/>
          </a:xfrm>
        </p:spPr>
        <p:txBody>
          <a:bodyPr/>
          <a:lstStyle/>
          <a:p>
            <a:r>
              <a:rPr lang="en-US" dirty="0"/>
              <a:t>Cookies</a:t>
            </a:r>
          </a:p>
        </p:txBody>
      </p:sp>
      <p:sp>
        <p:nvSpPr>
          <p:cNvPr id="3" name="Subtitle 2"/>
          <p:cNvSpPr>
            <a:spLocks noGrp="1"/>
          </p:cNvSpPr>
          <p:nvPr>
            <p:ph type="subTitle" idx="1"/>
          </p:nvPr>
        </p:nvSpPr>
        <p:spPr>
          <a:xfrm>
            <a:off x="1524000" y="3895724"/>
            <a:ext cx="9144000" cy="1655762"/>
          </a:xfrm>
        </p:spPr>
        <p:txBody>
          <a:bodyPr/>
          <a:lstStyle/>
          <a:p>
            <a:r>
              <a:rPr lang="en-US" dirty="0"/>
              <a:t>East Tennessee State University</a:t>
            </a:r>
            <a:br>
              <a:rPr lang="en-US" dirty="0"/>
            </a:br>
            <a:r>
              <a:rPr lang="en-US" dirty="0"/>
              <a:t>Department of Computing</a:t>
            </a:r>
            <a:br>
              <a:rPr lang="en-US" dirty="0"/>
            </a:br>
            <a:r>
              <a:rPr lang="en-US" dirty="0"/>
              <a:t>CSCI 1720 – Intermediate Web</a:t>
            </a:r>
          </a:p>
        </p:txBody>
      </p:sp>
    </p:spTree>
    <p:extLst>
      <p:ext uri="{BB962C8B-B14F-4D97-AF65-F5344CB8AC3E}">
        <p14:creationId xmlns:p14="http://schemas.microsoft.com/office/powerpoint/2010/main" val="42358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endParaRPr lang="en-US" sz="28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20</a:t>
            </a:fld>
            <a:endParaRPr lang="en-US" altLang="en-US"/>
          </a:p>
        </p:txBody>
      </p:sp>
      <p:pic>
        <p:nvPicPr>
          <p:cNvPr id="1026" name="Picture 2">
            <a:extLst>
              <a:ext uri="{FF2B5EF4-FFF2-40B4-BE49-F238E27FC236}">
                <a16:creationId xmlns:a16="http://schemas.microsoft.com/office/drawing/2014/main" id="{96F6DC96-4E24-4D4C-8A13-9C6D278EB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4" t="1" r="4678" b="-12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2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Cookies are quite limited compared to some modern alternatives to storing data in the browser like </a:t>
            </a:r>
            <a:r>
              <a:rPr lang="en-US" sz="2800" b="1" dirty="0" err="1">
                <a:highlight>
                  <a:srgbClr val="C0C0C0"/>
                </a:highlight>
                <a:latin typeface="Courier New" panose="02070309020205020404" pitchFamily="49" charset="0"/>
                <a:cs typeface="Courier New" panose="02070309020205020404" pitchFamily="49" charset="0"/>
              </a:rPr>
              <a:t>localStorage</a:t>
            </a:r>
            <a:r>
              <a:rPr lang="en-US" sz="2800" dirty="0"/>
              <a:t> or </a:t>
            </a:r>
            <a:r>
              <a:rPr lang="en-US" b="1" dirty="0" err="1">
                <a:highlight>
                  <a:srgbClr val="C0C0C0"/>
                </a:highlight>
                <a:latin typeface="Courier New" panose="02070309020205020404" pitchFamily="49" charset="0"/>
                <a:cs typeface="Courier New" panose="02070309020205020404" pitchFamily="49" charset="0"/>
              </a:rPr>
              <a:t>sessionStorage</a:t>
            </a:r>
            <a:endParaRPr lang="en-US" sz="2800" b="1" dirty="0"/>
          </a:p>
          <a:p>
            <a:pPr marL="0" indent="0">
              <a:spcAft>
                <a:spcPts val="600"/>
              </a:spcAft>
              <a:buNone/>
            </a:pPr>
            <a:r>
              <a:rPr lang="en-US" sz="2800" dirty="0"/>
              <a:t>Here's a rundown of cookies compared to those other technologies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21</a:t>
            </a:fld>
            <a:endParaRPr lang="en-US" altLang="en-US"/>
          </a:p>
        </p:txBody>
      </p:sp>
    </p:spTree>
    <p:extLst>
      <p:ext uri="{BB962C8B-B14F-4D97-AF65-F5344CB8AC3E}">
        <p14:creationId xmlns:p14="http://schemas.microsoft.com/office/powerpoint/2010/main" val="29027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graphicFrame>
        <p:nvGraphicFramePr>
          <p:cNvPr id="5" name="Content Placeholder 4">
            <a:extLst>
              <a:ext uri="{FF2B5EF4-FFF2-40B4-BE49-F238E27FC236}">
                <a16:creationId xmlns:a16="http://schemas.microsoft.com/office/drawing/2014/main" id="{F94114C3-7944-4EE8-B0B6-41ED340E6CCB}"/>
              </a:ext>
            </a:extLst>
          </p:cNvPr>
          <p:cNvGraphicFramePr>
            <a:graphicFrameLocks noGrp="1"/>
          </p:cNvGraphicFramePr>
          <p:nvPr>
            <p:ph idx="1"/>
            <p:extLst>
              <p:ext uri="{D42A27DB-BD31-4B8C-83A1-F6EECF244321}">
                <p14:modId xmlns:p14="http://schemas.microsoft.com/office/powerpoint/2010/main" val="397654971"/>
              </p:ext>
            </p:extLst>
          </p:nvPr>
        </p:nvGraphicFramePr>
        <p:xfrm>
          <a:off x="1273444" y="1690688"/>
          <a:ext cx="9645111" cy="3910300"/>
        </p:xfrm>
        <a:graphic>
          <a:graphicData uri="http://schemas.openxmlformats.org/drawingml/2006/table">
            <a:tbl>
              <a:tblPr>
                <a:effectLst>
                  <a:outerShdw blurRad="50800" dist="38100" dir="2700000" algn="tl" rotWithShape="0">
                    <a:prstClr val="black">
                      <a:alpha val="40000"/>
                    </a:prstClr>
                  </a:outerShdw>
                </a:effectLst>
                <a:tableStyleId>{5940675A-B579-460E-94D1-54222C63F5DA}</a:tableStyleId>
              </a:tblPr>
              <a:tblGrid>
                <a:gridCol w="2577884">
                  <a:extLst>
                    <a:ext uri="{9D8B030D-6E8A-4147-A177-3AD203B41FA5}">
                      <a16:colId xmlns:a16="http://schemas.microsoft.com/office/drawing/2014/main" val="185702050"/>
                    </a:ext>
                  </a:extLst>
                </a:gridCol>
                <a:gridCol w="1926956">
                  <a:extLst>
                    <a:ext uri="{9D8B030D-6E8A-4147-A177-3AD203B41FA5}">
                      <a16:colId xmlns:a16="http://schemas.microsoft.com/office/drawing/2014/main" val="698087100"/>
                    </a:ext>
                  </a:extLst>
                </a:gridCol>
                <a:gridCol w="2386739">
                  <a:extLst>
                    <a:ext uri="{9D8B030D-6E8A-4147-A177-3AD203B41FA5}">
                      <a16:colId xmlns:a16="http://schemas.microsoft.com/office/drawing/2014/main" val="3971627669"/>
                    </a:ext>
                  </a:extLst>
                </a:gridCol>
                <a:gridCol w="2753532">
                  <a:extLst>
                    <a:ext uri="{9D8B030D-6E8A-4147-A177-3AD203B41FA5}">
                      <a16:colId xmlns:a16="http://schemas.microsoft.com/office/drawing/2014/main" val="4069339866"/>
                    </a:ext>
                  </a:extLst>
                </a:gridCol>
              </a:tblGrid>
              <a:tr h="936143">
                <a:tc>
                  <a:txBody>
                    <a:bodyPr/>
                    <a:lstStyle/>
                    <a:p>
                      <a:pPr algn="l" fontAlgn="base"/>
                      <a:br>
                        <a:rPr lang="en-US" sz="2400" b="1" cap="all" dirty="0">
                          <a:effectLst/>
                        </a:rPr>
                      </a:br>
                      <a:endParaRPr lang="en-US" sz="2400" b="1" cap="all" dirty="0">
                        <a:effectLst/>
                        <a:latin typeface="inherit"/>
                      </a:endParaRPr>
                    </a:p>
                  </a:txBody>
                  <a:tcPr marL="45720" marR="45720" marT="22860" marB="2286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1" cap="all" dirty="0">
                          <a:effectLst/>
                        </a:rPr>
                        <a:t>COOKIES</a:t>
                      </a:r>
                      <a:endParaRPr lang="en-US" sz="2400" b="1" cap="all" dirty="0">
                        <a:effectLst/>
                        <a:latin typeface="inherit"/>
                      </a:endParaRPr>
                    </a:p>
                  </a:txBody>
                  <a:tcPr marL="45720" marR="45720" marT="22860" marB="2286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cap="all" dirty="0">
                          <a:effectLst/>
                        </a:rPr>
                        <a:t>LOCAL STORAGE</a:t>
                      </a:r>
                      <a:endParaRPr lang="en-US" sz="2400" b="1" cap="all" dirty="0">
                        <a:effectLst/>
                        <a:latin typeface="inherit"/>
                      </a:endParaRPr>
                    </a:p>
                  </a:txBody>
                  <a:tcPr marL="45720" marR="45720" marT="22860" marB="22860"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cap="all" dirty="0">
                          <a:effectLst/>
                        </a:rPr>
                        <a:t>SESSION STORAGE</a:t>
                      </a:r>
                      <a:endParaRPr lang="en-US" sz="2400" b="1" cap="all" dirty="0">
                        <a:effectLst/>
                        <a:latin typeface="inherit"/>
                      </a:endParaRPr>
                    </a:p>
                  </a:txBody>
                  <a:tcPr anchor="ctr">
                    <a:solidFill>
                      <a:schemeClr val="accent2">
                        <a:lumMod val="60000"/>
                        <a:lumOff val="40000"/>
                      </a:schemeClr>
                    </a:solidFill>
                  </a:tcPr>
                </a:tc>
                <a:extLst>
                  <a:ext uri="{0D108BD9-81ED-4DB2-BD59-A6C34878D82A}">
                    <a16:rowId xmlns:a16="http://schemas.microsoft.com/office/drawing/2014/main" val="523136451"/>
                  </a:ext>
                </a:extLst>
              </a:tr>
              <a:tr h="504076">
                <a:tc>
                  <a:txBody>
                    <a:bodyPr/>
                    <a:lstStyle/>
                    <a:p>
                      <a:pPr fontAlgn="base"/>
                      <a:r>
                        <a:rPr lang="en-US" sz="2400" dirty="0">
                          <a:effectLst/>
                        </a:rPr>
                        <a:t>Capacity</a:t>
                      </a:r>
                      <a:endParaRPr lang="en-US" sz="2400" dirty="0">
                        <a:effectLst/>
                        <a:latin typeface="inherit"/>
                      </a:endParaRPr>
                    </a:p>
                  </a:txBody>
                  <a:tcPr marL="45720" marR="45720" marT="22860" marB="22860" anchor="ct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ase"/>
                      <a:r>
                        <a:rPr lang="en-US" sz="2400" dirty="0">
                          <a:effectLst/>
                        </a:rPr>
                        <a:t>4KB</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a:effectLst/>
                        </a:rPr>
                        <a:t>10MB</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a:effectLst/>
                        </a:rPr>
                        <a:t>5MB</a:t>
                      </a:r>
                      <a:endParaRPr lang="en-US" sz="2400">
                        <a:effectLst/>
                        <a:latin typeface="inherit"/>
                      </a:endParaRPr>
                    </a:p>
                  </a:txBody>
                  <a:tcPr marL="45720" marR="45720" marT="22860" marB="22860" anchor="ctr">
                    <a:solidFill>
                      <a:schemeClr val="bg1"/>
                    </a:solidFill>
                  </a:tcPr>
                </a:tc>
                <a:extLst>
                  <a:ext uri="{0D108BD9-81ED-4DB2-BD59-A6C34878D82A}">
                    <a16:rowId xmlns:a16="http://schemas.microsoft.com/office/drawing/2014/main" val="839802201"/>
                  </a:ext>
                </a:extLst>
              </a:tr>
              <a:tr h="504076">
                <a:tc>
                  <a:txBody>
                    <a:bodyPr/>
                    <a:lstStyle/>
                    <a:p>
                      <a:pPr fontAlgn="base"/>
                      <a:r>
                        <a:rPr lang="en-US" sz="2400" dirty="0">
                          <a:effectLst/>
                        </a:rPr>
                        <a:t>Accessible from</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dirty="0">
                          <a:effectLst/>
                        </a:rPr>
                        <a:t>Any window</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Any window</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Same tab</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1638929663"/>
                  </a:ext>
                </a:extLst>
              </a:tr>
              <a:tr h="504076">
                <a:tc>
                  <a:txBody>
                    <a:bodyPr/>
                    <a:lstStyle/>
                    <a:p>
                      <a:pPr fontAlgn="base"/>
                      <a:r>
                        <a:rPr lang="en-US" sz="2400" dirty="0">
                          <a:effectLst/>
                        </a:rPr>
                        <a:t>Expires</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a:effectLst/>
                        </a:rPr>
                        <a:t>Manually set</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dirty="0">
                          <a:effectLst/>
                        </a:rPr>
                        <a:t>Never</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On tab close</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3051274857"/>
                  </a:ext>
                </a:extLst>
              </a:tr>
              <a:tr h="684689">
                <a:tc>
                  <a:txBody>
                    <a:bodyPr/>
                    <a:lstStyle/>
                    <a:p>
                      <a:pPr fontAlgn="base"/>
                      <a:r>
                        <a:rPr lang="en-US" sz="2400" dirty="0">
                          <a:effectLst/>
                        </a:rPr>
                        <a:t>Storage location</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a:effectLst/>
                        </a:rPr>
                        <a:t>Browser and server</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dirty="0">
                          <a:effectLst/>
                        </a:rPr>
                        <a:t>Browser only</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Browser only</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717342350"/>
                  </a:ext>
                </a:extLst>
              </a:tr>
              <a:tr h="684689">
                <a:tc>
                  <a:txBody>
                    <a:bodyPr/>
                    <a:lstStyle/>
                    <a:p>
                      <a:pPr fontAlgn="base"/>
                      <a:r>
                        <a:rPr lang="en-US" sz="2400" dirty="0">
                          <a:effectLst/>
                        </a:rPr>
                        <a:t>Sent with requests</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a:effectLst/>
                        </a:rPr>
                        <a:t>Yes</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a:effectLst/>
                        </a:rPr>
                        <a:t>No</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dirty="0">
                          <a:effectLst/>
                        </a:rPr>
                        <a:t>No</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1142281379"/>
                  </a:ext>
                </a:extLst>
              </a:tr>
            </a:tbl>
          </a:graphicData>
        </a:graphic>
      </p:graphicFrame>
      <p:sp>
        <p:nvSpPr>
          <p:cNvPr id="4" name="Slide Number Placeholder 3"/>
          <p:cNvSpPr>
            <a:spLocks noGrp="1"/>
          </p:cNvSpPr>
          <p:nvPr>
            <p:ph type="sldNum" sz="quarter" idx="12"/>
          </p:nvPr>
        </p:nvSpPr>
        <p:spPr/>
        <p:txBody>
          <a:bodyPr/>
          <a:lstStyle/>
          <a:p>
            <a:fld id="{9D8CA6B2-26E1-4C79-949F-47287498D94B}" type="slidenum">
              <a:rPr lang="en-US" altLang="en-US" smtClean="0"/>
              <a:pPr/>
              <a:t>22</a:t>
            </a:fld>
            <a:endParaRPr lang="en-US" altLang="en-US"/>
          </a:p>
        </p:txBody>
      </p:sp>
    </p:spTree>
    <p:extLst>
      <p:ext uri="{BB962C8B-B14F-4D97-AF65-F5344CB8AC3E}">
        <p14:creationId xmlns:p14="http://schemas.microsoft.com/office/powerpoint/2010/main" val="38075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Cookies are an older technology, and have a very limited capacity</a:t>
            </a:r>
          </a:p>
          <a:p>
            <a:pPr marL="0" indent="0">
              <a:spcAft>
                <a:spcPts val="600"/>
              </a:spcAft>
              <a:buNone/>
            </a:pPr>
            <a:r>
              <a:rPr lang="en-US" sz="2800" dirty="0"/>
              <a:t>Still, there's quite a bit you can do with them</a:t>
            </a:r>
          </a:p>
          <a:p>
            <a:pPr marL="0" indent="0">
              <a:spcAft>
                <a:spcPts val="600"/>
              </a:spcAft>
              <a:buNone/>
            </a:pPr>
            <a:r>
              <a:rPr lang="en-US" sz="2800" dirty="0"/>
              <a:t>And their small size makes it easy for the browser to send cookies with each request to the server</a:t>
            </a:r>
          </a:p>
          <a:p>
            <a:pPr marL="0" indent="0">
              <a:spcAft>
                <a:spcPts val="600"/>
              </a:spcAft>
              <a:buNone/>
            </a:pPr>
            <a:r>
              <a:rPr lang="en-US" sz="2800" dirty="0"/>
              <a:t>It's also worth mentioning that browsers only allow cookies to work from one domain for security reasons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23</a:t>
            </a:fld>
            <a:endParaRPr lang="en-US" altLang="en-US"/>
          </a:p>
        </p:txBody>
      </p:sp>
    </p:spTree>
    <p:extLst>
      <p:ext uri="{BB962C8B-B14F-4D97-AF65-F5344CB8AC3E}">
        <p14:creationId xmlns:p14="http://schemas.microsoft.com/office/powerpoint/2010/main" val="151735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So if you sign in to your bank at, say, ally.com, then cookies will only work within that domain and its subdomains</a:t>
            </a:r>
          </a:p>
          <a:p>
            <a:pPr marL="0" indent="0">
              <a:spcAft>
                <a:spcPts val="600"/>
              </a:spcAft>
              <a:buNone/>
            </a:pPr>
            <a:r>
              <a:rPr lang="en-US" sz="2800" dirty="0"/>
              <a:t>For example, your ally.com cookie will work on ally.com, ally.com/about, and the subdomain www.ally.com, but not axos.com.</a:t>
            </a:r>
          </a:p>
          <a:p>
            <a:pPr marL="0" indent="0">
              <a:spcAft>
                <a:spcPts val="600"/>
              </a:spcAft>
              <a:buNone/>
            </a:pPr>
            <a:r>
              <a:rPr lang="en-US" sz="2800" dirty="0"/>
              <a:t>This means that, even if you have accounts and are signed in at both ally.com and axos.com, those sites won't be able to read each other's cookies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24</a:t>
            </a:fld>
            <a:endParaRPr lang="en-US" altLang="en-US"/>
          </a:p>
        </p:txBody>
      </p:sp>
    </p:spTree>
    <p:extLst>
      <p:ext uri="{BB962C8B-B14F-4D97-AF65-F5344CB8AC3E}">
        <p14:creationId xmlns:p14="http://schemas.microsoft.com/office/powerpoint/2010/main" val="23285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It's important to remember that your cookies are sent with every request you make in the browser</a:t>
            </a:r>
          </a:p>
          <a:p>
            <a:pPr marL="0" indent="0">
              <a:spcAft>
                <a:spcPts val="600"/>
              </a:spcAft>
              <a:buNone/>
            </a:pPr>
            <a:r>
              <a:rPr lang="en-US" sz="2800" dirty="0"/>
              <a:t>This is very convenient, but has some serious security implications </a:t>
            </a:r>
          </a:p>
          <a:p>
            <a:pPr marL="0" indent="0">
              <a:spcAft>
                <a:spcPts val="600"/>
              </a:spcAft>
              <a:buNone/>
            </a:pPr>
            <a:r>
              <a:rPr lang="en-US" sz="2800" dirty="0"/>
              <a:t>Just remember that cookies are meant to be openly read and sent, so you should never store sensitive information like passwords in them</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25</a:t>
            </a:fld>
            <a:endParaRPr lang="en-US" altLang="en-US"/>
          </a:p>
        </p:txBody>
      </p:sp>
    </p:spTree>
    <p:extLst>
      <p:ext uri="{BB962C8B-B14F-4D97-AF65-F5344CB8AC3E}">
        <p14:creationId xmlns:p14="http://schemas.microsoft.com/office/powerpoint/2010/main" val="289364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 Cookie in JavaScript</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Cookies are really just strings with key / value pairs</a:t>
            </a:r>
          </a:p>
          <a:p>
            <a:pPr marL="0" indent="0">
              <a:spcAft>
                <a:spcPts val="600"/>
              </a:spcAft>
              <a:buNone/>
            </a:pPr>
            <a:r>
              <a:rPr lang="en-US" sz="2800" dirty="0"/>
              <a:t>Though you'll probably work with cookies more on the backend, there may be times you'll want to set a cookie on the client side</a:t>
            </a:r>
          </a:p>
          <a:p>
            <a:pPr marL="0" indent="0">
              <a:spcAft>
                <a:spcPts val="600"/>
              </a:spcAft>
              <a:buNone/>
            </a:pPr>
            <a:r>
              <a:rPr lang="en-US" sz="2800" dirty="0"/>
              <a:t>Here's how to set a cookie in vanilla JavaScript:</a:t>
            </a:r>
          </a:p>
          <a:p>
            <a:pPr marL="0" indent="0">
              <a:spcAft>
                <a:spcPts val="600"/>
              </a:spcAft>
              <a:buNone/>
            </a:pPr>
            <a:endParaRPr lang="en-US" sz="2800" dirty="0"/>
          </a:p>
          <a:p>
            <a:pPr marL="0" indent="0" algn="ctr">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26</a:t>
            </a:fld>
            <a:endParaRPr lang="en-US" altLang="en-US"/>
          </a:p>
        </p:txBody>
      </p:sp>
    </p:spTree>
    <p:extLst>
      <p:ext uri="{BB962C8B-B14F-4D97-AF65-F5344CB8AC3E}">
        <p14:creationId xmlns:p14="http://schemas.microsoft.com/office/powerpoint/2010/main" val="140194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 Cookie in JavaScript</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Then when you open the developer console, click "Application" and then on the site under "Cookies", you'll see the cookie you just added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27</a:t>
            </a:fld>
            <a:endParaRPr lang="en-US" altLang="en-US"/>
          </a:p>
        </p:txBody>
      </p:sp>
      <p:pic>
        <p:nvPicPr>
          <p:cNvPr id="3074" name="Picture 2">
            <a:extLst>
              <a:ext uri="{FF2B5EF4-FFF2-40B4-BE49-F238E27FC236}">
                <a16:creationId xmlns:a16="http://schemas.microsoft.com/office/drawing/2014/main" id="{8687741B-6D28-415F-85BA-2D85A42EF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2463"/>
            <a:ext cx="12192000" cy="366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 Cookie in JavaScript</a:t>
            </a:r>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spcAft>
                <a:spcPts val="600"/>
              </a:spcAft>
              <a:buNone/>
            </a:pPr>
            <a:r>
              <a:rPr lang="en-US" sz="2800" dirty="0"/>
              <a:t>If you take a closer look at your cookie, you'll see that its expiration date is set to Session</a:t>
            </a:r>
          </a:p>
          <a:p>
            <a:pPr marL="0" indent="0">
              <a:spcAft>
                <a:spcPts val="600"/>
              </a:spcAft>
              <a:buNone/>
            </a:pPr>
            <a:endParaRPr lang="en-US" sz="2800" dirty="0"/>
          </a:p>
          <a:p>
            <a:pPr marL="0" indent="0">
              <a:spcAft>
                <a:spcPts val="600"/>
              </a:spcAft>
              <a:buNone/>
            </a:pPr>
            <a:r>
              <a:rPr lang="en-US" sz="2800" dirty="0"/>
              <a:t>That means the cookie will be destroyed when you close your tab / browser</a:t>
            </a:r>
          </a:p>
          <a:p>
            <a:pPr marL="0" indent="0">
              <a:spcAft>
                <a:spcPts val="600"/>
              </a:spcAft>
              <a:buNone/>
            </a:pPr>
            <a:r>
              <a:rPr lang="en-US" sz="2800" dirty="0"/>
              <a:t>That might be the behavior you want, like for an online store with payment information</a:t>
            </a:r>
          </a:p>
          <a:p>
            <a:pPr marL="0" indent="0">
              <a:spcAft>
                <a:spcPts val="600"/>
              </a:spcAft>
              <a:buNone/>
            </a:pPr>
            <a:r>
              <a:rPr lang="en-US" sz="2800" dirty="0"/>
              <a:t>But if you want your cookie to last longer, you'll need to set an expiration date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28</a:t>
            </a:fld>
            <a:endParaRPr lang="en-US" altLang="en-US"/>
          </a:p>
        </p:txBody>
      </p:sp>
      <p:pic>
        <p:nvPicPr>
          <p:cNvPr id="6" name="Picture 5">
            <a:extLst>
              <a:ext uri="{FF2B5EF4-FFF2-40B4-BE49-F238E27FC236}">
                <a16:creationId xmlns:a16="http://schemas.microsoft.com/office/drawing/2014/main" id="{B4189266-F07C-4D95-B330-0CE8972D5C40}"/>
              </a:ext>
            </a:extLst>
          </p:cNvPr>
          <p:cNvPicPr>
            <a:picLocks noChangeAspect="1"/>
          </p:cNvPicPr>
          <p:nvPr/>
        </p:nvPicPr>
        <p:blipFill>
          <a:blip r:embed="rId2"/>
          <a:stretch>
            <a:fillRect/>
          </a:stretch>
        </p:blipFill>
        <p:spPr>
          <a:xfrm>
            <a:off x="4793251" y="2169906"/>
            <a:ext cx="2605497" cy="8825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00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an Expiration Date</a:t>
            </a:r>
          </a:p>
        </p:txBody>
      </p:sp>
      <p:sp>
        <p:nvSpPr>
          <p:cNvPr id="3" name="Content Placeholder 2"/>
          <p:cNvSpPr>
            <a:spLocks noGrp="1"/>
          </p:cNvSpPr>
          <p:nvPr>
            <p:ph idx="1"/>
          </p:nvPr>
        </p:nvSpPr>
        <p:spPr>
          <a:xfrm>
            <a:off x="838200" y="1690687"/>
            <a:ext cx="10515600" cy="1284987"/>
          </a:xfrm>
          <a:solidFill>
            <a:srgbClr val="C0C0C0"/>
          </a:solidFill>
        </p:spPr>
        <p:txBody>
          <a:bodyPr>
            <a:normAutofit/>
          </a:bodyPr>
          <a:lstStyle/>
          <a:p>
            <a:pPr marL="0" indent="0">
              <a:spcAft>
                <a:spcPts val="600"/>
              </a:spcAft>
              <a:buNone/>
            </a:pPr>
            <a:r>
              <a:rPr lang="en-US" sz="2800" b="1" dirty="0">
                <a:highlight>
                  <a:srgbClr val="C0C0C0"/>
                </a:highlight>
                <a:latin typeface="Courier New" panose="02070309020205020404" pitchFamily="49" charset="0"/>
                <a:cs typeface="Courier New" panose="02070309020205020404" pitchFamily="49" charset="0"/>
              </a:rPr>
              <a:t>// expires 1 week from now</a:t>
            </a:r>
            <a:br>
              <a:rPr lang="en-US" sz="2800" b="1" dirty="0">
                <a:highlight>
                  <a:srgbClr val="C0C0C0"/>
                </a:highlight>
                <a:latin typeface="Courier New" panose="02070309020205020404" pitchFamily="49" charset="0"/>
                <a:cs typeface="Courier New" panose="02070309020205020404" pitchFamily="49" charset="0"/>
              </a:rPr>
            </a:b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expires=Fri, 26 Feb 2021 00:00:00 GMT'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29</a:t>
            </a:fld>
            <a:endParaRPr lang="en-US" altLang="en-US"/>
          </a:p>
        </p:txBody>
      </p:sp>
      <p:pic>
        <p:nvPicPr>
          <p:cNvPr id="6" name="Picture 5">
            <a:extLst>
              <a:ext uri="{FF2B5EF4-FFF2-40B4-BE49-F238E27FC236}">
                <a16:creationId xmlns:a16="http://schemas.microsoft.com/office/drawing/2014/main" id="{153F9BB7-34D5-4280-8C93-12AD05BA3DC1}"/>
              </a:ext>
            </a:extLst>
          </p:cNvPr>
          <p:cNvPicPr>
            <a:picLocks noChangeAspect="1"/>
          </p:cNvPicPr>
          <p:nvPr/>
        </p:nvPicPr>
        <p:blipFill>
          <a:blip r:embed="rId2"/>
          <a:stretch>
            <a:fillRect/>
          </a:stretch>
        </p:blipFill>
        <p:spPr>
          <a:xfrm>
            <a:off x="4157293" y="3665944"/>
            <a:ext cx="3766201" cy="10000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33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a:t>
            </a:r>
          </a:p>
        </p:txBody>
      </p:sp>
      <p:sp>
        <p:nvSpPr>
          <p:cNvPr id="3" name="Subtitle 2"/>
          <p:cNvSpPr>
            <a:spLocks noGrp="1"/>
          </p:cNvSpPr>
          <p:nvPr>
            <p:ph type="subTitle" idx="1"/>
          </p:nvPr>
        </p:nvSpPr>
        <p:spPr/>
        <p:txBody>
          <a:bodyPr/>
          <a:lstStyle/>
          <a:p>
            <a:r>
              <a:rPr lang="en-US" dirty="0"/>
              <a:t>Understanding Stateful vs. Stateless applications</a:t>
            </a:r>
          </a:p>
        </p:txBody>
      </p:sp>
    </p:spTree>
    <p:extLst>
      <p:ext uri="{BB962C8B-B14F-4D97-AF65-F5344CB8AC3E}">
        <p14:creationId xmlns:p14="http://schemas.microsoft.com/office/powerpoint/2010/main" val="50747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743C8-D72D-45B0-9FD9-15BDA9ADFFAF}"/>
              </a:ext>
            </a:extLst>
          </p:cNvPr>
          <p:cNvSpPr/>
          <p:nvPr/>
        </p:nvSpPr>
        <p:spPr>
          <a:xfrm>
            <a:off x="929898" y="3295973"/>
            <a:ext cx="10218549" cy="1188203"/>
          </a:xfrm>
          <a:prstGeom prst="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690688"/>
            <a:ext cx="10515600" cy="3454749"/>
          </a:xfrm>
        </p:spPr>
        <p:txBody>
          <a:bodyPr>
            <a:normAutofit/>
          </a:bodyPr>
          <a:lstStyle/>
          <a:p>
            <a:pPr marL="0" indent="0">
              <a:spcAft>
                <a:spcPts val="600"/>
              </a:spcAft>
              <a:buNone/>
            </a:pPr>
            <a:r>
              <a:rPr lang="en-US" sz="2800" dirty="0"/>
              <a:t>Or you could use the max-age attribute with the number of seconds you'd like your cookie to last:</a:t>
            </a:r>
          </a:p>
          <a:p>
            <a:pPr marL="0" indent="0">
              <a:spcAft>
                <a:spcPts val="600"/>
              </a:spcAft>
              <a:buNone/>
            </a:pPr>
            <a:endParaRPr lang="en-US" sz="2800" dirty="0"/>
          </a:p>
          <a:p>
            <a:pPr marL="0" indent="0">
              <a:spcAft>
                <a:spcPts val="600"/>
              </a:spcAft>
              <a:buNone/>
            </a:pPr>
            <a:r>
              <a:rPr lang="en-US" sz="2800" b="1" dirty="0">
                <a:highlight>
                  <a:srgbClr val="C0C0C0"/>
                </a:highlight>
                <a:latin typeface="Courier New" panose="02070309020205020404" pitchFamily="49" charset="0"/>
                <a:cs typeface="Courier New" panose="02070309020205020404" pitchFamily="49" charset="0"/>
              </a:rPr>
              <a:t>// expires 1 week from now</a:t>
            </a:r>
            <a:br>
              <a:rPr lang="en-US" sz="2800" b="1" dirty="0">
                <a:highlight>
                  <a:srgbClr val="C0C0C0"/>
                </a:highlight>
                <a:latin typeface="Courier New" panose="02070309020205020404" pitchFamily="49" charset="0"/>
                <a:cs typeface="Courier New" panose="02070309020205020404" pitchFamily="49" charset="0"/>
              </a:rPr>
            </a:b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max-age=604800';</a:t>
            </a:r>
          </a:p>
        </p:txBody>
      </p:sp>
      <p:sp>
        <p:nvSpPr>
          <p:cNvPr id="2" name="Title 1"/>
          <p:cNvSpPr>
            <a:spLocks noGrp="1"/>
          </p:cNvSpPr>
          <p:nvPr>
            <p:ph type="title"/>
          </p:nvPr>
        </p:nvSpPr>
        <p:spPr/>
        <p:txBody>
          <a:bodyPr/>
          <a:lstStyle/>
          <a:p>
            <a:r>
              <a:rPr lang="en-US" dirty="0"/>
              <a:t>How to set an Expiration Date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30</a:t>
            </a:fld>
            <a:endParaRPr lang="en-US" altLang="en-US"/>
          </a:p>
        </p:txBody>
      </p:sp>
    </p:spTree>
    <p:extLst>
      <p:ext uri="{BB962C8B-B14F-4D97-AF65-F5344CB8AC3E}">
        <p14:creationId xmlns:p14="http://schemas.microsoft.com/office/powerpoint/2010/main" val="13982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78365E-291F-4820-B5AE-158F33B3046D}"/>
              </a:ext>
            </a:extLst>
          </p:cNvPr>
          <p:cNvSpPr/>
          <p:nvPr/>
        </p:nvSpPr>
        <p:spPr>
          <a:xfrm>
            <a:off x="914400" y="3822916"/>
            <a:ext cx="10218549" cy="1229531"/>
          </a:xfrm>
          <a:prstGeom prst="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dirty="0"/>
              <a:t>How to Update a Cookie in JavaScript</a:t>
            </a:r>
            <a:br>
              <a:rPr lang="en-US" sz="4400" dirty="0"/>
            </a:b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Whether or not your cookie has an expiration date, updating it is easy</a:t>
            </a:r>
          </a:p>
          <a:p>
            <a:pPr marL="0" indent="0">
              <a:spcAft>
                <a:spcPts val="600"/>
              </a:spcAft>
              <a:buNone/>
            </a:pPr>
            <a:r>
              <a:rPr lang="en-US" sz="2800" dirty="0"/>
              <a:t>Just change the value for your cookie, and the browser will automatically pick it up:</a:t>
            </a:r>
          </a:p>
          <a:p>
            <a:pPr marL="0" indent="0">
              <a:spcAft>
                <a:spcPts val="600"/>
              </a:spcAft>
              <a:buNone/>
            </a:pPr>
            <a:endParaRPr lang="en-US" sz="2800" dirty="0"/>
          </a:p>
          <a:p>
            <a:pPr marL="0" indent="0">
              <a:spcAft>
                <a:spcPts val="600"/>
              </a:spcAft>
              <a:buNone/>
            </a:pPr>
            <a:r>
              <a:rPr lang="en-US" sz="2800" dirty="0"/>
              <a:t> </a:t>
            </a:r>
            <a:r>
              <a:rPr lang="en-US" b="1" dirty="0">
                <a:highlight>
                  <a:srgbClr val="C0C0C0"/>
                </a:highlight>
                <a:latin typeface="Courier New" panose="02070309020205020404" pitchFamily="49" charset="0"/>
                <a:cs typeface="Courier New" panose="02070309020205020404" pitchFamily="49" charset="0"/>
              </a:rPr>
              <a:t>// expires 1 week from now</a:t>
            </a:r>
            <a:br>
              <a:rPr lang="en-US" b="1" dirty="0">
                <a:highlight>
                  <a:srgbClr val="C0C0C0"/>
                </a:highlight>
                <a:latin typeface="Courier New" panose="02070309020205020404" pitchFamily="49" charset="0"/>
                <a:cs typeface="Courier New" panose="02070309020205020404" pitchFamily="49" charset="0"/>
              </a:rPr>
            </a:br>
            <a:r>
              <a:rPr lang="en-US" b="1" dirty="0" err="1">
                <a:highlight>
                  <a:srgbClr val="C0C0C0"/>
                </a:highlight>
                <a:latin typeface="Courier New" panose="02070309020205020404" pitchFamily="49" charset="0"/>
                <a:cs typeface="Courier New" panose="02070309020205020404" pitchFamily="49" charset="0"/>
              </a:rPr>
              <a:t>document.cookie</a:t>
            </a:r>
            <a:r>
              <a:rPr lang="en-US" b="1" dirty="0">
                <a:highlight>
                  <a:srgbClr val="C0C0C0"/>
                </a:highlight>
                <a:latin typeface="Courier New" panose="02070309020205020404" pitchFamily="49" charset="0"/>
                <a:cs typeface="Courier New" panose="02070309020205020404" pitchFamily="49" charset="0"/>
              </a:rPr>
              <a:t> = "</a:t>
            </a:r>
            <a:r>
              <a:rPr lang="en-US" b="1" dirty="0" err="1">
                <a:highlight>
                  <a:srgbClr val="C0C0C0"/>
                </a:highlight>
                <a:latin typeface="Courier New" panose="02070309020205020404" pitchFamily="49" charset="0"/>
                <a:cs typeface="Courier New" panose="02070309020205020404" pitchFamily="49" charset="0"/>
              </a:rPr>
              <a:t>dark_mode</a:t>
            </a:r>
            <a:r>
              <a:rPr lang="en-US" b="1" dirty="0">
                <a:highlight>
                  <a:srgbClr val="C0C0C0"/>
                </a:highlight>
                <a:latin typeface="Courier New" panose="02070309020205020404" pitchFamily="49" charset="0"/>
                <a:cs typeface="Courier New" panose="02070309020205020404" pitchFamily="49" charset="0"/>
              </a:rPr>
              <a:t>=false; max-age=604800";</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31</a:t>
            </a:fld>
            <a:endParaRPr lang="en-US" altLang="en-US"/>
          </a:p>
        </p:txBody>
      </p:sp>
    </p:spTree>
    <p:extLst>
      <p:ext uri="{BB962C8B-B14F-4D97-AF65-F5344CB8AC3E}">
        <p14:creationId xmlns:p14="http://schemas.microsoft.com/office/powerpoint/2010/main" val="19417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set the path for a cookie in JavaScript</a:t>
            </a:r>
            <a:br>
              <a:rPr lang="en-US" sz="4400" dirty="0"/>
            </a:b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Sometimes you'll only want your cookie to work with certain parts of your website</a:t>
            </a:r>
          </a:p>
          <a:p>
            <a:pPr marL="0" indent="0">
              <a:spcAft>
                <a:spcPts val="600"/>
              </a:spcAft>
              <a:buNone/>
            </a:pPr>
            <a:r>
              <a:rPr lang="en-US" sz="2800" dirty="0"/>
              <a:t>Depending on how your website is set up, one way to do this is with the path attribute</a:t>
            </a:r>
          </a:p>
          <a:p>
            <a:pPr marL="0" indent="0">
              <a:spcAft>
                <a:spcPts val="600"/>
              </a:spcAft>
              <a:buNone/>
            </a:pPr>
            <a:r>
              <a:rPr lang="en-US" sz="2800" dirty="0"/>
              <a:t>Here's how to make it so a cookie only works on the about page at /about:</a:t>
            </a:r>
          </a:p>
          <a:p>
            <a:pPr marL="0" indent="0">
              <a:spcAft>
                <a:spcPts val="600"/>
              </a:spcAft>
              <a:buNone/>
            </a:pPr>
            <a:endParaRPr lang="en-US" sz="2800" dirty="0"/>
          </a:p>
          <a:p>
            <a:pPr marL="0" indent="0">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path=/about';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32</a:t>
            </a:fld>
            <a:endParaRPr lang="en-US" altLang="en-US"/>
          </a:p>
        </p:txBody>
      </p:sp>
    </p:spTree>
    <p:extLst>
      <p:ext uri="{BB962C8B-B14F-4D97-AF65-F5344CB8AC3E}">
        <p14:creationId xmlns:p14="http://schemas.microsoft.com/office/powerpoint/2010/main" val="13466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Set the Path for a Cookie in JavaScript</a:t>
            </a:r>
            <a:br>
              <a:rPr lang="en-US" sz="4400" dirty="0"/>
            </a:br>
            <a:endParaRPr lang="en-US" dirty="0"/>
          </a:p>
        </p:txBody>
      </p:sp>
      <p:sp>
        <p:nvSpPr>
          <p:cNvPr id="3" name="Content Placeholder 2"/>
          <p:cNvSpPr>
            <a:spLocks noGrp="1"/>
          </p:cNvSpPr>
          <p:nvPr>
            <p:ph idx="1"/>
          </p:nvPr>
        </p:nvSpPr>
        <p:spPr>
          <a:xfrm>
            <a:off x="838200" y="1742349"/>
            <a:ext cx="10515600" cy="4351338"/>
          </a:xfrm>
        </p:spPr>
        <p:txBody>
          <a:bodyPr>
            <a:normAutofit/>
          </a:bodyPr>
          <a:lstStyle/>
          <a:p>
            <a:pPr marL="0" indent="0">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path=/about’;</a:t>
            </a:r>
          </a:p>
          <a:p>
            <a:pPr marL="0" indent="0">
              <a:spcAft>
                <a:spcPts val="600"/>
              </a:spcAft>
              <a:buNone/>
            </a:pPr>
            <a:endParaRPr lang="en-US" dirty="0"/>
          </a:p>
          <a:p>
            <a:pPr marL="0" indent="0">
              <a:spcAft>
                <a:spcPts val="600"/>
              </a:spcAft>
              <a:buNone/>
            </a:pPr>
            <a:r>
              <a:rPr lang="en-US" dirty="0"/>
              <a:t>Now your cookie will only work on </a:t>
            </a:r>
            <a:r>
              <a:rPr lang="en-US" b="1" dirty="0">
                <a:highlight>
                  <a:srgbClr val="C0C0C0"/>
                </a:highlight>
                <a:latin typeface="Courier New" panose="02070309020205020404" pitchFamily="49" charset="0"/>
                <a:cs typeface="Courier New" panose="02070309020205020404" pitchFamily="49" charset="0"/>
              </a:rPr>
              <a:t>/about</a:t>
            </a:r>
            <a:r>
              <a:rPr lang="en-US" dirty="0"/>
              <a:t> and other nested subdirectories like </a:t>
            </a:r>
            <a:r>
              <a:rPr lang="en-US" b="1" dirty="0">
                <a:highlight>
                  <a:srgbClr val="C0C0C0"/>
                </a:highlight>
                <a:latin typeface="Courier New" panose="02070309020205020404" pitchFamily="49" charset="0"/>
                <a:cs typeface="Courier New" panose="02070309020205020404" pitchFamily="49" charset="0"/>
              </a:rPr>
              <a:t>/about/team</a:t>
            </a:r>
            <a:r>
              <a:rPr lang="en-US" dirty="0"/>
              <a:t>, but not on </a:t>
            </a:r>
            <a:r>
              <a:rPr lang="en-US" b="1" dirty="0">
                <a:highlight>
                  <a:srgbClr val="C0C0C0"/>
                </a:highlight>
                <a:latin typeface="Courier New" panose="02070309020205020404" pitchFamily="49" charset="0"/>
                <a:cs typeface="Courier New" panose="02070309020205020404" pitchFamily="49" charset="0"/>
              </a:rPr>
              <a:t>/blog</a:t>
            </a:r>
            <a:endParaRPr lang="en-US"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33</a:t>
            </a:fld>
            <a:endParaRPr lang="en-US" altLang="en-US"/>
          </a:p>
        </p:txBody>
      </p:sp>
    </p:spTree>
    <p:extLst>
      <p:ext uri="{BB962C8B-B14F-4D97-AF65-F5344CB8AC3E}">
        <p14:creationId xmlns:p14="http://schemas.microsoft.com/office/powerpoint/2010/main" val="30315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delete a cookie in JavaScript</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To delete a cookie in JavaScript, just set the expires attribute to a date that's already passed:</a:t>
            </a:r>
          </a:p>
          <a:p>
            <a:pPr marL="0" indent="0">
              <a:spcAft>
                <a:spcPts val="600"/>
              </a:spcAft>
              <a:buNone/>
            </a:pPr>
            <a:r>
              <a:rPr lang="en-US" sz="2800" b="1" dirty="0">
                <a:highlight>
                  <a:srgbClr val="C0C0C0"/>
                </a:highlight>
                <a:latin typeface="Courier New" panose="02070309020205020404" pitchFamily="49" charset="0"/>
                <a:cs typeface="Courier New" panose="02070309020205020404" pitchFamily="49" charset="0"/>
              </a:rPr>
              <a:t>// 1 week earlier</a:t>
            </a:r>
            <a:br>
              <a:rPr lang="en-US" b="1" dirty="0">
                <a:highlight>
                  <a:srgbClr val="C0C0C0"/>
                </a:highlight>
                <a:latin typeface="Courier New" panose="02070309020205020404" pitchFamily="49" charset="0"/>
                <a:cs typeface="Courier New" panose="02070309020205020404" pitchFamily="49" charset="0"/>
              </a:rPr>
            </a:b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expires=Sun, 14 Feb 2021 00:00:00 GMT'; </a:t>
            </a:r>
          </a:p>
          <a:p>
            <a:pPr marL="0" indent="0">
              <a:spcAft>
                <a:spcPts val="600"/>
              </a:spcAft>
              <a:buNone/>
            </a:pPr>
            <a:r>
              <a:rPr lang="en-US" sz="2800" dirty="0"/>
              <a:t>You could also use max-age and pass it a negative value:</a:t>
            </a:r>
          </a:p>
          <a:p>
            <a:pPr marL="0" indent="0">
              <a:spcAft>
                <a:spcPts val="600"/>
              </a:spcAft>
              <a:buNone/>
            </a:pPr>
            <a:r>
              <a:rPr lang="en-US" b="1" dirty="0">
                <a:highlight>
                  <a:srgbClr val="C0C0C0"/>
                </a:highlight>
                <a:latin typeface="Courier New" panose="02070309020205020404" pitchFamily="49" charset="0"/>
                <a:cs typeface="Courier New" panose="02070309020205020404" pitchFamily="49" charset="0"/>
              </a:rPr>
              <a:t>// 1 minute earlier</a:t>
            </a:r>
            <a:br>
              <a:rPr lang="en-US" b="1" dirty="0">
                <a:highlight>
                  <a:srgbClr val="C0C0C0"/>
                </a:highlight>
                <a:latin typeface="Courier New" panose="02070309020205020404" pitchFamily="49" charset="0"/>
                <a:cs typeface="Courier New" panose="02070309020205020404" pitchFamily="49" charset="0"/>
              </a:rPr>
            </a:br>
            <a:r>
              <a:rPr lang="en-US" b="1" dirty="0" err="1">
                <a:highlight>
                  <a:srgbClr val="C0C0C0"/>
                </a:highlight>
                <a:latin typeface="Courier New" panose="02070309020205020404" pitchFamily="49" charset="0"/>
                <a:cs typeface="Courier New" panose="02070309020205020404" pitchFamily="49" charset="0"/>
              </a:rPr>
              <a:t>document.cookie</a:t>
            </a:r>
            <a:r>
              <a:rPr lang="en-US" b="1" dirty="0">
                <a:highlight>
                  <a:srgbClr val="C0C0C0"/>
                </a:highlight>
                <a:latin typeface="Courier New" panose="02070309020205020404" pitchFamily="49" charset="0"/>
                <a:cs typeface="Courier New" panose="02070309020205020404" pitchFamily="49" charset="0"/>
              </a:rPr>
              <a:t> = '</a:t>
            </a:r>
            <a:r>
              <a:rPr lang="en-US" b="1" dirty="0" err="1">
                <a:highlight>
                  <a:srgbClr val="C0C0C0"/>
                </a:highlight>
                <a:latin typeface="Courier New" panose="02070309020205020404" pitchFamily="49" charset="0"/>
                <a:cs typeface="Courier New" panose="02070309020205020404" pitchFamily="49" charset="0"/>
              </a:rPr>
              <a:t>dark_mode</a:t>
            </a:r>
            <a:r>
              <a:rPr lang="en-US" b="1" dirty="0">
                <a:highlight>
                  <a:srgbClr val="C0C0C0"/>
                </a:highlight>
                <a:latin typeface="Courier New" panose="02070309020205020404" pitchFamily="49" charset="0"/>
                <a:cs typeface="Courier New" panose="02070309020205020404" pitchFamily="49" charset="0"/>
              </a:rPr>
              <a:t>=true; max-age=-60'; </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34</a:t>
            </a:fld>
            <a:endParaRPr lang="en-US" altLang="en-US"/>
          </a:p>
        </p:txBody>
      </p:sp>
    </p:spTree>
    <p:extLst>
      <p:ext uri="{BB962C8B-B14F-4D97-AF65-F5344CB8AC3E}">
        <p14:creationId xmlns:p14="http://schemas.microsoft.com/office/powerpoint/2010/main" val="107090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Concerns with Cookies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In general, cookies are very secure when implemented correctly</a:t>
            </a:r>
          </a:p>
          <a:p>
            <a:pPr marL="0" indent="0">
              <a:spcAft>
                <a:spcPts val="600"/>
              </a:spcAft>
              <a:buNone/>
            </a:pPr>
            <a:r>
              <a:rPr lang="en-US" sz="2800" dirty="0"/>
              <a:t>Browsers have a lot of built-in limitations that we covered earlier, partly due to the age of the technology, but also to improve security</a:t>
            </a:r>
          </a:p>
          <a:p>
            <a:pPr marL="0" indent="0">
              <a:spcAft>
                <a:spcPts val="600"/>
              </a:spcAft>
              <a:buNone/>
            </a:pPr>
            <a:r>
              <a:rPr lang="en-US" sz="2800" dirty="0"/>
              <a:t>Still, there are a few ways that a bad actor can steal your cookie and use it to wreak havoc</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35</a:t>
            </a:fld>
            <a:endParaRPr lang="en-US" altLang="en-US"/>
          </a:p>
        </p:txBody>
      </p:sp>
    </p:spTree>
    <p:extLst>
      <p:ext uri="{BB962C8B-B14F-4D97-AF65-F5344CB8AC3E}">
        <p14:creationId xmlns:p14="http://schemas.microsoft.com/office/powerpoint/2010/main" val="22947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Aft>
                <a:spcPts val="600"/>
              </a:spcAft>
              <a:buNone/>
            </a:pPr>
            <a:r>
              <a:rPr lang="en-US" sz="4400" dirty="0"/>
              <a:t>Man-in-the-middle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 man-in-the-middle (MitM) attack describes a broad category of attacks where an attacker sits between a client and a server and intercepts the data going between the two</a:t>
            </a:r>
          </a:p>
          <a:p>
            <a:pPr marL="0" indent="0">
              <a:spcAft>
                <a:spcPts val="600"/>
              </a:spcAft>
              <a:buNone/>
            </a:pPr>
            <a:endParaRPr lang="en-US" sz="28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36</a:t>
            </a:fld>
            <a:endParaRPr lang="en-US" altLang="en-US"/>
          </a:p>
        </p:txBody>
      </p:sp>
      <p:pic>
        <p:nvPicPr>
          <p:cNvPr id="7170" name="Picture 2">
            <a:extLst>
              <a:ext uri="{FF2B5EF4-FFF2-40B4-BE49-F238E27FC236}">
                <a16:creationId xmlns:a16="http://schemas.microsoft.com/office/drawing/2014/main" id="{9B4276A2-41A4-483E-8DF3-4ECFC164A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574" b="11438"/>
          <a:stretch/>
        </p:blipFill>
        <p:spPr bwMode="auto">
          <a:xfrm>
            <a:off x="1935424" y="2960688"/>
            <a:ext cx="8321152" cy="24895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0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Aft>
                <a:spcPts val="600"/>
              </a:spcAft>
              <a:buNone/>
            </a:pPr>
            <a:r>
              <a:rPr lang="en-US" sz="4400" dirty="0"/>
              <a:t>Man-in-the-middle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This can be done in a lot of ways: </a:t>
            </a:r>
          </a:p>
          <a:p>
            <a:pPr marL="0" indent="0">
              <a:spcAft>
                <a:spcPts val="600"/>
              </a:spcAft>
              <a:buNone/>
            </a:pPr>
            <a:r>
              <a:rPr lang="en-US" dirty="0"/>
              <a:t>	</a:t>
            </a:r>
            <a:r>
              <a:rPr lang="en-US" sz="2800" dirty="0"/>
              <a:t>Gaining access to or listening in on an insecure website</a:t>
            </a:r>
            <a:br>
              <a:rPr lang="en-US" sz="2800" dirty="0"/>
            </a:br>
            <a:r>
              <a:rPr lang="en-US" sz="2800" dirty="0"/>
              <a:t>	Mimicking a public </a:t>
            </a:r>
            <a:r>
              <a:rPr lang="en-US" sz="2800" dirty="0" err="1"/>
              <a:t>WiFi</a:t>
            </a:r>
            <a:r>
              <a:rPr lang="en-US" sz="2800" dirty="0"/>
              <a:t> router</a:t>
            </a:r>
            <a:br>
              <a:rPr lang="en-US" sz="2800" dirty="0"/>
            </a:br>
            <a:r>
              <a:rPr lang="en-US" sz="2800" dirty="0"/>
              <a:t>	DNS spoofing</a:t>
            </a:r>
            <a:br>
              <a:rPr lang="en-US" sz="2800" dirty="0"/>
            </a:br>
            <a:r>
              <a:rPr lang="en-US" sz="2800" dirty="0"/>
              <a:t>	Malware / adware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37</a:t>
            </a:fld>
            <a:endParaRPr lang="en-US" altLang="en-US"/>
          </a:p>
        </p:txBody>
      </p:sp>
    </p:spTree>
    <p:extLst>
      <p:ext uri="{BB962C8B-B14F-4D97-AF65-F5344CB8AC3E}">
        <p14:creationId xmlns:p14="http://schemas.microsoft.com/office/powerpoint/2010/main" val="35133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Man-in-the-middle Attacks</a:t>
            </a:r>
            <a:endParaRPr lang="en-US" dirty="0"/>
          </a:p>
        </p:txBody>
      </p:sp>
      <p:pic>
        <p:nvPicPr>
          <p:cNvPr id="5" name="Online Media 4" title="Man-in-the-Middle Attacks: Part One">
            <a:hlinkClick r:id="" action="ppaction://media"/>
            <a:extLst>
              <a:ext uri="{FF2B5EF4-FFF2-40B4-BE49-F238E27FC236}">
                <a16:creationId xmlns:a16="http://schemas.microsoft.com/office/drawing/2014/main" id="{0018D034-8E98-416B-AD05-0930260AE20D}"/>
              </a:ext>
            </a:extLst>
          </p:cNvPr>
          <p:cNvPicPr>
            <a:picLocks noGrp="1" noRot="1" noChangeAspect="1"/>
          </p:cNvPicPr>
          <p:nvPr>
            <p:ph idx="1"/>
            <a:videoFile r:link="rId1"/>
          </p:nvPr>
        </p:nvPicPr>
        <p:blipFill>
          <a:blip r:embed="rId3"/>
          <a:stretch>
            <a:fillRect/>
          </a:stretch>
        </p:blipFill>
        <p:spPr>
          <a:xfrm>
            <a:off x="2245519" y="1406552"/>
            <a:ext cx="7700962" cy="4351337"/>
          </a:xfrm>
          <a:prstGeom prst="rect">
            <a:avLst/>
          </a:prstGeom>
        </p:spPr>
      </p:pic>
      <p:sp>
        <p:nvSpPr>
          <p:cNvPr id="4" name="Slide Number Placeholder 3"/>
          <p:cNvSpPr>
            <a:spLocks noGrp="1"/>
          </p:cNvSpPr>
          <p:nvPr>
            <p:ph type="sldNum" sz="quarter" idx="12"/>
          </p:nvPr>
        </p:nvSpPr>
        <p:spPr/>
        <p:txBody>
          <a:bodyPr/>
          <a:lstStyle/>
          <a:p>
            <a:fld id="{9D8CA6B2-26E1-4C79-949F-47287498D94B}" type="slidenum">
              <a:rPr lang="en-US" altLang="en-US" smtClean="0"/>
              <a:pPr/>
              <a:t>38</a:t>
            </a:fld>
            <a:endParaRPr lang="en-US" altLang="en-US"/>
          </a:p>
        </p:txBody>
      </p:sp>
    </p:spTree>
    <p:extLst>
      <p:ext uri="{BB962C8B-B14F-4D97-AF65-F5344CB8AC3E}">
        <p14:creationId xmlns:p14="http://schemas.microsoft.com/office/powerpoint/2010/main" val="195989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Man-in-the-middle Attacks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As a developer, you can greatly reduce the chance of a MitM attack by ensuring that you enable HTTPS on your server, use an SSL certificate from a trusted certificate authority, and ensure your code uses HTTPS instead of the insecure HTTP</a:t>
            </a:r>
          </a:p>
          <a:p>
            <a:pPr marL="0" indent="0">
              <a:spcAft>
                <a:spcPts val="600"/>
              </a:spcAft>
              <a:buNone/>
            </a:pPr>
            <a:r>
              <a:rPr lang="en-US" sz="2800" dirty="0"/>
              <a:t>In terms of cookies, you should add the Secure attribute to your cookies so they can only be sent over a secure HTTPS connection:</a:t>
            </a:r>
          </a:p>
          <a:p>
            <a:pPr marL="0" indent="0">
              <a:spcAft>
                <a:spcPts val="600"/>
              </a:spcAft>
              <a:buNone/>
            </a:pPr>
            <a:endParaRPr lang="en-US" sz="2800" dirty="0"/>
          </a:p>
          <a:p>
            <a:pPr marL="0" indent="0" algn="ctr">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=false; Secure';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39</a:t>
            </a:fld>
            <a:endParaRPr lang="en-US" altLang="en-US"/>
          </a:p>
        </p:txBody>
      </p:sp>
    </p:spTree>
    <p:extLst>
      <p:ext uri="{BB962C8B-B14F-4D97-AF65-F5344CB8AC3E}">
        <p14:creationId xmlns:p14="http://schemas.microsoft.com/office/powerpoint/2010/main" val="11574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The state of an application (or anything else, really) is its condition or quality of being at a given moment in time--its state of being</a:t>
            </a:r>
          </a:p>
          <a:p>
            <a:pPr marL="0" indent="0">
              <a:spcAft>
                <a:spcPts val="600"/>
              </a:spcAft>
              <a:buNone/>
            </a:pPr>
            <a:r>
              <a:rPr lang="en-US" sz="2800" dirty="0"/>
              <a:t>Whether something is stateful or stateless depends on how long the state of interaction with it is being recorded and how that information needs to be stored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a:t>
            </a:fld>
            <a:endParaRPr lang="en-US" altLang="en-US"/>
          </a:p>
        </p:txBody>
      </p:sp>
    </p:spTree>
    <p:extLst>
      <p:ext uri="{BB962C8B-B14F-4D97-AF65-F5344CB8AC3E}">
        <p14:creationId xmlns:p14="http://schemas.microsoft.com/office/powerpoint/2010/main" val="352864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Man-in-the-middle Attacks</a:t>
            </a:r>
            <a:endParaRPr lang="en-US" dirty="0"/>
          </a:p>
        </p:txBody>
      </p:sp>
      <p:sp>
        <p:nvSpPr>
          <p:cNvPr id="3" name="Content Placeholder 2"/>
          <p:cNvSpPr>
            <a:spLocks noGrp="1"/>
          </p:cNvSpPr>
          <p:nvPr>
            <p:ph idx="1"/>
          </p:nvPr>
        </p:nvSpPr>
        <p:spPr>
          <a:xfrm>
            <a:off x="185981" y="1690688"/>
            <a:ext cx="11949192" cy="4351338"/>
          </a:xfrm>
        </p:spPr>
        <p:txBody>
          <a:bodyPr>
            <a:normAutofit/>
          </a:bodyPr>
          <a:lstStyle/>
          <a:p>
            <a:pPr marL="0" indent="0">
              <a:spcAft>
                <a:spcPts val="600"/>
              </a:spcAft>
              <a:buNone/>
            </a:pPr>
            <a:r>
              <a:rPr lang="en-US" dirty="0"/>
              <a:t>T</a:t>
            </a:r>
            <a:r>
              <a:rPr lang="en-US" sz="2800" dirty="0"/>
              <a:t>he Secure attribute doesn't actually encrypt any data in your cookie – it just ensures that the cookie can't be sent over an HTTP connection</a:t>
            </a:r>
          </a:p>
          <a:p>
            <a:pPr marL="0" indent="0">
              <a:spcAft>
                <a:spcPts val="600"/>
              </a:spcAft>
              <a:buNone/>
            </a:pPr>
            <a:r>
              <a:rPr lang="en-US" sz="2800" dirty="0"/>
              <a:t>However, a bad actor could still possibly intercept and manipulate the cookie</a:t>
            </a:r>
          </a:p>
          <a:p>
            <a:pPr marL="0" indent="0">
              <a:spcAft>
                <a:spcPts val="600"/>
              </a:spcAft>
              <a:buNone/>
            </a:pPr>
            <a:r>
              <a:rPr lang="en-US" sz="2800" dirty="0"/>
              <a:t>To prevent this from happening, you can also use the </a:t>
            </a:r>
            <a:r>
              <a:rPr lang="en-US" sz="2800" dirty="0" err="1"/>
              <a:t>HttpOnly</a:t>
            </a:r>
            <a:r>
              <a:rPr lang="en-US" sz="2800" dirty="0"/>
              <a:t> parameter:</a:t>
            </a:r>
          </a:p>
          <a:p>
            <a:pPr marL="0" indent="0">
              <a:spcAft>
                <a:spcPts val="600"/>
              </a:spcAft>
              <a:buNone/>
            </a:pPr>
            <a:endParaRPr lang="en-US" sz="2800" dirty="0"/>
          </a:p>
          <a:p>
            <a:pPr marL="0" indent="0" algn="ctr">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=false; Secure; </a:t>
            </a:r>
            <a:r>
              <a:rPr lang="en-US" sz="2800" b="1" dirty="0" err="1">
                <a:highlight>
                  <a:srgbClr val="C0C0C0"/>
                </a:highlight>
                <a:latin typeface="Courier New" panose="02070309020205020404" pitchFamily="49" charset="0"/>
                <a:cs typeface="Courier New" panose="02070309020205020404" pitchFamily="49" charset="0"/>
              </a:rPr>
              <a:t>HttpOnly</a:t>
            </a:r>
            <a:r>
              <a:rPr lang="en-US" sz="2800" b="1" dirty="0">
                <a:highlight>
                  <a:srgbClr val="C0C0C0"/>
                </a:highlight>
                <a:latin typeface="Courier New" panose="02070309020205020404" pitchFamily="49" charset="0"/>
                <a:cs typeface="Courier New" panose="02070309020205020404" pitchFamily="49" charset="0"/>
              </a:rPr>
              <a: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40</a:t>
            </a:fld>
            <a:endParaRPr lang="en-US" altLang="en-US"/>
          </a:p>
        </p:txBody>
      </p:sp>
    </p:spTree>
    <p:extLst>
      <p:ext uri="{BB962C8B-B14F-4D97-AF65-F5344CB8AC3E}">
        <p14:creationId xmlns:p14="http://schemas.microsoft.com/office/powerpoint/2010/main" val="11236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An XSS (cross-site scripting) attack describes a category of attacks when a bad actor injects unintended, potentially dangerous code into a website</a:t>
            </a:r>
          </a:p>
          <a:p>
            <a:pPr marL="0" indent="0">
              <a:spcAft>
                <a:spcPts val="600"/>
              </a:spcAft>
              <a:buNone/>
            </a:pPr>
            <a:r>
              <a:rPr lang="en-US" sz="2800" dirty="0"/>
              <a:t>These attacks are very problematic because they could affect every person that visits the site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41</a:t>
            </a:fld>
            <a:endParaRPr lang="en-US" altLang="en-US"/>
          </a:p>
        </p:txBody>
      </p:sp>
    </p:spTree>
    <p:extLst>
      <p:ext uri="{BB962C8B-B14F-4D97-AF65-F5344CB8AC3E}">
        <p14:creationId xmlns:p14="http://schemas.microsoft.com/office/powerpoint/2010/main" val="27280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42</a:t>
            </a:fld>
            <a:endParaRPr lang="en-US" altLang="en-US"/>
          </a:p>
        </p:txBody>
      </p:sp>
      <p:pic>
        <p:nvPicPr>
          <p:cNvPr id="8" name="Picture 7">
            <a:extLst>
              <a:ext uri="{FF2B5EF4-FFF2-40B4-BE49-F238E27FC236}">
                <a16:creationId xmlns:a16="http://schemas.microsoft.com/office/drawing/2014/main" id="{CF5CB951-35B4-4C06-B100-CA6197BDDFB5}"/>
              </a:ext>
            </a:extLst>
          </p:cNvPr>
          <p:cNvPicPr>
            <a:picLocks noChangeAspect="1"/>
          </p:cNvPicPr>
          <p:nvPr/>
        </p:nvPicPr>
        <p:blipFill>
          <a:blip r:embed="rId2"/>
          <a:stretch>
            <a:fillRect/>
          </a:stretch>
        </p:blipFill>
        <p:spPr>
          <a:xfrm>
            <a:off x="1921081" y="1330261"/>
            <a:ext cx="8349838" cy="4636357"/>
          </a:xfrm>
          <a:prstGeom prst="rect">
            <a:avLst/>
          </a:prstGeom>
        </p:spPr>
      </p:pic>
    </p:spTree>
    <p:extLst>
      <p:ext uri="{BB962C8B-B14F-4D97-AF65-F5344CB8AC3E}">
        <p14:creationId xmlns:p14="http://schemas.microsoft.com/office/powerpoint/2010/main" val="135492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If a site has a comments section and someone is able to include malicious code as a comment, it's possible that every person who visits the site and reads that comment will be affected</a:t>
            </a:r>
          </a:p>
          <a:p>
            <a:pPr marL="0" indent="0">
              <a:spcAft>
                <a:spcPts val="600"/>
              </a:spcAft>
              <a:buNone/>
            </a:pPr>
            <a:r>
              <a:rPr lang="en-US" sz="2800" dirty="0"/>
              <a:t>In terms of cookies, if a bad actor pulls off a successful XSS attack on a site, they could gain access to session cookies and access the site as another signed in user</a:t>
            </a:r>
          </a:p>
          <a:p>
            <a:pPr marL="0" indent="0">
              <a:spcAft>
                <a:spcPts val="600"/>
              </a:spcAft>
              <a:buNone/>
            </a:pPr>
            <a:r>
              <a:rPr lang="en-US" sz="2800" dirty="0"/>
              <a:t>From there, they may be able to access the other user's settings, buy things as that user and have it shipped to another address, and so on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43</a:t>
            </a:fld>
            <a:endParaRPr lang="en-US" altLang="en-US"/>
          </a:p>
        </p:txBody>
      </p:sp>
    </p:spTree>
    <p:extLst>
      <p:ext uri="{BB962C8B-B14F-4D97-AF65-F5344CB8AC3E}">
        <p14:creationId xmlns:p14="http://schemas.microsoft.com/office/powerpoint/2010/main" val="177230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pic>
        <p:nvPicPr>
          <p:cNvPr id="5" name="Online Media 4" title="Cross-Site Scripting (XSS) Explained">
            <a:hlinkClick r:id="" action="ppaction://media"/>
            <a:extLst>
              <a:ext uri="{FF2B5EF4-FFF2-40B4-BE49-F238E27FC236}">
                <a16:creationId xmlns:a16="http://schemas.microsoft.com/office/drawing/2014/main" id="{92A7071F-AB6F-470F-9187-839AAC7AFB86}"/>
              </a:ext>
            </a:extLst>
          </p:cNvPr>
          <p:cNvPicPr>
            <a:picLocks noGrp="1" noRot="1" noChangeAspect="1"/>
          </p:cNvPicPr>
          <p:nvPr>
            <p:ph idx="1"/>
            <a:videoFile r:link="rId1"/>
          </p:nvPr>
        </p:nvPicPr>
        <p:blipFill>
          <a:blip r:embed="rId3"/>
          <a:stretch>
            <a:fillRect/>
          </a:stretch>
        </p:blipFill>
        <p:spPr>
          <a:xfrm>
            <a:off x="2246313" y="1690688"/>
            <a:ext cx="7700962" cy="4351337"/>
          </a:xfrm>
          <a:prstGeom prst="rect">
            <a:avLst/>
          </a:prstGeom>
        </p:spPr>
      </p:pic>
      <p:sp>
        <p:nvSpPr>
          <p:cNvPr id="4" name="Slide Number Placeholder 3"/>
          <p:cNvSpPr>
            <a:spLocks noGrp="1"/>
          </p:cNvSpPr>
          <p:nvPr>
            <p:ph type="sldNum" sz="quarter" idx="12"/>
          </p:nvPr>
        </p:nvSpPr>
        <p:spPr/>
        <p:txBody>
          <a:bodyPr/>
          <a:lstStyle/>
          <a:p>
            <a:fld id="{9D8CA6B2-26E1-4C79-949F-47287498D94B}" type="slidenum">
              <a:rPr lang="en-US" altLang="en-US" smtClean="0"/>
              <a:pPr/>
              <a:t>44</a:t>
            </a:fld>
            <a:endParaRPr lang="en-US" altLang="en-US"/>
          </a:p>
        </p:txBody>
      </p:sp>
    </p:spTree>
    <p:extLst>
      <p:ext uri="{BB962C8B-B14F-4D97-AF65-F5344CB8AC3E}">
        <p14:creationId xmlns:p14="http://schemas.microsoft.com/office/powerpoint/2010/main" val="32722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 CSRF (cross-site request forgery) attack is when a bad actor tricks a person into carrying out an unintended, potentially malicious action</a:t>
            </a:r>
          </a:p>
          <a:p>
            <a:pPr marL="0" indent="0">
              <a:spcAft>
                <a:spcPts val="600"/>
              </a:spcAft>
              <a:buNone/>
            </a:pPr>
            <a:r>
              <a:rPr lang="en-US" sz="2800" dirty="0"/>
              <a:t>For example, if you're signed into a site and click on a link in a comment, if that link is part of a CSRF attack, it may lead to you unintentionally changing your sign in details, or even deleting your account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45</a:t>
            </a:fld>
            <a:endParaRPr lang="en-US" altLang="en-US"/>
          </a:p>
        </p:txBody>
      </p:sp>
    </p:spTree>
    <p:extLst>
      <p:ext uri="{BB962C8B-B14F-4D97-AF65-F5344CB8AC3E}">
        <p14:creationId xmlns:p14="http://schemas.microsoft.com/office/powerpoint/2010/main" val="321356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46</a:t>
            </a:fld>
            <a:endParaRPr lang="en-US" altLang="en-US"/>
          </a:p>
        </p:txBody>
      </p:sp>
      <p:pic>
        <p:nvPicPr>
          <p:cNvPr id="7" name="Picture 6">
            <a:extLst>
              <a:ext uri="{FF2B5EF4-FFF2-40B4-BE49-F238E27FC236}">
                <a16:creationId xmlns:a16="http://schemas.microsoft.com/office/drawing/2014/main" id="{DBAFCC49-3CCB-450D-8DA5-799D77B2A7E0}"/>
              </a:ext>
            </a:extLst>
          </p:cNvPr>
          <p:cNvPicPr>
            <a:picLocks noChangeAspect="1"/>
          </p:cNvPicPr>
          <p:nvPr/>
        </p:nvPicPr>
        <p:blipFill>
          <a:blip r:embed="rId2"/>
          <a:stretch>
            <a:fillRect/>
          </a:stretch>
        </p:blipFill>
        <p:spPr>
          <a:xfrm>
            <a:off x="1844697" y="1690688"/>
            <a:ext cx="8502605" cy="4637786"/>
          </a:xfrm>
          <a:prstGeom prst="rect">
            <a:avLst/>
          </a:prstGeom>
        </p:spPr>
      </p:pic>
    </p:spTree>
    <p:extLst>
      <p:ext uri="{BB962C8B-B14F-4D97-AF65-F5344CB8AC3E}">
        <p14:creationId xmlns:p14="http://schemas.microsoft.com/office/powerpoint/2010/main" val="5342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While CSRF attacks are somewhat related to XSS attacks, specifically reflected XSS attacks where someone inserts malicious code into a site, each preys on a different type of trust</a:t>
            </a:r>
          </a:p>
          <a:p>
            <a:pPr marL="0" indent="0">
              <a:spcAft>
                <a:spcPts val="600"/>
              </a:spcAft>
              <a:buNone/>
            </a:pPr>
            <a:r>
              <a:rPr lang="en-US" sz="2800" dirty="0"/>
              <a:t>According to Wikipedia, while XSS "exploits the trust a user has for a particular site, CSRF exploits the trust that a site has in a user's browser."</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47</a:t>
            </a:fld>
            <a:endParaRPr lang="en-US" altLang="en-US"/>
          </a:p>
        </p:txBody>
      </p:sp>
    </p:spTree>
    <p:extLst>
      <p:ext uri="{BB962C8B-B14F-4D97-AF65-F5344CB8AC3E}">
        <p14:creationId xmlns:p14="http://schemas.microsoft.com/office/powerpoint/2010/main" val="177160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pic>
        <p:nvPicPr>
          <p:cNvPr id="5" name="Online Media 4" title="Cross-Site Request Forgery (CSRF) Explained">
            <a:hlinkClick r:id="" action="ppaction://media"/>
            <a:extLst>
              <a:ext uri="{FF2B5EF4-FFF2-40B4-BE49-F238E27FC236}">
                <a16:creationId xmlns:a16="http://schemas.microsoft.com/office/drawing/2014/main" id="{26AC0D2B-D9E1-4EFC-991E-BD92B1F1AC79}"/>
              </a:ext>
            </a:extLst>
          </p:cNvPr>
          <p:cNvPicPr>
            <a:picLocks noGrp="1" noRot="1" noChangeAspect="1"/>
          </p:cNvPicPr>
          <p:nvPr>
            <p:ph idx="1"/>
            <a:videoFile r:link="rId1"/>
          </p:nvPr>
        </p:nvPicPr>
        <p:blipFill>
          <a:blip r:embed="rId3"/>
          <a:stretch>
            <a:fillRect/>
          </a:stretch>
        </p:blipFill>
        <p:spPr>
          <a:xfrm>
            <a:off x="2246313" y="1690688"/>
            <a:ext cx="7700962" cy="4351337"/>
          </a:xfrm>
          <a:prstGeom prst="rect">
            <a:avLst/>
          </a:prstGeom>
        </p:spPr>
      </p:pic>
      <p:sp>
        <p:nvSpPr>
          <p:cNvPr id="4" name="Slide Number Placeholder 3"/>
          <p:cNvSpPr>
            <a:spLocks noGrp="1"/>
          </p:cNvSpPr>
          <p:nvPr>
            <p:ph type="sldNum" sz="quarter" idx="12"/>
          </p:nvPr>
        </p:nvSpPr>
        <p:spPr/>
        <p:txBody>
          <a:bodyPr/>
          <a:lstStyle/>
          <a:p>
            <a:fld id="{9D8CA6B2-26E1-4C79-949F-47287498D94B}" type="slidenum">
              <a:rPr lang="en-US" altLang="en-US" smtClean="0"/>
              <a:pPr/>
              <a:t>48</a:t>
            </a:fld>
            <a:endParaRPr lang="en-US" altLang="en-US"/>
          </a:p>
        </p:txBody>
      </p:sp>
    </p:spTree>
    <p:extLst>
      <p:ext uri="{BB962C8B-B14F-4D97-AF65-F5344CB8AC3E}">
        <p14:creationId xmlns:p14="http://schemas.microsoft.com/office/powerpoint/2010/main" val="312730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As for cookies, one way to prevent possible CSRF attacks is with the </a:t>
            </a:r>
            <a:r>
              <a:rPr lang="en-US" sz="2800" dirty="0" err="1"/>
              <a:t>SameSite</a:t>
            </a:r>
            <a:r>
              <a:rPr lang="en-US" sz="2800" dirty="0"/>
              <a:t> flag:</a:t>
            </a:r>
          </a:p>
          <a:p>
            <a:pPr marL="0" indent="0">
              <a:spcAft>
                <a:spcPts val="600"/>
              </a:spcAft>
              <a:buNone/>
            </a:pPr>
            <a:endParaRPr lang="en-US" sz="2800" dirty="0"/>
          </a:p>
          <a:p>
            <a:pPr marL="0" indent="0">
              <a:spcAft>
                <a:spcPts val="600"/>
              </a:spcAft>
              <a:buNone/>
            </a:pPr>
            <a:r>
              <a:rPr lang="en-US" b="1" dirty="0" err="1">
                <a:highlight>
                  <a:srgbClr val="C0C0C0"/>
                </a:highlight>
                <a:latin typeface="Courier New" panose="02070309020205020404" pitchFamily="49" charset="0"/>
                <a:cs typeface="Courier New" panose="02070309020205020404" pitchFamily="49" charset="0"/>
              </a:rPr>
              <a:t>document.cookie</a:t>
            </a:r>
            <a:r>
              <a:rPr lang="en-US" b="1" dirty="0">
                <a:highlight>
                  <a:srgbClr val="C0C0C0"/>
                </a:highlight>
                <a:latin typeface="Courier New" panose="02070309020205020404" pitchFamily="49" charset="0"/>
                <a:cs typeface="Courier New" panose="02070309020205020404" pitchFamily="49" charset="0"/>
              </a:rPr>
              <a:t> = '</a:t>
            </a:r>
            <a:r>
              <a:rPr lang="en-US" b="1" dirty="0" err="1">
                <a:highlight>
                  <a:srgbClr val="C0C0C0"/>
                </a:highlight>
                <a:latin typeface="Courier New" panose="02070309020205020404" pitchFamily="49" charset="0"/>
                <a:cs typeface="Courier New" panose="02070309020205020404" pitchFamily="49" charset="0"/>
              </a:rPr>
              <a:t>dark_mode</a:t>
            </a:r>
            <a:r>
              <a:rPr lang="en-US" b="1" dirty="0">
                <a:highlight>
                  <a:srgbClr val="C0C0C0"/>
                </a:highlight>
                <a:latin typeface="Courier New" panose="02070309020205020404" pitchFamily="49" charset="0"/>
                <a:cs typeface="Courier New" panose="02070309020205020404" pitchFamily="49" charset="0"/>
              </a:rPr>
              <a:t>=false; Secure; </a:t>
            </a:r>
            <a:r>
              <a:rPr lang="en-US" b="1" dirty="0" err="1">
                <a:highlight>
                  <a:srgbClr val="C0C0C0"/>
                </a:highlight>
                <a:latin typeface="Courier New" panose="02070309020205020404" pitchFamily="49" charset="0"/>
                <a:cs typeface="Courier New" panose="02070309020205020404" pitchFamily="49" charset="0"/>
              </a:rPr>
              <a:t>HttpOnly</a:t>
            </a:r>
            <a:r>
              <a:rPr lang="en-US" b="1" dirty="0">
                <a:highlight>
                  <a:srgbClr val="C0C0C0"/>
                </a:highlight>
                <a:latin typeface="Courier New" panose="02070309020205020404" pitchFamily="49" charset="0"/>
                <a:cs typeface="Courier New" panose="02070309020205020404" pitchFamily="49" charset="0"/>
              </a:rPr>
              <a:t>; </a:t>
            </a:r>
            <a:r>
              <a:rPr lang="en-US" b="1" dirty="0" err="1">
                <a:highlight>
                  <a:srgbClr val="C0C0C0"/>
                </a:highlight>
                <a:latin typeface="Courier New" panose="02070309020205020404" pitchFamily="49" charset="0"/>
                <a:cs typeface="Courier New" panose="02070309020205020404" pitchFamily="49" charset="0"/>
              </a:rPr>
              <a:t>SameSite</a:t>
            </a:r>
            <a:r>
              <a:rPr lang="en-US" b="1" dirty="0">
                <a:highlight>
                  <a:srgbClr val="C0C0C0"/>
                </a:highlight>
                <a:latin typeface="Courier New" panose="02070309020205020404" pitchFamily="49" charset="0"/>
                <a:cs typeface="Courier New" panose="02070309020205020404" pitchFamily="49" charset="0"/>
              </a:rPr>
              <a:t>=Strict';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49</a:t>
            </a:fld>
            <a:endParaRPr lang="en-US" altLang="en-US"/>
          </a:p>
        </p:txBody>
      </p:sp>
    </p:spTree>
    <p:extLst>
      <p:ext uri="{BB962C8B-B14F-4D97-AF65-F5344CB8AC3E}">
        <p14:creationId xmlns:p14="http://schemas.microsoft.com/office/powerpoint/2010/main" val="240266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Stateless</a:t>
            </a:r>
          </a:p>
          <a:p>
            <a:pPr marL="0" indent="0">
              <a:spcAft>
                <a:spcPts val="600"/>
              </a:spcAft>
              <a:buNone/>
            </a:pPr>
            <a:r>
              <a:rPr lang="en-US" sz="2800" dirty="0"/>
              <a:t>A stateless process or application can be understood in isolation</a:t>
            </a:r>
          </a:p>
          <a:p>
            <a:pPr marL="0" indent="0">
              <a:spcAft>
                <a:spcPts val="600"/>
              </a:spcAft>
              <a:buNone/>
            </a:pPr>
            <a:r>
              <a:rPr lang="en-US" sz="2800" dirty="0"/>
              <a:t>There is no stored knowledge of or reference to past transactions</a:t>
            </a:r>
          </a:p>
          <a:p>
            <a:pPr marL="0" indent="0">
              <a:spcAft>
                <a:spcPts val="600"/>
              </a:spcAft>
              <a:buNone/>
            </a:pPr>
            <a:r>
              <a:rPr lang="en-US" sz="2800" dirty="0"/>
              <a:t>Each transaction is made as if from scratch for the first time</a:t>
            </a:r>
          </a:p>
          <a:p>
            <a:pPr marL="0" indent="0">
              <a:spcAft>
                <a:spcPts val="600"/>
              </a:spcAft>
              <a:buNone/>
            </a:pPr>
            <a:r>
              <a:rPr lang="en-US" sz="2800" dirty="0"/>
              <a:t>Stateless applications provide one service or function and use content delivery network (CDN), web, or print servers to process these short-term requests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a:t>
            </a:fld>
            <a:endParaRPr lang="en-US" altLang="en-US"/>
          </a:p>
        </p:txBody>
      </p:sp>
    </p:spTree>
    <p:extLst>
      <p:ext uri="{BB962C8B-B14F-4D97-AF65-F5344CB8AC3E}">
        <p14:creationId xmlns:p14="http://schemas.microsoft.com/office/powerpoint/2010/main" val="26406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294469" y="1690688"/>
            <a:ext cx="11634060" cy="4351338"/>
          </a:xfrm>
        </p:spPr>
        <p:txBody>
          <a:bodyPr>
            <a:normAutofit/>
          </a:bodyPr>
          <a:lstStyle/>
          <a:p>
            <a:pPr marL="0" indent="0">
              <a:spcAft>
                <a:spcPts val="600"/>
              </a:spcAft>
              <a:buNone/>
            </a:pPr>
            <a:r>
              <a:rPr lang="en-US" sz="2800" b="1" dirty="0"/>
              <a:t>There are a few values you can set for </a:t>
            </a:r>
            <a:r>
              <a:rPr lang="en-US" sz="2800" b="1" dirty="0" err="1"/>
              <a:t>SameSite</a:t>
            </a:r>
            <a:r>
              <a:rPr lang="en-US" sz="2800" b="1" dirty="0"/>
              <a:t>:</a:t>
            </a:r>
          </a:p>
          <a:p>
            <a:pPr marL="0" indent="0">
              <a:spcAft>
                <a:spcPts val="600"/>
              </a:spcAft>
              <a:buNone/>
            </a:pPr>
            <a:r>
              <a:rPr lang="en-US" sz="2800" b="1" dirty="0"/>
              <a:t>Lax</a:t>
            </a:r>
            <a:r>
              <a:rPr lang="en-US" sz="2800" dirty="0"/>
              <a:t>: Cookies are not sent for embedded content (images, iframes, etc.) but are sent when you click on a link or send a request to the origin the cookie is set for. For example, if you're on test.com and you click on a link to go to test.com/about, your browser will send your cookie for test.com with that request</a:t>
            </a:r>
          </a:p>
          <a:p>
            <a:pPr marL="0" indent="0">
              <a:spcAft>
                <a:spcPts val="600"/>
              </a:spcAft>
              <a:buNone/>
            </a:pPr>
            <a:r>
              <a:rPr lang="en-US" sz="2800" b="1" dirty="0"/>
              <a:t>Strict</a:t>
            </a:r>
            <a:r>
              <a:rPr lang="en-US" sz="2800" dirty="0"/>
              <a:t>: Cookies are only sent when you click on a link or send a request from the origin the cookie is set for. For example, your test.com cookie will only be sent while you're in and around test.com, and not coming from other sites like testing.com</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50</a:t>
            </a:fld>
            <a:endParaRPr lang="en-US" altLang="en-US"/>
          </a:p>
        </p:txBody>
      </p:sp>
    </p:spTree>
    <p:extLst>
      <p:ext uri="{BB962C8B-B14F-4D97-AF65-F5344CB8AC3E}">
        <p14:creationId xmlns:p14="http://schemas.microsoft.com/office/powerpoint/2010/main" val="37614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There are a few values you can set for </a:t>
            </a:r>
            <a:r>
              <a:rPr lang="en-US" sz="2800" b="1" dirty="0" err="1"/>
              <a:t>SameSite</a:t>
            </a:r>
            <a:r>
              <a:rPr lang="en-US" sz="2800" b="1" dirty="0"/>
              <a:t>:</a:t>
            </a:r>
          </a:p>
          <a:p>
            <a:pPr marL="0" indent="0">
              <a:spcAft>
                <a:spcPts val="600"/>
              </a:spcAft>
              <a:buNone/>
            </a:pPr>
            <a:r>
              <a:rPr lang="en-US" sz="2800" b="1" dirty="0"/>
              <a:t>None</a:t>
            </a:r>
            <a:r>
              <a:rPr lang="en-US" sz="2800" dirty="0"/>
              <a:t>: Cookies will be sent with every request, regardless of context. If you set </a:t>
            </a:r>
            <a:r>
              <a:rPr lang="en-US" sz="2800" dirty="0" err="1"/>
              <a:t>SameSite</a:t>
            </a:r>
            <a:r>
              <a:rPr lang="en-US" sz="2800" dirty="0"/>
              <a:t> to None, you must also add the Secure attribute. It's better to avoid this value if possible</a:t>
            </a:r>
          </a:p>
          <a:p>
            <a:pPr marL="0" indent="0">
              <a:spcAft>
                <a:spcPts val="600"/>
              </a:spcAft>
              <a:buNone/>
            </a:pPr>
            <a:r>
              <a:rPr lang="en-US" sz="2800" dirty="0"/>
              <a:t>Major browsers handle </a:t>
            </a:r>
            <a:r>
              <a:rPr lang="en-US" sz="2800" dirty="0" err="1"/>
              <a:t>SameSite</a:t>
            </a:r>
            <a:r>
              <a:rPr lang="en-US" sz="2800" dirty="0"/>
              <a:t> a bit differently. For example, if </a:t>
            </a:r>
            <a:r>
              <a:rPr lang="en-US" sz="2800" dirty="0" err="1"/>
              <a:t>SameSite</a:t>
            </a:r>
            <a:r>
              <a:rPr lang="en-US" sz="2800" dirty="0"/>
              <a:t> isn't set on a cookie, Google Chrome sets it to Lax by default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51</a:t>
            </a:fld>
            <a:endParaRPr lang="en-US" altLang="en-US"/>
          </a:p>
        </p:txBody>
      </p:sp>
    </p:spTree>
    <p:extLst>
      <p:ext uri="{BB962C8B-B14F-4D97-AF65-F5344CB8AC3E}">
        <p14:creationId xmlns:p14="http://schemas.microsoft.com/office/powerpoint/2010/main" val="14925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Alternatives to Cookies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You might be wondering, if there are so many potential security flaws with cookies, why are we still using them? Surely there must be a better alternative</a:t>
            </a:r>
          </a:p>
          <a:p>
            <a:pPr marL="0" indent="0">
              <a:spcAft>
                <a:spcPts val="600"/>
              </a:spcAft>
              <a:buNone/>
            </a:pPr>
            <a:r>
              <a:rPr lang="en-US" sz="2800" dirty="0"/>
              <a:t>These days, you can use either </a:t>
            </a:r>
            <a:r>
              <a:rPr lang="en-US" b="1" dirty="0" err="1">
                <a:highlight>
                  <a:srgbClr val="C0C0C0"/>
                </a:highlight>
                <a:latin typeface="Courier New" panose="02070309020205020404" pitchFamily="49" charset="0"/>
                <a:cs typeface="Courier New" panose="02070309020205020404" pitchFamily="49" charset="0"/>
              </a:rPr>
              <a:t>sessionStorage</a:t>
            </a:r>
            <a:r>
              <a:rPr lang="en-US" sz="2800" dirty="0"/>
              <a:t> or </a:t>
            </a:r>
            <a:r>
              <a:rPr lang="en-US" b="1" dirty="0" err="1">
                <a:highlight>
                  <a:srgbClr val="C0C0C0"/>
                </a:highlight>
                <a:latin typeface="Courier New" panose="02070309020205020404" pitchFamily="49" charset="0"/>
                <a:cs typeface="Courier New" panose="02070309020205020404" pitchFamily="49" charset="0"/>
              </a:rPr>
              <a:t>localStorage</a:t>
            </a:r>
            <a:r>
              <a:rPr lang="en-US" sz="2800" dirty="0"/>
              <a:t> to store information that originally used cookies</a:t>
            </a:r>
          </a:p>
          <a:p>
            <a:pPr marL="0" indent="0">
              <a:spcAft>
                <a:spcPts val="600"/>
              </a:spcAft>
              <a:buNone/>
            </a:pPr>
            <a:r>
              <a:rPr lang="en-US" sz="2800" dirty="0"/>
              <a:t>For stateful sessions, there's token-based authentication with things like JWT (JSON Web Tokens)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52</a:t>
            </a:fld>
            <a:endParaRPr lang="en-US" altLang="en-US"/>
          </a:p>
        </p:txBody>
      </p:sp>
    </p:spTree>
    <p:extLst>
      <p:ext uri="{BB962C8B-B14F-4D97-AF65-F5344CB8AC3E}">
        <p14:creationId xmlns:p14="http://schemas.microsoft.com/office/powerpoint/2010/main" val="15949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Alternatives to Cookies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While it may seem like you have to choose between cookie-based or token-based authentication, it's possible to use both</a:t>
            </a:r>
          </a:p>
          <a:p>
            <a:pPr marL="0" indent="0">
              <a:spcAft>
                <a:spcPts val="600"/>
              </a:spcAft>
              <a:buNone/>
            </a:pPr>
            <a:r>
              <a:rPr lang="en-US" sz="2800" dirty="0"/>
              <a:t>For example, you might want use cookie-based authentication when someone signs in through the browser, and token-based authentication when someone signs in through a phone app</a:t>
            </a:r>
          </a:p>
          <a:p>
            <a:pPr marL="0" indent="0">
              <a:spcAft>
                <a:spcPts val="600"/>
              </a:spcAft>
              <a:buNone/>
            </a:pPr>
            <a:r>
              <a:rPr lang="en-US" sz="2800" dirty="0"/>
              <a:t>To muddy the waters a bit more, authentication-as-a-service providers like Auth0 allow you to do both types of authentication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53</a:t>
            </a:fld>
            <a:endParaRPr lang="en-US" altLang="en-US"/>
          </a:p>
        </p:txBody>
      </p:sp>
    </p:spTree>
    <p:extLst>
      <p:ext uri="{BB962C8B-B14F-4D97-AF65-F5344CB8AC3E}">
        <p14:creationId xmlns:p14="http://schemas.microsoft.com/office/powerpoint/2010/main" val="34683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Despite all of the issues surrounding them, cookies are such an important part of web development that, should they disappear without a replacement, many of our favorite web applications would be rendered useless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54</a:t>
            </a:fld>
            <a:endParaRPr lang="en-US" altLang="en-US"/>
          </a:p>
        </p:txBody>
      </p:sp>
    </p:spTree>
    <p:extLst>
      <p:ext uri="{BB962C8B-B14F-4D97-AF65-F5344CB8AC3E}">
        <p14:creationId xmlns:p14="http://schemas.microsoft.com/office/powerpoint/2010/main" val="828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6" name="Content Placeholder 5" descr="A picture containing icon&#10;&#10;Description automatically generated">
            <a:extLst>
              <a:ext uri="{FF2B5EF4-FFF2-40B4-BE49-F238E27FC236}">
                <a16:creationId xmlns:a16="http://schemas.microsoft.com/office/drawing/2014/main" id="{E7B24EA7-15D5-4F13-BE74-21792BAC3006}"/>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8" t="860" r="3903" b="45263"/>
          <a:stretch/>
        </p:blipFill>
        <p:spPr>
          <a:xfrm>
            <a:off x="0" y="1"/>
            <a:ext cx="12192000" cy="6858000"/>
          </a:xfrm>
        </p:spPr>
      </p:pic>
      <p:sp>
        <p:nvSpPr>
          <p:cNvPr id="2" name="Title 1"/>
          <p:cNvSpPr>
            <a:spLocks noGrp="1"/>
          </p:cNvSpPr>
          <p:nvPr>
            <p:ph type="title"/>
          </p:nvPr>
        </p:nvSpPr>
        <p:spPr/>
        <p:txBody>
          <a:bodyPr/>
          <a:lstStyle/>
          <a:p>
            <a:r>
              <a:rPr lang="en-US" dirty="0"/>
              <a:t>Cookie Questions?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55</a:t>
            </a:fld>
            <a:endParaRPr lang="en-US" altLang="en-US"/>
          </a:p>
        </p:txBody>
      </p:sp>
    </p:spTree>
    <p:extLst>
      <p:ext uri="{BB962C8B-B14F-4D97-AF65-F5344CB8AC3E}">
        <p14:creationId xmlns:p14="http://schemas.microsoft.com/office/powerpoint/2010/main" val="24796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838200" y="1690688"/>
            <a:ext cx="10515600" cy="4351338"/>
          </a:xfrm>
        </p:spPr>
        <p:txBody>
          <a:bodyPr>
            <a:normAutofit/>
          </a:bodyPr>
          <a:lstStyle/>
          <a:p>
            <a:pPr>
              <a:spcAft>
                <a:spcPts val="600"/>
              </a:spcAft>
            </a:pPr>
            <a:r>
              <a:rPr lang="en-US" sz="2000" dirty="0">
                <a:hlinkClick r:id="rId2"/>
              </a:rPr>
              <a:t>https://www.redhat.com/en/topics/cloud-native-apps/stateful-vs-stateless</a:t>
            </a:r>
          </a:p>
          <a:p>
            <a:pPr>
              <a:spcAft>
                <a:spcPts val="600"/>
              </a:spcAft>
            </a:pPr>
            <a:r>
              <a:rPr lang="en-US" sz="2000" dirty="0">
                <a:hlinkClick r:id="rId2"/>
              </a:rPr>
              <a:t>https://www.freecodecamp.org/news/everything-you-need-to-know-about-cookies-for-web-development/</a:t>
            </a:r>
          </a:p>
          <a:p>
            <a:pPr>
              <a:spcAft>
                <a:spcPts val="600"/>
              </a:spcAft>
            </a:pPr>
            <a:r>
              <a:rPr lang="en-US" sz="2000" dirty="0">
                <a:hlinkClick r:id="rId2"/>
              </a:rPr>
              <a:t>https://en.wikipedia.org/wiki/Hypertext_Transfer_Protocol</a:t>
            </a:r>
          </a:p>
          <a:p>
            <a:pPr>
              <a:spcAft>
                <a:spcPts val="600"/>
              </a:spcAft>
            </a:pPr>
            <a:r>
              <a:rPr lang="en-US" sz="2000" dirty="0">
                <a:hlinkClick r:id="rId2"/>
              </a:rPr>
              <a:t>https://www.youtube.com/watch?v=AwicscsvGLg</a:t>
            </a:r>
            <a:endParaRPr lang="en-US" sz="2000" dirty="0"/>
          </a:p>
          <a:p>
            <a:pPr>
              <a:spcAft>
                <a:spcPts val="600"/>
              </a:spcAft>
            </a:pPr>
            <a:r>
              <a:rPr lang="en-US" sz="2000" dirty="0">
                <a:hlinkClick r:id="rId3"/>
              </a:rPr>
              <a:t>https://www.netsparker.com/blog/web-security/man-in-the-middle-attack-how-avoid/</a:t>
            </a:r>
            <a:r>
              <a:rPr lang="en-US" sz="2000" dirty="0"/>
              <a:t> </a:t>
            </a:r>
          </a:p>
          <a:p>
            <a:pPr>
              <a:spcAft>
                <a:spcPts val="600"/>
              </a:spcAft>
            </a:pPr>
            <a:r>
              <a:rPr lang="en-US" sz="2000" dirty="0">
                <a:hlinkClick r:id="rId4"/>
              </a:rPr>
              <a:t>https://portswigger.net/web-security/cross-site-scripting</a:t>
            </a:r>
            <a:r>
              <a:rPr lang="en-US" sz="2000" dirty="0"/>
              <a:t> </a:t>
            </a:r>
          </a:p>
          <a:p>
            <a:pPr>
              <a:spcAft>
                <a:spcPts val="600"/>
              </a:spcAft>
            </a:pPr>
            <a:r>
              <a:rPr lang="en-US" sz="2000" dirty="0">
                <a:hlinkClick r:id="rId5"/>
              </a:rPr>
              <a:t>https://portswigger.net/web-security/csrf</a:t>
            </a:r>
            <a:r>
              <a:rPr lang="en-US" sz="2000" dirty="0"/>
              <a:t> </a:t>
            </a:r>
          </a:p>
          <a:p>
            <a:pPr>
              <a:spcAft>
                <a:spcPts val="600"/>
              </a:spcAft>
            </a:pPr>
            <a:endParaRPr lang="en-US" sz="20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56</a:t>
            </a:fld>
            <a:endParaRPr lang="en-US" altLang="en-US"/>
          </a:p>
        </p:txBody>
      </p:sp>
    </p:spTree>
    <p:extLst>
      <p:ext uri="{BB962C8B-B14F-4D97-AF65-F5344CB8AC3E}">
        <p14:creationId xmlns:p14="http://schemas.microsoft.com/office/powerpoint/2010/main" val="23886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Stateless</a:t>
            </a:r>
          </a:p>
          <a:p>
            <a:pPr marL="0" indent="0">
              <a:spcAft>
                <a:spcPts val="600"/>
              </a:spcAft>
              <a:buNone/>
            </a:pPr>
            <a:r>
              <a:rPr lang="en-US" sz="2800" dirty="0"/>
              <a:t>An example of a stateless transaction would be doing a search online to answer a question you’ve thought of</a:t>
            </a:r>
          </a:p>
          <a:p>
            <a:pPr marL="0" indent="0">
              <a:spcAft>
                <a:spcPts val="600"/>
              </a:spcAft>
              <a:buNone/>
            </a:pPr>
            <a:r>
              <a:rPr lang="en-US" sz="2800" dirty="0"/>
              <a:t>You type your question into a search engine and hit enter</a:t>
            </a:r>
          </a:p>
          <a:p>
            <a:pPr marL="0" indent="0">
              <a:spcAft>
                <a:spcPts val="600"/>
              </a:spcAft>
              <a:buNone/>
            </a:pPr>
            <a:r>
              <a:rPr lang="en-US" sz="2800" dirty="0"/>
              <a:t>If your transaction is interrupted or closed accidentally, you just start a new one</a:t>
            </a:r>
          </a:p>
          <a:p>
            <a:pPr marL="0" indent="0">
              <a:spcAft>
                <a:spcPts val="600"/>
              </a:spcAft>
              <a:buNone/>
            </a:pPr>
            <a:r>
              <a:rPr lang="en-US" sz="2800" dirty="0"/>
              <a:t>Think of stateless transactions as a vending machine: a single request and a response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6</a:t>
            </a:fld>
            <a:endParaRPr lang="en-US" altLang="en-US"/>
          </a:p>
        </p:txBody>
      </p:sp>
    </p:spTree>
    <p:extLst>
      <p:ext uri="{BB962C8B-B14F-4D97-AF65-F5344CB8AC3E}">
        <p14:creationId xmlns:p14="http://schemas.microsoft.com/office/powerpoint/2010/main" val="157812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Stateful</a:t>
            </a:r>
          </a:p>
          <a:p>
            <a:pPr marL="0" indent="0">
              <a:spcAft>
                <a:spcPts val="600"/>
              </a:spcAft>
              <a:buNone/>
            </a:pPr>
            <a:r>
              <a:rPr lang="en-US" sz="2800" dirty="0"/>
              <a:t>Stateful applications and processes are those that can be returned to again and again, like online banking or email</a:t>
            </a:r>
          </a:p>
          <a:p>
            <a:pPr marL="0" indent="0">
              <a:spcAft>
                <a:spcPts val="600"/>
              </a:spcAft>
              <a:buNone/>
            </a:pPr>
            <a:r>
              <a:rPr lang="en-US" sz="2800" dirty="0"/>
              <a:t>They’re performed with the context of previous transactions and the current transaction may be affected by what happened during previous transactions</a:t>
            </a:r>
          </a:p>
          <a:p>
            <a:pPr marL="0" indent="0">
              <a:spcAft>
                <a:spcPts val="600"/>
              </a:spcAft>
              <a:buNone/>
            </a:pPr>
            <a:r>
              <a:rPr lang="en-US" sz="2800" dirty="0"/>
              <a:t>For these reasons, stateful apps use the same servers each time they process a request from a user</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7</a:t>
            </a:fld>
            <a:endParaRPr lang="en-US" altLang="en-US"/>
          </a:p>
        </p:txBody>
      </p:sp>
    </p:spTree>
    <p:extLst>
      <p:ext uri="{BB962C8B-B14F-4D97-AF65-F5344CB8AC3E}">
        <p14:creationId xmlns:p14="http://schemas.microsoft.com/office/powerpoint/2010/main" val="19119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Stateful</a:t>
            </a:r>
          </a:p>
          <a:p>
            <a:pPr marL="0" indent="0">
              <a:spcAft>
                <a:spcPts val="600"/>
              </a:spcAft>
              <a:buNone/>
            </a:pPr>
            <a:r>
              <a:rPr lang="en-US" sz="2800" dirty="0"/>
              <a:t>If a stateful transaction is interrupted, the context and history have been stored so you can more or less pick up where you left off</a:t>
            </a:r>
          </a:p>
          <a:p>
            <a:pPr marL="0" indent="0">
              <a:spcAft>
                <a:spcPts val="600"/>
              </a:spcAft>
              <a:buNone/>
            </a:pPr>
            <a:r>
              <a:rPr lang="en-US" sz="2800" dirty="0"/>
              <a:t>Stateful apps track things like window location, setting preferences, and recent activity</a:t>
            </a:r>
          </a:p>
          <a:p>
            <a:pPr marL="0" indent="0">
              <a:spcAft>
                <a:spcPts val="600"/>
              </a:spcAft>
              <a:buNone/>
            </a:pPr>
            <a:r>
              <a:rPr lang="en-US" sz="2800" dirty="0"/>
              <a:t>You can think of stateful transactions as an ongoing periodic conversation with the same person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8</a:t>
            </a:fld>
            <a:endParaRPr lang="en-US" altLang="en-US"/>
          </a:p>
        </p:txBody>
      </p:sp>
    </p:spTree>
    <p:extLst>
      <p:ext uri="{BB962C8B-B14F-4D97-AF65-F5344CB8AC3E}">
        <p14:creationId xmlns:p14="http://schemas.microsoft.com/office/powerpoint/2010/main" val="13909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Stateful</a:t>
            </a:r>
          </a:p>
          <a:p>
            <a:pPr marL="0" indent="0">
              <a:spcAft>
                <a:spcPts val="600"/>
              </a:spcAft>
              <a:buNone/>
            </a:pPr>
            <a:r>
              <a:rPr lang="en-US" sz="2800" dirty="0"/>
              <a:t>The majority of applications we use day to day are stateful, but as technology advances, microservices and containers make it easier to build and deploy applications in the cloud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9</a:t>
            </a:fld>
            <a:endParaRPr lang="en-US" altLang="en-US"/>
          </a:p>
        </p:txBody>
      </p:sp>
    </p:spTree>
    <p:extLst>
      <p:ext uri="{BB962C8B-B14F-4D97-AF65-F5344CB8AC3E}">
        <p14:creationId xmlns:p14="http://schemas.microsoft.com/office/powerpoint/2010/main" val="30312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23599</TotalTime>
  <Words>3649</Words>
  <Application>Microsoft Office PowerPoint</Application>
  <PresentationFormat>Widescreen</PresentationFormat>
  <Paragraphs>289</Paragraphs>
  <Slides>57</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Corbel Light</vt:lpstr>
      <vt:lpstr>Courier New</vt:lpstr>
      <vt:lpstr>inherit</vt:lpstr>
      <vt:lpstr>Office Theme</vt:lpstr>
      <vt:lpstr>PowerPoint Presentation</vt:lpstr>
      <vt:lpstr>Cookies</vt:lpstr>
      <vt:lpstr>First</vt:lpstr>
      <vt:lpstr>‘State-ful’ vs. ‘State-less’</vt:lpstr>
      <vt:lpstr>‘State-ful’ vs. ‘State-less’</vt:lpstr>
      <vt:lpstr>‘State-ful’ vs. ‘State-less’</vt:lpstr>
      <vt:lpstr>‘State-ful’ vs. ‘State-less’</vt:lpstr>
      <vt:lpstr>‘State-ful’ vs. ‘State-less’</vt:lpstr>
      <vt:lpstr>‘State-ful’ vs. ‘State-less’</vt:lpstr>
      <vt:lpstr>Now…Cookies</vt:lpstr>
      <vt:lpstr>Cookies – A Brief History</vt:lpstr>
      <vt:lpstr>Cookies – A Brief History</vt:lpstr>
      <vt:lpstr>Cookies – A Brief History</vt:lpstr>
      <vt:lpstr>The Invention of the HTTP Cookie</vt:lpstr>
      <vt:lpstr>The Invention of the HTTP Cookie</vt:lpstr>
      <vt:lpstr>The Invention of the HTTP Cookie</vt:lpstr>
      <vt:lpstr>How Cookies Work</vt:lpstr>
      <vt:lpstr>How Cookies Work</vt:lpstr>
      <vt:lpstr>How Cookies Work</vt:lpstr>
      <vt:lpstr>PowerPoint Presentation</vt:lpstr>
      <vt:lpstr>How to use Cookies - Limitations</vt:lpstr>
      <vt:lpstr>How to use Cookies - Limitations</vt:lpstr>
      <vt:lpstr>How to use Cookies - Limitations</vt:lpstr>
      <vt:lpstr>How to use Cookies - Limitations</vt:lpstr>
      <vt:lpstr>How to use Cookies - Limitations</vt:lpstr>
      <vt:lpstr>How to Set a Cookie in JavaScript</vt:lpstr>
      <vt:lpstr>How to Set a Cookie in JavaScript</vt:lpstr>
      <vt:lpstr>How to Set a Cookie in JavaScript</vt:lpstr>
      <vt:lpstr>How to set an Expiration Date</vt:lpstr>
      <vt:lpstr>How to set an Expiration Date</vt:lpstr>
      <vt:lpstr>How to Update a Cookie in JavaScript </vt:lpstr>
      <vt:lpstr>How to set the path for a cookie in JavaScript </vt:lpstr>
      <vt:lpstr>How to Set the Path for a Cookie in JavaScript </vt:lpstr>
      <vt:lpstr>How to delete a cookie in JavaScript</vt:lpstr>
      <vt:lpstr>Security Concerns with Cookies</vt:lpstr>
      <vt:lpstr>Man-in-the-middle Attacks</vt:lpstr>
      <vt:lpstr>Man-in-the-middle Attacks</vt:lpstr>
      <vt:lpstr>Man-in-the-middle Attacks</vt:lpstr>
      <vt:lpstr>Man-in-the-middle Attacks</vt:lpstr>
      <vt:lpstr>Man-in-the-middle Attacks</vt:lpstr>
      <vt:lpstr>Cross-Site Scripting (XSS) Attacks</vt:lpstr>
      <vt:lpstr>Cross-Site Scripting (XSS) Attacks</vt:lpstr>
      <vt:lpstr>Cross-Site Scripting (XSS) Attacks</vt:lpstr>
      <vt:lpstr>Cross-Site Scripting (XSS) Attacks</vt:lpstr>
      <vt:lpstr>Cross-Site Request Forgery (CSRF) Attacks</vt:lpstr>
      <vt:lpstr>Cross-Site Request Forgery (CSRF) Attacks</vt:lpstr>
      <vt:lpstr>Cross-Site Request Forgery (CSRF) Attacks</vt:lpstr>
      <vt:lpstr>Cross-Site Request Forgery (CSRF) Attacks</vt:lpstr>
      <vt:lpstr>Cross-Site Request Forgery (CSRF) Attacks</vt:lpstr>
      <vt:lpstr>Cross-Site Request Forgery (CSRF) Attacks</vt:lpstr>
      <vt:lpstr>Cross-Site Request Forgery (CSRF) Attacks</vt:lpstr>
      <vt:lpstr>Alternatives to Cookies</vt:lpstr>
      <vt:lpstr>Alternatives to Cookies</vt:lpstr>
      <vt:lpstr>Cookies</vt:lpstr>
      <vt:lpstr>Cookie Questions?</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109</cp:revision>
  <dcterms:created xsi:type="dcterms:W3CDTF">2015-01-07T14:02:51Z</dcterms:created>
  <dcterms:modified xsi:type="dcterms:W3CDTF">2024-10-30T13:55:04Z</dcterms:modified>
</cp:coreProperties>
</file>