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341" r:id="rId3"/>
    <p:sldId id="257" r:id="rId4"/>
    <p:sldId id="331" r:id="rId5"/>
    <p:sldId id="332" r:id="rId6"/>
    <p:sldId id="330" r:id="rId7"/>
    <p:sldId id="263" r:id="rId8"/>
    <p:sldId id="259" r:id="rId9"/>
    <p:sldId id="260" r:id="rId10"/>
    <p:sldId id="261" r:id="rId11"/>
    <p:sldId id="262" r:id="rId12"/>
    <p:sldId id="264" r:id="rId13"/>
    <p:sldId id="265" r:id="rId14"/>
    <p:sldId id="267" r:id="rId15"/>
    <p:sldId id="268" r:id="rId16"/>
    <p:sldId id="270" r:id="rId17"/>
    <p:sldId id="271" r:id="rId18"/>
    <p:sldId id="269" r:id="rId19"/>
    <p:sldId id="272" r:id="rId20"/>
    <p:sldId id="274" r:id="rId21"/>
    <p:sldId id="273"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324" r:id="rId41"/>
    <p:sldId id="293" r:id="rId42"/>
    <p:sldId id="294" r:id="rId43"/>
    <p:sldId id="295" r:id="rId44"/>
    <p:sldId id="296" r:id="rId45"/>
    <p:sldId id="323" r:id="rId46"/>
    <p:sldId id="297" r:id="rId47"/>
    <p:sldId id="298" r:id="rId48"/>
    <p:sldId id="325" r:id="rId49"/>
    <p:sldId id="333" r:id="rId50"/>
    <p:sldId id="299" r:id="rId51"/>
    <p:sldId id="327" r:id="rId52"/>
    <p:sldId id="300" r:id="rId53"/>
    <p:sldId id="301" r:id="rId54"/>
    <p:sldId id="328" r:id="rId55"/>
    <p:sldId id="302" r:id="rId56"/>
    <p:sldId id="303" r:id="rId57"/>
    <p:sldId id="307" r:id="rId58"/>
    <p:sldId id="308" r:id="rId59"/>
    <p:sldId id="309" r:id="rId60"/>
    <p:sldId id="304" r:id="rId61"/>
    <p:sldId id="306" r:id="rId62"/>
    <p:sldId id="305" r:id="rId63"/>
    <p:sldId id="334" r:id="rId64"/>
    <p:sldId id="310" r:id="rId65"/>
    <p:sldId id="335" r:id="rId66"/>
    <p:sldId id="336" r:id="rId67"/>
    <p:sldId id="337" r:id="rId68"/>
    <p:sldId id="338" r:id="rId69"/>
    <p:sldId id="339" r:id="rId70"/>
    <p:sldId id="340" r:id="rId71"/>
    <p:sldId id="321" r:id="rId7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96357" autoAdjust="0"/>
  </p:normalViewPr>
  <p:slideViewPr>
    <p:cSldViewPr snapToGrid="0">
      <p:cViewPr varScale="1">
        <p:scale>
          <a:sx n="80" d="100"/>
          <a:sy n="80" d="100"/>
        </p:scale>
        <p:origin x="734" y="3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24F41-26FC-4023-A68A-9FEC82648759}"/>
              </a:ext>
            </a:extLst>
          </p:cNvPr>
          <p:cNvSpPr>
            <a:spLocks noGrp="1"/>
          </p:cNvSpPr>
          <p:nvPr>
            <p:ph type="ctrTitle"/>
          </p:nvPr>
        </p:nvSpPr>
        <p:spPr>
          <a:xfrm>
            <a:off x="1524000" y="1122363"/>
            <a:ext cx="9144000" cy="2387600"/>
          </a:xfrm>
        </p:spPr>
        <p:txBody>
          <a:bodyPr anchor="b"/>
          <a:lstStyle>
            <a:lvl1pPr algn="ctr">
              <a:defRPr sz="6000">
                <a:latin typeface="Corbel Light" panose="020B0303020204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F013294A-9A9C-4C49-BBF1-C0999CFA3E79}"/>
              </a:ext>
            </a:extLst>
          </p:cNvPr>
          <p:cNvSpPr>
            <a:spLocks noGrp="1"/>
          </p:cNvSpPr>
          <p:nvPr>
            <p:ph type="subTitle" idx="1"/>
          </p:nvPr>
        </p:nvSpPr>
        <p:spPr>
          <a:xfrm>
            <a:off x="1524000" y="3602038"/>
            <a:ext cx="9144000" cy="1655762"/>
          </a:xfrm>
        </p:spPr>
        <p:txBody>
          <a:bodyPr/>
          <a:lstStyle>
            <a:lvl1pPr marL="0" indent="0" algn="ctr">
              <a:buNone/>
              <a:defRPr sz="2400">
                <a:latin typeface="Corbel Light" panose="020B03030202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64E3E36-4756-4AE7-ADFB-2D6074F2DD07}"/>
              </a:ext>
            </a:extLst>
          </p:cNvPr>
          <p:cNvSpPr>
            <a:spLocks noGrp="1"/>
          </p:cNvSpPr>
          <p:nvPr>
            <p:ph type="dt" sz="half" idx="10"/>
          </p:nvPr>
        </p:nvSpPr>
        <p:spPr/>
        <p:txBody>
          <a:bodyPr/>
          <a:lstStyle/>
          <a:p>
            <a:fld id="{02AD4733-2E80-4703-82B9-FE6C57522B58}" type="datetimeFigureOut">
              <a:rPr lang="en-US" smtClean="0"/>
              <a:t>4/19/2021</a:t>
            </a:fld>
            <a:endParaRPr lang="en-US"/>
          </a:p>
        </p:txBody>
      </p:sp>
      <p:sp>
        <p:nvSpPr>
          <p:cNvPr id="5" name="Footer Placeholder 4">
            <a:extLst>
              <a:ext uri="{FF2B5EF4-FFF2-40B4-BE49-F238E27FC236}">
                <a16:creationId xmlns:a16="http://schemas.microsoft.com/office/drawing/2014/main" id="{827E5481-F918-4482-A0DE-C60A1417BB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D9DA44-03EB-4D4E-8F9C-11949CED2A9F}"/>
              </a:ext>
            </a:extLst>
          </p:cNvPr>
          <p:cNvSpPr>
            <a:spLocks noGrp="1"/>
          </p:cNvSpPr>
          <p:nvPr>
            <p:ph type="sldNum" sz="quarter" idx="12"/>
          </p:nvPr>
        </p:nvSpPr>
        <p:spPr/>
        <p:txBody>
          <a:bodyPr/>
          <a:lstStyle/>
          <a:p>
            <a:fld id="{9E5BE7AA-2AC9-4034-8CBB-5AE91AF642EB}" type="slidenum">
              <a:rPr lang="en-US" smtClean="0"/>
              <a:t>‹#›</a:t>
            </a:fld>
            <a:endParaRPr lang="en-US"/>
          </a:p>
        </p:txBody>
      </p:sp>
    </p:spTree>
    <p:extLst>
      <p:ext uri="{BB962C8B-B14F-4D97-AF65-F5344CB8AC3E}">
        <p14:creationId xmlns:p14="http://schemas.microsoft.com/office/powerpoint/2010/main" val="3925699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DD569-805A-416E-BFE2-23F3063DDA0A}"/>
              </a:ext>
            </a:extLst>
          </p:cNvPr>
          <p:cNvSpPr>
            <a:spLocks noGrp="1"/>
          </p:cNvSpPr>
          <p:nvPr>
            <p:ph type="title"/>
          </p:nvPr>
        </p:nvSpPr>
        <p:spPr/>
        <p:txBody>
          <a:bodyPr/>
          <a:lstStyle>
            <a:lvl1pPr>
              <a:defRPr>
                <a:latin typeface="Corbel Light" panose="020B0303020204020204" pitchFamily="34"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83F02AAD-9EC4-4A67-A51C-E7B1D73C6A39}"/>
              </a:ext>
            </a:extLst>
          </p:cNvPr>
          <p:cNvSpPr>
            <a:spLocks noGrp="1"/>
          </p:cNvSpPr>
          <p:nvPr>
            <p:ph type="body" orient="vert" idx="1"/>
          </p:nvPr>
        </p:nvSpPr>
        <p:spPr/>
        <p:txBody>
          <a:bodyPr vert="eaVert"/>
          <a:lstStyle>
            <a:lvl1pPr>
              <a:defRPr>
                <a:latin typeface="Corbel Light" panose="020B0303020204020204" pitchFamily="34" charset="0"/>
              </a:defRPr>
            </a:lvl1pPr>
            <a:lvl2pPr>
              <a:defRPr>
                <a:latin typeface="Corbel Light" panose="020B0303020204020204" pitchFamily="34" charset="0"/>
              </a:defRPr>
            </a:lvl2pPr>
            <a:lvl3pPr>
              <a:defRPr>
                <a:latin typeface="Corbel Light" panose="020B0303020204020204" pitchFamily="34" charset="0"/>
              </a:defRPr>
            </a:lvl3pPr>
            <a:lvl4pPr>
              <a:defRPr>
                <a:latin typeface="Corbel Light" panose="020B0303020204020204" pitchFamily="34" charset="0"/>
              </a:defRPr>
            </a:lvl4pPr>
            <a:lvl5pPr>
              <a:defRPr>
                <a:latin typeface="Corbel Light" panose="020B03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787632-261F-4D60-A8B4-9D7A8E38833D}"/>
              </a:ext>
            </a:extLst>
          </p:cNvPr>
          <p:cNvSpPr>
            <a:spLocks noGrp="1"/>
          </p:cNvSpPr>
          <p:nvPr>
            <p:ph type="dt" sz="half" idx="10"/>
          </p:nvPr>
        </p:nvSpPr>
        <p:spPr/>
        <p:txBody>
          <a:bodyPr/>
          <a:lstStyle/>
          <a:p>
            <a:fld id="{02AD4733-2E80-4703-82B9-FE6C57522B58}" type="datetimeFigureOut">
              <a:rPr lang="en-US" smtClean="0"/>
              <a:t>4/19/2021</a:t>
            </a:fld>
            <a:endParaRPr lang="en-US"/>
          </a:p>
        </p:txBody>
      </p:sp>
      <p:sp>
        <p:nvSpPr>
          <p:cNvPr id="5" name="Footer Placeholder 4">
            <a:extLst>
              <a:ext uri="{FF2B5EF4-FFF2-40B4-BE49-F238E27FC236}">
                <a16:creationId xmlns:a16="http://schemas.microsoft.com/office/drawing/2014/main" id="{D388BE9F-0C4E-44A9-B3AD-58E4D5B878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45091A-5FB1-44B2-845B-44071C3EB7EF}"/>
              </a:ext>
            </a:extLst>
          </p:cNvPr>
          <p:cNvSpPr>
            <a:spLocks noGrp="1"/>
          </p:cNvSpPr>
          <p:nvPr>
            <p:ph type="sldNum" sz="quarter" idx="12"/>
          </p:nvPr>
        </p:nvSpPr>
        <p:spPr/>
        <p:txBody>
          <a:bodyPr/>
          <a:lstStyle/>
          <a:p>
            <a:fld id="{9E5BE7AA-2AC9-4034-8CBB-5AE91AF642EB}" type="slidenum">
              <a:rPr lang="en-US" smtClean="0"/>
              <a:t>‹#›</a:t>
            </a:fld>
            <a:endParaRPr lang="en-US"/>
          </a:p>
        </p:txBody>
      </p:sp>
    </p:spTree>
    <p:extLst>
      <p:ext uri="{BB962C8B-B14F-4D97-AF65-F5344CB8AC3E}">
        <p14:creationId xmlns:p14="http://schemas.microsoft.com/office/powerpoint/2010/main" val="61280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1B8AAB-D3DB-4AF9-8CFD-599694D175F4}"/>
              </a:ext>
            </a:extLst>
          </p:cNvPr>
          <p:cNvSpPr>
            <a:spLocks noGrp="1"/>
          </p:cNvSpPr>
          <p:nvPr>
            <p:ph type="title" orient="vert"/>
          </p:nvPr>
        </p:nvSpPr>
        <p:spPr>
          <a:xfrm>
            <a:off x="8724900" y="365125"/>
            <a:ext cx="2628900" cy="5811838"/>
          </a:xfrm>
        </p:spPr>
        <p:txBody>
          <a:bodyPr vert="eaVert"/>
          <a:lstStyle>
            <a:lvl1pPr>
              <a:defRPr>
                <a:latin typeface="Corbel Light" panose="020B0303020204020204" pitchFamily="34"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id="{FD52CC83-28ED-4A3C-944F-CCB1CA0499D8}"/>
              </a:ext>
            </a:extLst>
          </p:cNvPr>
          <p:cNvSpPr>
            <a:spLocks noGrp="1"/>
          </p:cNvSpPr>
          <p:nvPr>
            <p:ph type="body" orient="vert" idx="1"/>
          </p:nvPr>
        </p:nvSpPr>
        <p:spPr>
          <a:xfrm>
            <a:off x="838200" y="365125"/>
            <a:ext cx="7734300" cy="5811838"/>
          </a:xfrm>
        </p:spPr>
        <p:txBody>
          <a:bodyPr vert="eaVert"/>
          <a:lstStyle>
            <a:lvl1pPr>
              <a:defRPr>
                <a:latin typeface="Corbel Light" panose="020B0303020204020204" pitchFamily="34" charset="0"/>
              </a:defRPr>
            </a:lvl1pPr>
            <a:lvl2pPr>
              <a:defRPr>
                <a:latin typeface="Corbel Light" panose="020B0303020204020204" pitchFamily="34" charset="0"/>
              </a:defRPr>
            </a:lvl2pPr>
            <a:lvl3pPr>
              <a:defRPr>
                <a:latin typeface="Corbel Light" panose="020B0303020204020204" pitchFamily="34" charset="0"/>
              </a:defRPr>
            </a:lvl3pPr>
            <a:lvl4pPr>
              <a:defRPr>
                <a:latin typeface="Corbel Light" panose="020B0303020204020204" pitchFamily="34" charset="0"/>
              </a:defRPr>
            </a:lvl4pPr>
            <a:lvl5pPr>
              <a:defRPr>
                <a:latin typeface="Corbel Light" panose="020B03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DD132D-FBFA-408C-B1AD-E19663CCEB6C}"/>
              </a:ext>
            </a:extLst>
          </p:cNvPr>
          <p:cNvSpPr>
            <a:spLocks noGrp="1"/>
          </p:cNvSpPr>
          <p:nvPr>
            <p:ph type="dt" sz="half" idx="10"/>
          </p:nvPr>
        </p:nvSpPr>
        <p:spPr/>
        <p:txBody>
          <a:bodyPr/>
          <a:lstStyle/>
          <a:p>
            <a:fld id="{02AD4733-2E80-4703-82B9-FE6C57522B58}" type="datetimeFigureOut">
              <a:rPr lang="en-US" smtClean="0"/>
              <a:t>4/19/2021</a:t>
            </a:fld>
            <a:endParaRPr lang="en-US"/>
          </a:p>
        </p:txBody>
      </p:sp>
      <p:sp>
        <p:nvSpPr>
          <p:cNvPr id="5" name="Footer Placeholder 4">
            <a:extLst>
              <a:ext uri="{FF2B5EF4-FFF2-40B4-BE49-F238E27FC236}">
                <a16:creationId xmlns:a16="http://schemas.microsoft.com/office/drawing/2014/main" id="{CFBDD94D-68DE-4720-A6B0-5CBE8FCB5E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762AAC-7974-4298-BBA1-7463FB12E756}"/>
              </a:ext>
            </a:extLst>
          </p:cNvPr>
          <p:cNvSpPr>
            <a:spLocks noGrp="1"/>
          </p:cNvSpPr>
          <p:nvPr>
            <p:ph type="sldNum" sz="quarter" idx="12"/>
          </p:nvPr>
        </p:nvSpPr>
        <p:spPr/>
        <p:txBody>
          <a:bodyPr/>
          <a:lstStyle/>
          <a:p>
            <a:fld id="{9E5BE7AA-2AC9-4034-8CBB-5AE91AF642EB}" type="slidenum">
              <a:rPr lang="en-US" smtClean="0"/>
              <a:t>‹#›</a:t>
            </a:fld>
            <a:endParaRPr lang="en-US"/>
          </a:p>
        </p:txBody>
      </p:sp>
    </p:spTree>
    <p:extLst>
      <p:ext uri="{BB962C8B-B14F-4D97-AF65-F5344CB8AC3E}">
        <p14:creationId xmlns:p14="http://schemas.microsoft.com/office/powerpoint/2010/main" val="3442384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AFBC7-8017-4F3E-AA4F-514972E95761}"/>
              </a:ext>
            </a:extLst>
          </p:cNvPr>
          <p:cNvSpPr>
            <a:spLocks noGrp="1"/>
          </p:cNvSpPr>
          <p:nvPr>
            <p:ph type="title"/>
          </p:nvPr>
        </p:nvSpPr>
        <p:spPr/>
        <p:txBody>
          <a:bodyPr/>
          <a:lstStyle>
            <a:lvl1pPr>
              <a:defRPr>
                <a:latin typeface="Corbel Light" panose="020B0303020204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7F86BA45-DAA9-4417-B2B6-EB4F8C4DA695}"/>
              </a:ext>
            </a:extLst>
          </p:cNvPr>
          <p:cNvSpPr>
            <a:spLocks noGrp="1"/>
          </p:cNvSpPr>
          <p:nvPr>
            <p:ph idx="1"/>
          </p:nvPr>
        </p:nvSpPr>
        <p:spPr>
          <a:xfrm>
            <a:off x="838200" y="1690688"/>
            <a:ext cx="10515600" cy="4351338"/>
          </a:xfrm>
        </p:spPr>
        <p:txBody>
          <a:bodyPr/>
          <a:lstStyle>
            <a:lvl1pPr>
              <a:defRPr>
                <a:latin typeface="Corbel Light" panose="020B0303020204020204" pitchFamily="34" charset="0"/>
              </a:defRPr>
            </a:lvl1pPr>
            <a:lvl2pPr>
              <a:defRPr>
                <a:latin typeface="Corbel Light" panose="020B0303020204020204" pitchFamily="34" charset="0"/>
              </a:defRPr>
            </a:lvl2pPr>
            <a:lvl3pPr>
              <a:defRPr>
                <a:latin typeface="Corbel Light" panose="020B0303020204020204" pitchFamily="34" charset="0"/>
              </a:defRPr>
            </a:lvl3pPr>
            <a:lvl4pPr>
              <a:defRPr>
                <a:latin typeface="Corbel Light" panose="020B0303020204020204" pitchFamily="34" charset="0"/>
              </a:defRPr>
            </a:lvl4pPr>
            <a:lvl5pPr>
              <a:defRPr>
                <a:latin typeface="Corbel Light" panose="020B03030202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6F0F5D0-0723-4066-94DE-60E570093C84}"/>
              </a:ext>
            </a:extLst>
          </p:cNvPr>
          <p:cNvSpPr>
            <a:spLocks noGrp="1"/>
          </p:cNvSpPr>
          <p:nvPr>
            <p:ph type="dt" sz="half" idx="10"/>
          </p:nvPr>
        </p:nvSpPr>
        <p:spPr/>
        <p:txBody>
          <a:bodyPr/>
          <a:lstStyle/>
          <a:p>
            <a:fld id="{02AD4733-2E80-4703-82B9-FE6C57522B58}" type="datetimeFigureOut">
              <a:rPr lang="en-US" smtClean="0"/>
              <a:t>4/19/2021</a:t>
            </a:fld>
            <a:endParaRPr lang="en-US"/>
          </a:p>
        </p:txBody>
      </p:sp>
      <p:sp>
        <p:nvSpPr>
          <p:cNvPr id="5" name="Footer Placeholder 4">
            <a:extLst>
              <a:ext uri="{FF2B5EF4-FFF2-40B4-BE49-F238E27FC236}">
                <a16:creationId xmlns:a16="http://schemas.microsoft.com/office/drawing/2014/main" id="{B3957EE4-5A39-4490-969D-BDC0883612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AB694D-1C0A-46E4-81D2-868CA1BFF04E}"/>
              </a:ext>
            </a:extLst>
          </p:cNvPr>
          <p:cNvSpPr>
            <a:spLocks noGrp="1"/>
          </p:cNvSpPr>
          <p:nvPr>
            <p:ph type="sldNum" sz="quarter" idx="12"/>
          </p:nvPr>
        </p:nvSpPr>
        <p:spPr/>
        <p:txBody>
          <a:bodyPr/>
          <a:lstStyle/>
          <a:p>
            <a:fld id="{9E5BE7AA-2AC9-4034-8CBB-5AE91AF642EB}" type="slidenum">
              <a:rPr lang="en-US" smtClean="0"/>
              <a:t>‹#›</a:t>
            </a:fld>
            <a:endParaRPr lang="en-US"/>
          </a:p>
        </p:txBody>
      </p:sp>
    </p:spTree>
    <p:extLst>
      <p:ext uri="{BB962C8B-B14F-4D97-AF65-F5344CB8AC3E}">
        <p14:creationId xmlns:p14="http://schemas.microsoft.com/office/powerpoint/2010/main" val="938598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08322-B17A-41AA-B39F-935F25F8800E}"/>
              </a:ext>
            </a:extLst>
          </p:cNvPr>
          <p:cNvSpPr>
            <a:spLocks noGrp="1"/>
          </p:cNvSpPr>
          <p:nvPr>
            <p:ph type="title"/>
          </p:nvPr>
        </p:nvSpPr>
        <p:spPr>
          <a:xfrm>
            <a:off x="831850" y="1709738"/>
            <a:ext cx="10515600" cy="2852737"/>
          </a:xfrm>
        </p:spPr>
        <p:txBody>
          <a:bodyPr anchor="b"/>
          <a:lstStyle>
            <a:lvl1pPr>
              <a:defRPr sz="6000">
                <a:latin typeface="Corbel Light" panose="020B0303020204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BA91D6DA-396B-46BF-8DDA-28830CCC1F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orbel Light" panose="020B03030202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24507BC-CD12-4840-883D-1474A53181F8}"/>
              </a:ext>
            </a:extLst>
          </p:cNvPr>
          <p:cNvSpPr>
            <a:spLocks noGrp="1"/>
          </p:cNvSpPr>
          <p:nvPr>
            <p:ph type="dt" sz="half" idx="10"/>
          </p:nvPr>
        </p:nvSpPr>
        <p:spPr/>
        <p:txBody>
          <a:bodyPr/>
          <a:lstStyle/>
          <a:p>
            <a:fld id="{02AD4733-2E80-4703-82B9-FE6C57522B58}" type="datetimeFigureOut">
              <a:rPr lang="en-US" smtClean="0"/>
              <a:t>4/19/2021</a:t>
            </a:fld>
            <a:endParaRPr lang="en-US"/>
          </a:p>
        </p:txBody>
      </p:sp>
      <p:sp>
        <p:nvSpPr>
          <p:cNvPr id="5" name="Footer Placeholder 4">
            <a:extLst>
              <a:ext uri="{FF2B5EF4-FFF2-40B4-BE49-F238E27FC236}">
                <a16:creationId xmlns:a16="http://schemas.microsoft.com/office/drawing/2014/main" id="{06301A24-F532-4052-AA53-93BBC8CA96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A033B1-2DA2-4EAD-9993-26DCEBB0E491}"/>
              </a:ext>
            </a:extLst>
          </p:cNvPr>
          <p:cNvSpPr>
            <a:spLocks noGrp="1"/>
          </p:cNvSpPr>
          <p:nvPr>
            <p:ph type="sldNum" sz="quarter" idx="12"/>
          </p:nvPr>
        </p:nvSpPr>
        <p:spPr/>
        <p:txBody>
          <a:bodyPr/>
          <a:lstStyle/>
          <a:p>
            <a:fld id="{9E5BE7AA-2AC9-4034-8CBB-5AE91AF642EB}" type="slidenum">
              <a:rPr lang="en-US" smtClean="0"/>
              <a:t>‹#›</a:t>
            </a:fld>
            <a:endParaRPr lang="en-US"/>
          </a:p>
        </p:txBody>
      </p:sp>
    </p:spTree>
    <p:extLst>
      <p:ext uri="{BB962C8B-B14F-4D97-AF65-F5344CB8AC3E}">
        <p14:creationId xmlns:p14="http://schemas.microsoft.com/office/powerpoint/2010/main" val="3695253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963E9-D60B-4130-9F01-46C21BDC7C60}"/>
              </a:ext>
            </a:extLst>
          </p:cNvPr>
          <p:cNvSpPr>
            <a:spLocks noGrp="1"/>
          </p:cNvSpPr>
          <p:nvPr>
            <p:ph type="title"/>
          </p:nvPr>
        </p:nvSpPr>
        <p:spPr/>
        <p:txBody>
          <a:bodyPr/>
          <a:lstStyle>
            <a:lvl1pPr>
              <a:defRPr>
                <a:latin typeface="Corbel Light" panose="020B0303020204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3275FF3F-2AD5-4056-8632-8321BE6EAAE8}"/>
              </a:ext>
            </a:extLst>
          </p:cNvPr>
          <p:cNvSpPr>
            <a:spLocks noGrp="1"/>
          </p:cNvSpPr>
          <p:nvPr>
            <p:ph sz="half" idx="1"/>
          </p:nvPr>
        </p:nvSpPr>
        <p:spPr>
          <a:xfrm>
            <a:off x="838200" y="1690688"/>
            <a:ext cx="5181600" cy="4351338"/>
          </a:xfrm>
        </p:spPr>
        <p:txBody>
          <a:bodyPr/>
          <a:lstStyle>
            <a:lvl1pPr>
              <a:defRPr>
                <a:latin typeface="Corbel Light" panose="020B0303020204020204" pitchFamily="34" charset="0"/>
              </a:defRPr>
            </a:lvl1pPr>
            <a:lvl2pPr>
              <a:defRPr>
                <a:latin typeface="Corbel Light" panose="020B0303020204020204" pitchFamily="34" charset="0"/>
              </a:defRPr>
            </a:lvl2pPr>
            <a:lvl3pPr>
              <a:defRPr>
                <a:latin typeface="Corbel Light" panose="020B0303020204020204" pitchFamily="34" charset="0"/>
              </a:defRPr>
            </a:lvl3pPr>
            <a:lvl4pPr>
              <a:defRPr>
                <a:latin typeface="Corbel Light" panose="020B0303020204020204" pitchFamily="34" charset="0"/>
              </a:defRPr>
            </a:lvl4pPr>
            <a:lvl5pPr>
              <a:defRPr>
                <a:latin typeface="Corbel Light" panose="020B03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7F9EE20-14E0-46B0-AB2D-E95A55E096C6}"/>
              </a:ext>
            </a:extLst>
          </p:cNvPr>
          <p:cNvSpPr>
            <a:spLocks noGrp="1"/>
          </p:cNvSpPr>
          <p:nvPr>
            <p:ph sz="half" idx="2"/>
          </p:nvPr>
        </p:nvSpPr>
        <p:spPr>
          <a:xfrm>
            <a:off x="6172200" y="1690688"/>
            <a:ext cx="5181600" cy="4351338"/>
          </a:xfrm>
        </p:spPr>
        <p:txBody>
          <a:bodyPr/>
          <a:lstStyle>
            <a:lvl1pPr>
              <a:defRPr>
                <a:latin typeface="Corbel Light" panose="020B0303020204020204" pitchFamily="34" charset="0"/>
              </a:defRPr>
            </a:lvl1pPr>
            <a:lvl2pPr>
              <a:defRPr>
                <a:latin typeface="Corbel Light" panose="020B0303020204020204" pitchFamily="34" charset="0"/>
              </a:defRPr>
            </a:lvl2pPr>
            <a:lvl3pPr>
              <a:defRPr>
                <a:latin typeface="Corbel Light" panose="020B0303020204020204" pitchFamily="34" charset="0"/>
              </a:defRPr>
            </a:lvl3pPr>
            <a:lvl4pPr>
              <a:defRPr>
                <a:latin typeface="Corbel Light" panose="020B0303020204020204" pitchFamily="34" charset="0"/>
              </a:defRPr>
            </a:lvl4pPr>
            <a:lvl5pPr>
              <a:defRPr>
                <a:latin typeface="Corbel Light" panose="020B03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AAB2FF9-6692-4FA3-8771-C8AEA3CD3858}"/>
              </a:ext>
            </a:extLst>
          </p:cNvPr>
          <p:cNvSpPr>
            <a:spLocks noGrp="1"/>
          </p:cNvSpPr>
          <p:nvPr>
            <p:ph type="dt" sz="half" idx="10"/>
          </p:nvPr>
        </p:nvSpPr>
        <p:spPr/>
        <p:txBody>
          <a:bodyPr/>
          <a:lstStyle/>
          <a:p>
            <a:fld id="{02AD4733-2E80-4703-82B9-FE6C57522B58}" type="datetimeFigureOut">
              <a:rPr lang="en-US" smtClean="0"/>
              <a:t>4/19/2021</a:t>
            </a:fld>
            <a:endParaRPr lang="en-US"/>
          </a:p>
        </p:txBody>
      </p:sp>
      <p:sp>
        <p:nvSpPr>
          <p:cNvPr id="6" name="Footer Placeholder 5">
            <a:extLst>
              <a:ext uri="{FF2B5EF4-FFF2-40B4-BE49-F238E27FC236}">
                <a16:creationId xmlns:a16="http://schemas.microsoft.com/office/drawing/2014/main" id="{DB2F0B66-B3CD-443B-9446-ACE017910C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CE8197-154C-43EF-8A51-979F2DC6B877}"/>
              </a:ext>
            </a:extLst>
          </p:cNvPr>
          <p:cNvSpPr>
            <a:spLocks noGrp="1"/>
          </p:cNvSpPr>
          <p:nvPr>
            <p:ph type="sldNum" sz="quarter" idx="12"/>
          </p:nvPr>
        </p:nvSpPr>
        <p:spPr/>
        <p:txBody>
          <a:bodyPr/>
          <a:lstStyle/>
          <a:p>
            <a:fld id="{9E5BE7AA-2AC9-4034-8CBB-5AE91AF642EB}" type="slidenum">
              <a:rPr lang="en-US" smtClean="0"/>
              <a:t>‹#›</a:t>
            </a:fld>
            <a:endParaRPr lang="en-US"/>
          </a:p>
        </p:txBody>
      </p:sp>
    </p:spTree>
    <p:extLst>
      <p:ext uri="{BB962C8B-B14F-4D97-AF65-F5344CB8AC3E}">
        <p14:creationId xmlns:p14="http://schemas.microsoft.com/office/powerpoint/2010/main" val="3298551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1735F-7F0F-4C17-A213-61FB52766CFA}"/>
              </a:ext>
            </a:extLst>
          </p:cNvPr>
          <p:cNvSpPr>
            <a:spLocks noGrp="1"/>
          </p:cNvSpPr>
          <p:nvPr>
            <p:ph type="title"/>
          </p:nvPr>
        </p:nvSpPr>
        <p:spPr>
          <a:xfrm>
            <a:off x="839788" y="365125"/>
            <a:ext cx="10515600" cy="1325563"/>
          </a:xfrm>
        </p:spPr>
        <p:txBody>
          <a:bodyPr/>
          <a:lstStyle>
            <a:lvl1pPr>
              <a:defRPr>
                <a:latin typeface="Corbel Light" panose="020B0303020204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485B5A60-93F2-4D1A-8E46-C7D7F3ABB120}"/>
              </a:ext>
            </a:extLst>
          </p:cNvPr>
          <p:cNvSpPr>
            <a:spLocks noGrp="1"/>
          </p:cNvSpPr>
          <p:nvPr>
            <p:ph type="body" idx="1"/>
          </p:nvPr>
        </p:nvSpPr>
        <p:spPr>
          <a:xfrm>
            <a:off x="836612" y="1690688"/>
            <a:ext cx="5157787" cy="823912"/>
          </a:xfrm>
        </p:spPr>
        <p:txBody>
          <a:bodyPr anchor="b"/>
          <a:lstStyle>
            <a:lvl1pPr marL="0" indent="0">
              <a:buNone/>
              <a:defRPr sz="2400" b="1">
                <a:latin typeface="Corbel Light" panose="020B03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A8E538-789B-4D4E-8F36-3CFB27160654}"/>
              </a:ext>
            </a:extLst>
          </p:cNvPr>
          <p:cNvSpPr>
            <a:spLocks noGrp="1"/>
          </p:cNvSpPr>
          <p:nvPr>
            <p:ph sz="half" idx="2"/>
          </p:nvPr>
        </p:nvSpPr>
        <p:spPr>
          <a:xfrm>
            <a:off x="836612" y="2514600"/>
            <a:ext cx="5157787" cy="3684588"/>
          </a:xfrm>
        </p:spPr>
        <p:txBody>
          <a:bodyPr/>
          <a:lstStyle>
            <a:lvl1pPr>
              <a:defRPr>
                <a:latin typeface="Corbel Light" panose="020B0303020204020204" pitchFamily="34" charset="0"/>
              </a:defRPr>
            </a:lvl1pPr>
            <a:lvl2pPr>
              <a:defRPr>
                <a:latin typeface="Corbel Light" panose="020B0303020204020204" pitchFamily="34" charset="0"/>
              </a:defRPr>
            </a:lvl2pPr>
            <a:lvl3pPr>
              <a:defRPr>
                <a:latin typeface="Corbel Light" panose="020B0303020204020204" pitchFamily="34" charset="0"/>
              </a:defRPr>
            </a:lvl3pPr>
            <a:lvl4pPr>
              <a:defRPr>
                <a:latin typeface="Corbel Light" panose="020B0303020204020204" pitchFamily="34" charset="0"/>
              </a:defRPr>
            </a:lvl4pPr>
            <a:lvl5pPr>
              <a:defRPr>
                <a:latin typeface="Corbel Light" panose="020B03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058912-6384-4365-BDC5-0A2F770D19CB}"/>
              </a:ext>
            </a:extLst>
          </p:cNvPr>
          <p:cNvSpPr>
            <a:spLocks noGrp="1"/>
          </p:cNvSpPr>
          <p:nvPr>
            <p:ph type="body" sz="quarter" idx="3"/>
          </p:nvPr>
        </p:nvSpPr>
        <p:spPr>
          <a:xfrm>
            <a:off x="6169024" y="1690688"/>
            <a:ext cx="5183188" cy="823912"/>
          </a:xfrm>
        </p:spPr>
        <p:txBody>
          <a:bodyPr anchor="b"/>
          <a:lstStyle>
            <a:lvl1pPr marL="0" indent="0">
              <a:buNone/>
              <a:defRPr sz="2400" b="1">
                <a:latin typeface="Corbel Light" panose="020B03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E8D442-785D-43D8-BAC7-6B00E05C72BC}"/>
              </a:ext>
            </a:extLst>
          </p:cNvPr>
          <p:cNvSpPr>
            <a:spLocks noGrp="1"/>
          </p:cNvSpPr>
          <p:nvPr>
            <p:ph sz="quarter" idx="4"/>
          </p:nvPr>
        </p:nvSpPr>
        <p:spPr>
          <a:xfrm>
            <a:off x="6169024" y="2514600"/>
            <a:ext cx="5183188" cy="3684588"/>
          </a:xfrm>
        </p:spPr>
        <p:txBody>
          <a:bodyPr/>
          <a:lstStyle>
            <a:lvl1pPr>
              <a:defRPr>
                <a:latin typeface="Corbel Light" panose="020B0303020204020204" pitchFamily="34" charset="0"/>
              </a:defRPr>
            </a:lvl1pPr>
            <a:lvl2pPr>
              <a:defRPr>
                <a:latin typeface="Corbel Light" panose="020B0303020204020204" pitchFamily="34" charset="0"/>
              </a:defRPr>
            </a:lvl2pPr>
            <a:lvl3pPr>
              <a:defRPr>
                <a:latin typeface="Corbel Light" panose="020B0303020204020204" pitchFamily="34" charset="0"/>
              </a:defRPr>
            </a:lvl3pPr>
            <a:lvl4pPr>
              <a:defRPr>
                <a:latin typeface="Corbel Light" panose="020B0303020204020204" pitchFamily="34" charset="0"/>
              </a:defRPr>
            </a:lvl4pPr>
            <a:lvl5pPr>
              <a:defRPr>
                <a:latin typeface="Corbel Light" panose="020B03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51CCE2C-B716-4431-82BF-9EE082AB62A9}"/>
              </a:ext>
            </a:extLst>
          </p:cNvPr>
          <p:cNvSpPr>
            <a:spLocks noGrp="1"/>
          </p:cNvSpPr>
          <p:nvPr>
            <p:ph type="dt" sz="half" idx="10"/>
          </p:nvPr>
        </p:nvSpPr>
        <p:spPr/>
        <p:txBody>
          <a:bodyPr/>
          <a:lstStyle/>
          <a:p>
            <a:fld id="{02AD4733-2E80-4703-82B9-FE6C57522B58}" type="datetimeFigureOut">
              <a:rPr lang="en-US" smtClean="0"/>
              <a:t>4/19/2021</a:t>
            </a:fld>
            <a:endParaRPr lang="en-US"/>
          </a:p>
        </p:txBody>
      </p:sp>
      <p:sp>
        <p:nvSpPr>
          <p:cNvPr id="8" name="Footer Placeholder 7">
            <a:extLst>
              <a:ext uri="{FF2B5EF4-FFF2-40B4-BE49-F238E27FC236}">
                <a16:creationId xmlns:a16="http://schemas.microsoft.com/office/drawing/2014/main" id="{E1A659B4-C1CA-45CA-B0AB-737B4AAFBA1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E9D09E6-60ED-43DE-A11C-F838C779892F}"/>
              </a:ext>
            </a:extLst>
          </p:cNvPr>
          <p:cNvSpPr>
            <a:spLocks noGrp="1"/>
          </p:cNvSpPr>
          <p:nvPr>
            <p:ph type="sldNum" sz="quarter" idx="12"/>
          </p:nvPr>
        </p:nvSpPr>
        <p:spPr/>
        <p:txBody>
          <a:bodyPr/>
          <a:lstStyle/>
          <a:p>
            <a:fld id="{9E5BE7AA-2AC9-4034-8CBB-5AE91AF642EB}" type="slidenum">
              <a:rPr lang="en-US" smtClean="0"/>
              <a:t>‹#›</a:t>
            </a:fld>
            <a:endParaRPr lang="en-US"/>
          </a:p>
        </p:txBody>
      </p:sp>
    </p:spTree>
    <p:extLst>
      <p:ext uri="{BB962C8B-B14F-4D97-AF65-F5344CB8AC3E}">
        <p14:creationId xmlns:p14="http://schemas.microsoft.com/office/powerpoint/2010/main" val="3658876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C8177-D296-47D0-93E6-FC0C232C86AC}"/>
              </a:ext>
            </a:extLst>
          </p:cNvPr>
          <p:cNvSpPr>
            <a:spLocks noGrp="1"/>
          </p:cNvSpPr>
          <p:nvPr>
            <p:ph type="title"/>
          </p:nvPr>
        </p:nvSpPr>
        <p:spPr/>
        <p:txBody>
          <a:bodyPr/>
          <a:lstStyle>
            <a:lvl1pPr>
              <a:defRPr>
                <a:latin typeface="Corbel Light" panose="020B0303020204020204"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00E66A9B-003E-46B4-907B-1DDD06893580}"/>
              </a:ext>
            </a:extLst>
          </p:cNvPr>
          <p:cNvSpPr>
            <a:spLocks noGrp="1"/>
          </p:cNvSpPr>
          <p:nvPr>
            <p:ph type="dt" sz="half" idx="10"/>
          </p:nvPr>
        </p:nvSpPr>
        <p:spPr/>
        <p:txBody>
          <a:bodyPr/>
          <a:lstStyle/>
          <a:p>
            <a:fld id="{02AD4733-2E80-4703-82B9-FE6C57522B58}" type="datetimeFigureOut">
              <a:rPr lang="en-US" smtClean="0"/>
              <a:t>4/19/2021</a:t>
            </a:fld>
            <a:endParaRPr lang="en-US"/>
          </a:p>
        </p:txBody>
      </p:sp>
      <p:sp>
        <p:nvSpPr>
          <p:cNvPr id="4" name="Footer Placeholder 3">
            <a:extLst>
              <a:ext uri="{FF2B5EF4-FFF2-40B4-BE49-F238E27FC236}">
                <a16:creationId xmlns:a16="http://schemas.microsoft.com/office/drawing/2014/main" id="{B406C6B8-B9DC-4254-A196-C5657D32F0E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D1F2B0F-CC16-423B-A6B5-4A18492BBA60}"/>
              </a:ext>
            </a:extLst>
          </p:cNvPr>
          <p:cNvSpPr>
            <a:spLocks noGrp="1"/>
          </p:cNvSpPr>
          <p:nvPr>
            <p:ph type="sldNum" sz="quarter" idx="12"/>
          </p:nvPr>
        </p:nvSpPr>
        <p:spPr/>
        <p:txBody>
          <a:bodyPr/>
          <a:lstStyle/>
          <a:p>
            <a:fld id="{9E5BE7AA-2AC9-4034-8CBB-5AE91AF642EB}" type="slidenum">
              <a:rPr lang="en-US" smtClean="0"/>
              <a:t>‹#›</a:t>
            </a:fld>
            <a:endParaRPr lang="en-US"/>
          </a:p>
        </p:txBody>
      </p:sp>
    </p:spTree>
    <p:extLst>
      <p:ext uri="{BB962C8B-B14F-4D97-AF65-F5344CB8AC3E}">
        <p14:creationId xmlns:p14="http://schemas.microsoft.com/office/powerpoint/2010/main" val="2139285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617E1B-D88F-4E98-A2FC-BCD53A7D18A0}"/>
              </a:ext>
            </a:extLst>
          </p:cNvPr>
          <p:cNvSpPr>
            <a:spLocks noGrp="1"/>
          </p:cNvSpPr>
          <p:nvPr>
            <p:ph type="dt" sz="half" idx="10"/>
          </p:nvPr>
        </p:nvSpPr>
        <p:spPr/>
        <p:txBody>
          <a:bodyPr/>
          <a:lstStyle/>
          <a:p>
            <a:fld id="{02AD4733-2E80-4703-82B9-FE6C57522B58}" type="datetimeFigureOut">
              <a:rPr lang="en-US" smtClean="0"/>
              <a:t>4/19/2021</a:t>
            </a:fld>
            <a:endParaRPr lang="en-US"/>
          </a:p>
        </p:txBody>
      </p:sp>
      <p:sp>
        <p:nvSpPr>
          <p:cNvPr id="3" name="Footer Placeholder 2">
            <a:extLst>
              <a:ext uri="{FF2B5EF4-FFF2-40B4-BE49-F238E27FC236}">
                <a16:creationId xmlns:a16="http://schemas.microsoft.com/office/drawing/2014/main" id="{F3C12B09-FDB5-4F25-BFFF-09B8485511F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82042CF-36EB-47A4-A042-07AC3B9CA387}"/>
              </a:ext>
            </a:extLst>
          </p:cNvPr>
          <p:cNvSpPr>
            <a:spLocks noGrp="1"/>
          </p:cNvSpPr>
          <p:nvPr>
            <p:ph type="sldNum" sz="quarter" idx="12"/>
          </p:nvPr>
        </p:nvSpPr>
        <p:spPr/>
        <p:txBody>
          <a:bodyPr/>
          <a:lstStyle/>
          <a:p>
            <a:fld id="{9E5BE7AA-2AC9-4034-8CBB-5AE91AF642EB}" type="slidenum">
              <a:rPr lang="en-US" smtClean="0"/>
              <a:t>‹#›</a:t>
            </a:fld>
            <a:endParaRPr lang="en-US"/>
          </a:p>
        </p:txBody>
      </p:sp>
    </p:spTree>
    <p:extLst>
      <p:ext uri="{BB962C8B-B14F-4D97-AF65-F5344CB8AC3E}">
        <p14:creationId xmlns:p14="http://schemas.microsoft.com/office/powerpoint/2010/main" val="3566547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5EF9F-9C17-4DDE-B798-278E87056C0E}"/>
              </a:ext>
            </a:extLst>
          </p:cNvPr>
          <p:cNvSpPr>
            <a:spLocks noGrp="1"/>
          </p:cNvSpPr>
          <p:nvPr>
            <p:ph type="title"/>
          </p:nvPr>
        </p:nvSpPr>
        <p:spPr>
          <a:xfrm>
            <a:off x="839788" y="457200"/>
            <a:ext cx="3932237" cy="1600200"/>
          </a:xfrm>
        </p:spPr>
        <p:txBody>
          <a:bodyPr anchor="b"/>
          <a:lstStyle>
            <a:lvl1pPr>
              <a:defRPr sz="3200">
                <a:latin typeface="Corbel Light" panose="020B0303020204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7C4F2997-C8D9-427D-8C44-769AE2E63E2C}"/>
              </a:ext>
            </a:extLst>
          </p:cNvPr>
          <p:cNvSpPr>
            <a:spLocks noGrp="1"/>
          </p:cNvSpPr>
          <p:nvPr>
            <p:ph idx="1"/>
          </p:nvPr>
        </p:nvSpPr>
        <p:spPr>
          <a:xfrm>
            <a:off x="5183188" y="987425"/>
            <a:ext cx="6172200" cy="4873625"/>
          </a:xfrm>
        </p:spPr>
        <p:txBody>
          <a:bodyPr/>
          <a:lstStyle>
            <a:lvl1pPr>
              <a:defRPr sz="3200">
                <a:latin typeface="Corbel Light" panose="020B0303020204020204" pitchFamily="34" charset="0"/>
              </a:defRPr>
            </a:lvl1pPr>
            <a:lvl2pPr>
              <a:defRPr sz="2800">
                <a:latin typeface="Corbel Light" panose="020B0303020204020204" pitchFamily="34" charset="0"/>
              </a:defRPr>
            </a:lvl2pPr>
            <a:lvl3pPr>
              <a:defRPr sz="2400">
                <a:latin typeface="Corbel Light" panose="020B0303020204020204" pitchFamily="34" charset="0"/>
              </a:defRPr>
            </a:lvl3pPr>
            <a:lvl4pPr>
              <a:defRPr sz="2000">
                <a:latin typeface="Corbel Light" panose="020B0303020204020204" pitchFamily="34" charset="0"/>
              </a:defRPr>
            </a:lvl4pPr>
            <a:lvl5pPr>
              <a:defRPr sz="2000">
                <a:latin typeface="Corbel Light" panose="020B0303020204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7FB9781-75AB-495C-B92F-871A9968108C}"/>
              </a:ext>
            </a:extLst>
          </p:cNvPr>
          <p:cNvSpPr>
            <a:spLocks noGrp="1"/>
          </p:cNvSpPr>
          <p:nvPr>
            <p:ph type="body" sz="half" idx="2"/>
          </p:nvPr>
        </p:nvSpPr>
        <p:spPr>
          <a:xfrm>
            <a:off x="839788" y="2057400"/>
            <a:ext cx="3932237" cy="3811588"/>
          </a:xfrm>
        </p:spPr>
        <p:txBody>
          <a:bodyPr/>
          <a:lstStyle>
            <a:lvl1pPr marL="0" indent="0">
              <a:buNone/>
              <a:defRPr sz="1600">
                <a:latin typeface="Corbel Light" panose="020B03030202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9E42F4-B15E-4932-BC48-42744FC6A036}"/>
              </a:ext>
            </a:extLst>
          </p:cNvPr>
          <p:cNvSpPr>
            <a:spLocks noGrp="1"/>
          </p:cNvSpPr>
          <p:nvPr>
            <p:ph type="dt" sz="half" idx="10"/>
          </p:nvPr>
        </p:nvSpPr>
        <p:spPr/>
        <p:txBody>
          <a:bodyPr/>
          <a:lstStyle/>
          <a:p>
            <a:fld id="{02AD4733-2E80-4703-82B9-FE6C57522B58}" type="datetimeFigureOut">
              <a:rPr lang="en-US" smtClean="0"/>
              <a:t>4/19/2021</a:t>
            </a:fld>
            <a:endParaRPr lang="en-US" dirty="0"/>
          </a:p>
        </p:txBody>
      </p:sp>
      <p:sp>
        <p:nvSpPr>
          <p:cNvPr id="6" name="Footer Placeholder 5">
            <a:extLst>
              <a:ext uri="{FF2B5EF4-FFF2-40B4-BE49-F238E27FC236}">
                <a16:creationId xmlns:a16="http://schemas.microsoft.com/office/drawing/2014/main" id="{9578686D-3616-4878-8EFA-5F156579D0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F9F598-3C73-4E8B-83C1-A46DBC0280CE}"/>
              </a:ext>
            </a:extLst>
          </p:cNvPr>
          <p:cNvSpPr>
            <a:spLocks noGrp="1"/>
          </p:cNvSpPr>
          <p:nvPr>
            <p:ph type="sldNum" sz="quarter" idx="12"/>
          </p:nvPr>
        </p:nvSpPr>
        <p:spPr/>
        <p:txBody>
          <a:bodyPr/>
          <a:lstStyle/>
          <a:p>
            <a:fld id="{9E5BE7AA-2AC9-4034-8CBB-5AE91AF642EB}" type="slidenum">
              <a:rPr lang="en-US" smtClean="0"/>
              <a:t>‹#›</a:t>
            </a:fld>
            <a:endParaRPr lang="en-US"/>
          </a:p>
        </p:txBody>
      </p:sp>
    </p:spTree>
    <p:extLst>
      <p:ext uri="{BB962C8B-B14F-4D97-AF65-F5344CB8AC3E}">
        <p14:creationId xmlns:p14="http://schemas.microsoft.com/office/powerpoint/2010/main" val="1494662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50818-58CF-4179-8DA6-58AF009A00F4}"/>
              </a:ext>
            </a:extLst>
          </p:cNvPr>
          <p:cNvSpPr>
            <a:spLocks noGrp="1"/>
          </p:cNvSpPr>
          <p:nvPr>
            <p:ph type="title"/>
          </p:nvPr>
        </p:nvSpPr>
        <p:spPr>
          <a:xfrm>
            <a:off x="839788" y="457200"/>
            <a:ext cx="3932237" cy="1600200"/>
          </a:xfrm>
        </p:spPr>
        <p:txBody>
          <a:bodyPr anchor="b"/>
          <a:lstStyle>
            <a:lvl1pPr>
              <a:defRPr sz="3200">
                <a:latin typeface="Corbel Light" panose="020B0303020204020204" pitchFamily="34"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id="{B2FC16B3-CFFF-49B5-B179-538D693D471D}"/>
              </a:ext>
            </a:extLst>
          </p:cNvPr>
          <p:cNvSpPr>
            <a:spLocks noGrp="1"/>
          </p:cNvSpPr>
          <p:nvPr>
            <p:ph type="pic" idx="1"/>
          </p:nvPr>
        </p:nvSpPr>
        <p:spPr>
          <a:xfrm>
            <a:off x="5183188" y="987425"/>
            <a:ext cx="6172200" cy="4873625"/>
          </a:xfrm>
        </p:spPr>
        <p:txBody>
          <a:bodyPr/>
          <a:lstStyle>
            <a:lvl1pPr marL="0" indent="0">
              <a:buNone/>
              <a:defRPr sz="3200">
                <a:latin typeface="Corbel Light" panose="020B03030202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62FFFBB-A4D0-4B78-A846-2D9C200B1243}"/>
              </a:ext>
            </a:extLst>
          </p:cNvPr>
          <p:cNvSpPr>
            <a:spLocks noGrp="1"/>
          </p:cNvSpPr>
          <p:nvPr>
            <p:ph type="body" sz="half" idx="2"/>
          </p:nvPr>
        </p:nvSpPr>
        <p:spPr>
          <a:xfrm>
            <a:off x="839788" y="2057400"/>
            <a:ext cx="3932237" cy="3811588"/>
          </a:xfrm>
        </p:spPr>
        <p:txBody>
          <a:bodyPr/>
          <a:lstStyle>
            <a:lvl1pPr marL="0" indent="0">
              <a:buNone/>
              <a:defRPr sz="1600">
                <a:latin typeface="Corbel Light" panose="020B03030202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2F0489-AB21-402E-A121-A81CD307FDF6}"/>
              </a:ext>
            </a:extLst>
          </p:cNvPr>
          <p:cNvSpPr>
            <a:spLocks noGrp="1"/>
          </p:cNvSpPr>
          <p:nvPr>
            <p:ph type="dt" sz="half" idx="10"/>
          </p:nvPr>
        </p:nvSpPr>
        <p:spPr/>
        <p:txBody>
          <a:bodyPr/>
          <a:lstStyle/>
          <a:p>
            <a:fld id="{02AD4733-2E80-4703-82B9-FE6C57522B58}" type="datetimeFigureOut">
              <a:rPr lang="en-US" smtClean="0"/>
              <a:t>4/19/2021</a:t>
            </a:fld>
            <a:endParaRPr lang="en-US"/>
          </a:p>
        </p:txBody>
      </p:sp>
      <p:sp>
        <p:nvSpPr>
          <p:cNvPr id="6" name="Footer Placeholder 5">
            <a:extLst>
              <a:ext uri="{FF2B5EF4-FFF2-40B4-BE49-F238E27FC236}">
                <a16:creationId xmlns:a16="http://schemas.microsoft.com/office/drawing/2014/main" id="{95C786BB-FBB6-4DB0-BA25-2F626F64AD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6F65CF-A2C0-49CD-B73A-07046194E4C7}"/>
              </a:ext>
            </a:extLst>
          </p:cNvPr>
          <p:cNvSpPr>
            <a:spLocks noGrp="1"/>
          </p:cNvSpPr>
          <p:nvPr>
            <p:ph type="sldNum" sz="quarter" idx="12"/>
          </p:nvPr>
        </p:nvSpPr>
        <p:spPr/>
        <p:txBody>
          <a:bodyPr/>
          <a:lstStyle/>
          <a:p>
            <a:fld id="{9E5BE7AA-2AC9-4034-8CBB-5AE91AF642EB}" type="slidenum">
              <a:rPr lang="en-US" smtClean="0"/>
              <a:t>‹#›</a:t>
            </a:fld>
            <a:endParaRPr lang="en-US"/>
          </a:p>
        </p:txBody>
      </p:sp>
    </p:spTree>
    <p:extLst>
      <p:ext uri="{BB962C8B-B14F-4D97-AF65-F5344CB8AC3E}">
        <p14:creationId xmlns:p14="http://schemas.microsoft.com/office/powerpoint/2010/main" val="762949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6F9AD7-F03B-43F2-B346-5437B241F0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FE20647-00D8-4B0C-AFBA-02D07DAA8A88}"/>
              </a:ext>
            </a:extLst>
          </p:cNvPr>
          <p:cNvSpPr>
            <a:spLocks noGrp="1"/>
          </p:cNvSpPr>
          <p:nvPr>
            <p:ph type="body" idx="1"/>
          </p:nvPr>
        </p:nvSpPr>
        <p:spPr>
          <a:xfrm>
            <a:off x="838200" y="1690688"/>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1634091-E242-4DC2-8106-AF00A4BFA0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orbel Light" panose="020B0303020204020204" pitchFamily="34" charset="0"/>
              </a:defRPr>
            </a:lvl1pPr>
          </a:lstStyle>
          <a:p>
            <a:fld id="{02AD4733-2E80-4703-82B9-FE6C57522B58}" type="datetimeFigureOut">
              <a:rPr lang="en-US" smtClean="0"/>
              <a:pPr/>
              <a:t>4/19/2021</a:t>
            </a:fld>
            <a:endParaRPr lang="en-US"/>
          </a:p>
        </p:txBody>
      </p:sp>
      <p:sp>
        <p:nvSpPr>
          <p:cNvPr id="5" name="Footer Placeholder 4">
            <a:extLst>
              <a:ext uri="{FF2B5EF4-FFF2-40B4-BE49-F238E27FC236}">
                <a16:creationId xmlns:a16="http://schemas.microsoft.com/office/drawing/2014/main" id="{2015774B-8F71-495B-902E-ED22AEC432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orbel Light" panose="020B0303020204020204" pitchFamily="34" charset="0"/>
              </a:defRPr>
            </a:lvl1pPr>
          </a:lstStyle>
          <a:p>
            <a:endParaRPr lang="en-US"/>
          </a:p>
        </p:txBody>
      </p:sp>
      <p:sp>
        <p:nvSpPr>
          <p:cNvPr id="6" name="Slide Number Placeholder 5">
            <a:extLst>
              <a:ext uri="{FF2B5EF4-FFF2-40B4-BE49-F238E27FC236}">
                <a16:creationId xmlns:a16="http://schemas.microsoft.com/office/drawing/2014/main" id="{6F47FA12-04E6-4ECF-BC0E-421CBF32A9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orbel Light" panose="020B0303020204020204" pitchFamily="34" charset="0"/>
              </a:defRPr>
            </a:lvl1pPr>
          </a:lstStyle>
          <a:p>
            <a:fld id="{9E5BE7AA-2AC9-4034-8CBB-5AE91AF642EB}" type="slidenum">
              <a:rPr lang="en-US" smtClean="0"/>
              <a:pPr/>
              <a:t>‹#›</a:t>
            </a:fld>
            <a:endParaRPr lang="en-US"/>
          </a:p>
        </p:txBody>
      </p:sp>
    </p:spTree>
    <p:extLst>
      <p:ext uri="{BB962C8B-B14F-4D97-AF65-F5344CB8AC3E}">
        <p14:creationId xmlns:p14="http://schemas.microsoft.com/office/powerpoint/2010/main" val="18033979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orbel Light" panose="020B0303020204020204" pitchFamily="34" charset="0"/>
          <a:ea typeface="+mj-ea"/>
          <a:cs typeface="+mj-cs"/>
        </a:defRPr>
      </a:lvl1pPr>
    </p:titleStyle>
    <p:bodyStyle>
      <a:lvl1pPr marL="228600" indent="-228600" algn="l" defTabSz="914400" rtl="0" eaLnBrk="1" latinLnBrk="0" hangingPunct="1">
        <a:lnSpc>
          <a:spcPct val="90000"/>
        </a:lnSpc>
        <a:spcBef>
          <a:spcPts val="1000"/>
        </a:spcBef>
        <a:buFont typeface="Calibri" panose="020F0502020204030204" pitchFamily="34" charset="0"/>
        <a:buChar char="»"/>
        <a:defRPr sz="2800" kern="1200">
          <a:solidFill>
            <a:schemeClr val="tx1"/>
          </a:solidFill>
          <a:latin typeface="Corbel Light" panose="020B0303020204020204" pitchFamily="34" charset="0"/>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Corbel Light" panose="020B0303020204020204" pitchFamily="34" charset="0"/>
          <a:ea typeface="+mn-ea"/>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Corbel Light" panose="020B0303020204020204" pitchFamily="34" charset="0"/>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Corbel Light" panose="020B0303020204020204" pitchFamily="34" charset="0"/>
          <a:ea typeface="+mn-ea"/>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Corbel Light" panose="020B03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s://livebook.manning.com/book/spa-design-and-architecture/"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E0E3909-9C71-4D28-8004-E75F90D07E4C}"/>
              </a:ext>
            </a:extLst>
          </p:cNvPr>
          <p:cNvGrpSpPr/>
          <p:nvPr/>
        </p:nvGrpSpPr>
        <p:grpSpPr>
          <a:xfrm>
            <a:off x="0" y="5807797"/>
            <a:ext cx="12192000" cy="1008205"/>
            <a:chOff x="0" y="5832533"/>
            <a:chExt cx="9144000" cy="1008205"/>
          </a:xfrm>
        </p:grpSpPr>
        <p:sp>
          <p:nvSpPr>
            <p:cNvPr id="8" name="Rectangle 7">
              <a:extLst>
                <a:ext uri="{FF2B5EF4-FFF2-40B4-BE49-F238E27FC236}">
                  <a16:creationId xmlns:a16="http://schemas.microsoft.com/office/drawing/2014/main" id="{CFBC93CD-E3CF-4802-8CB4-D2FC7C005208}"/>
                </a:ext>
              </a:extLst>
            </p:cNvPr>
            <p:cNvSpPr/>
            <p:nvPr/>
          </p:nvSpPr>
          <p:spPr>
            <a:xfrm>
              <a:off x="0" y="5832533"/>
              <a:ext cx="9144000" cy="1008205"/>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a:extLst>
                <a:ext uri="{FF2B5EF4-FFF2-40B4-BE49-F238E27FC236}">
                  <a16:creationId xmlns:a16="http://schemas.microsoft.com/office/drawing/2014/main" id="{1255ED06-A45E-4941-86F2-CE2D00779D24}"/>
                </a:ext>
              </a:extLst>
            </p:cNvPr>
            <p:cNvSpPr txBox="1"/>
            <p:nvPr/>
          </p:nvSpPr>
          <p:spPr>
            <a:xfrm>
              <a:off x="0" y="5936046"/>
              <a:ext cx="3563471" cy="646331"/>
            </a:xfrm>
            <a:prstGeom prst="rect">
              <a:avLst/>
            </a:prstGeom>
            <a:noFill/>
          </p:spPr>
          <p:txBody>
            <a:bodyPr wrap="square" rtlCol="0">
              <a:spAutoFit/>
            </a:bodyPr>
            <a:lstStyle/>
            <a:p>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10" name="TextBox 9">
              <a:extLst>
                <a:ext uri="{FF2B5EF4-FFF2-40B4-BE49-F238E27FC236}">
                  <a16:creationId xmlns:a16="http://schemas.microsoft.com/office/drawing/2014/main" id="{58B0D7FC-5CF1-4E17-AF7E-054CD52FF616}"/>
                </a:ext>
              </a:extLst>
            </p:cNvPr>
            <p:cNvSpPr txBox="1"/>
            <p:nvPr/>
          </p:nvSpPr>
          <p:spPr>
            <a:xfrm>
              <a:off x="5535988" y="5936046"/>
              <a:ext cx="3563471" cy="646331"/>
            </a:xfrm>
            <a:prstGeom prst="rect">
              <a:avLst/>
            </a:prstGeom>
            <a:noFill/>
          </p:spPr>
          <p:txBody>
            <a:bodyPr wrap="square" rtlCol="0">
              <a:spAutoFit/>
            </a:bodyPr>
            <a:lstStyle/>
            <a:p>
              <a:pPr algn="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11" name="Picture 10">
              <a:extLst>
                <a:ext uri="{FF2B5EF4-FFF2-40B4-BE49-F238E27FC236}">
                  <a16:creationId xmlns:a16="http://schemas.microsoft.com/office/drawing/2014/main" id="{7C9486A8-A369-43FC-B2D6-9A2311A6A2C5}"/>
                </a:ext>
              </a:extLst>
            </p:cNvPr>
            <p:cNvPicPr>
              <a:picLocks noChangeAspect="1"/>
            </p:cNvPicPr>
            <p:nvPr/>
          </p:nvPicPr>
          <p:blipFill>
            <a:blip r:embed="rId2"/>
            <a:stretch>
              <a:fillRect/>
            </a:stretch>
          </p:blipFill>
          <p:spPr>
            <a:xfrm>
              <a:off x="4345853" y="5951346"/>
              <a:ext cx="452294" cy="678656"/>
            </a:xfrm>
            <a:prstGeom prst="rect">
              <a:avLst/>
            </a:prstGeom>
          </p:spPr>
        </p:pic>
      </p:grpSp>
      <p:sp>
        <p:nvSpPr>
          <p:cNvPr id="4" name="Title 3">
            <a:extLst>
              <a:ext uri="{FF2B5EF4-FFF2-40B4-BE49-F238E27FC236}">
                <a16:creationId xmlns:a16="http://schemas.microsoft.com/office/drawing/2014/main" id="{61FBD1B7-B0E3-4AFF-847F-0686828DAD5E}"/>
              </a:ext>
            </a:extLst>
          </p:cNvPr>
          <p:cNvSpPr>
            <a:spLocks noGrp="1"/>
          </p:cNvSpPr>
          <p:nvPr>
            <p:ph type="ctrTitle"/>
          </p:nvPr>
        </p:nvSpPr>
        <p:spPr/>
        <p:txBody>
          <a:bodyPr/>
          <a:lstStyle/>
          <a:p>
            <a:pPr algn="l"/>
            <a:r>
              <a:rPr lang="en-US" dirty="0"/>
              <a:t>Architecture and </a:t>
            </a:r>
            <a:br>
              <a:rPr lang="en-US" dirty="0"/>
            </a:br>
            <a:r>
              <a:rPr lang="en-US" dirty="0"/>
              <a:t>Single Page Applications</a:t>
            </a:r>
          </a:p>
        </p:txBody>
      </p:sp>
      <p:sp>
        <p:nvSpPr>
          <p:cNvPr id="5" name="Subtitle 4">
            <a:extLst>
              <a:ext uri="{FF2B5EF4-FFF2-40B4-BE49-F238E27FC236}">
                <a16:creationId xmlns:a16="http://schemas.microsoft.com/office/drawing/2014/main" id="{09D9A561-277F-4E6D-8924-DF7AA8967238}"/>
              </a:ext>
            </a:extLst>
          </p:cNvPr>
          <p:cNvSpPr>
            <a:spLocks noGrp="1"/>
          </p:cNvSpPr>
          <p:nvPr>
            <p:ph type="subTitle" idx="1"/>
          </p:nvPr>
        </p:nvSpPr>
        <p:spPr>
          <a:xfrm>
            <a:off x="1524000" y="3830999"/>
            <a:ext cx="9144000" cy="1655762"/>
          </a:xfrm>
        </p:spPr>
        <p:txBody>
          <a:bodyPr/>
          <a:lstStyle/>
          <a:p>
            <a:pPr algn="r"/>
            <a:r>
              <a:rPr lang="en-US" dirty="0"/>
              <a:t>East Tennessee State University</a:t>
            </a:r>
          </a:p>
          <a:p>
            <a:pPr algn="r"/>
            <a:r>
              <a:rPr lang="en-US" dirty="0"/>
              <a:t>Department of Computing</a:t>
            </a:r>
          </a:p>
          <a:p>
            <a:pPr algn="r"/>
            <a:r>
              <a:rPr lang="en-US" dirty="0"/>
              <a:t>CSCI 1720</a:t>
            </a:r>
          </a:p>
        </p:txBody>
      </p:sp>
    </p:spTree>
    <p:extLst>
      <p:ext uri="{BB962C8B-B14F-4D97-AF65-F5344CB8AC3E}">
        <p14:creationId xmlns:p14="http://schemas.microsoft.com/office/powerpoint/2010/main" val="1719413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E0E3909-9C71-4D28-8004-E75F90D07E4C}"/>
              </a:ext>
            </a:extLst>
          </p:cNvPr>
          <p:cNvGrpSpPr/>
          <p:nvPr/>
        </p:nvGrpSpPr>
        <p:grpSpPr>
          <a:xfrm>
            <a:off x="0" y="5807797"/>
            <a:ext cx="12192000" cy="1008205"/>
            <a:chOff x="0" y="5832533"/>
            <a:chExt cx="9144000" cy="1008205"/>
          </a:xfrm>
        </p:grpSpPr>
        <p:sp>
          <p:nvSpPr>
            <p:cNvPr id="8" name="Rectangle 7">
              <a:extLst>
                <a:ext uri="{FF2B5EF4-FFF2-40B4-BE49-F238E27FC236}">
                  <a16:creationId xmlns:a16="http://schemas.microsoft.com/office/drawing/2014/main" id="{CFBC93CD-E3CF-4802-8CB4-D2FC7C005208}"/>
                </a:ext>
              </a:extLst>
            </p:cNvPr>
            <p:cNvSpPr/>
            <p:nvPr/>
          </p:nvSpPr>
          <p:spPr>
            <a:xfrm>
              <a:off x="0" y="5832533"/>
              <a:ext cx="9144000" cy="1008205"/>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a:extLst>
                <a:ext uri="{FF2B5EF4-FFF2-40B4-BE49-F238E27FC236}">
                  <a16:creationId xmlns:a16="http://schemas.microsoft.com/office/drawing/2014/main" id="{1255ED06-A45E-4941-86F2-CE2D00779D24}"/>
                </a:ext>
              </a:extLst>
            </p:cNvPr>
            <p:cNvSpPr txBox="1"/>
            <p:nvPr/>
          </p:nvSpPr>
          <p:spPr>
            <a:xfrm>
              <a:off x="0" y="5936046"/>
              <a:ext cx="3563471" cy="646331"/>
            </a:xfrm>
            <a:prstGeom prst="rect">
              <a:avLst/>
            </a:prstGeom>
            <a:noFill/>
          </p:spPr>
          <p:txBody>
            <a:bodyPr wrap="square" rtlCol="0">
              <a:spAutoFit/>
            </a:bodyPr>
            <a:lstStyle/>
            <a:p>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10" name="TextBox 9">
              <a:extLst>
                <a:ext uri="{FF2B5EF4-FFF2-40B4-BE49-F238E27FC236}">
                  <a16:creationId xmlns:a16="http://schemas.microsoft.com/office/drawing/2014/main" id="{58B0D7FC-5CF1-4E17-AF7E-054CD52FF616}"/>
                </a:ext>
              </a:extLst>
            </p:cNvPr>
            <p:cNvSpPr txBox="1"/>
            <p:nvPr/>
          </p:nvSpPr>
          <p:spPr>
            <a:xfrm>
              <a:off x="5535988" y="5936046"/>
              <a:ext cx="3563471" cy="646331"/>
            </a:xfrm>
            <a:prstGeom prst="rect">
              <a:avLst/>
            </a:prstGeom>
            <a:noFill/>
          </p:spPr>
          <p:txBody>
            <a:bodyPr wrap="square" rtlCol="0">
              <a:spAutoFit/>
            </a:bodyPr>
            <a:lstStyle/>
            <a:p>
              <a:pPr algn="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11" name="Picture 10">
              <a:extLst>
                <a:ext uri="{FF2B5EF4-FFF2-40B4-BE49-F238E27FC236}">
                  <a16:creationId xmlns:a16="http://schemas.microsoft.com/office/drawing/2014/main" id="{7C9486A8-A369-43FC-B2D6-9A2311A6A2C5}"/>
                </a:ext>
              </a:extLst>
            </p:cNvPr>
            <p:cNvPicPr>
              <a:picLocks noChangeAspect="1"/>
            </p:cNvPicPr>
            <p:nvPr/>
          </p:nvPicPr>
          <p:blipFill>
            <a:blip r:embed="rId2"/>
            <a:stretch>
              <a:fillRect/>
            </a:stretch>
          </p:blipFill>
          <p:spPr>
            <a:xfrm>
              <a:off x="4345853" y="5951346"/>
              <a:ext cx="452294" cy="678656"/>
            </a:xfrm>
            <a:prstGeom prst="rect">
              <a:avLst/>
            </a:prstGeom>
          </p:spPr>
        </p:pic>
      </p:grpSp>
      <p:sp>
        <p:nvSpPr>
          <p:cNvPr id="2" name="Title 1">
            <a:extLst>
              <a:ext uri="{FF2B5EF4-FFF2-40B4-BE49-F238E27FC236}">
                <a16:creationId xmlns:a16="http://schemas.microsoft.com/office/drawing/2014/main" id="{96E08E03-04FE-4EA2-9846-6285265D6AD9}"/>
              </a:ext>
            </a:extLst>
          </p:cNvPr>
          <p:cNvSpPr>
            <a:spLocks noGrp="1"/>
          </p:cNvSpPr>
          <p:nvPr>
            <p:ph type="title"/>
          </p:nvPr>
        </p:nvSpPr>
        <p:spPr/>
        <p:txBody>
          <a:bodyPr/>
          <a:lstStyle/>
          <a:p>
            <a:r>
              <a:rPr lang="en-US" dirty="0">
                <a:ea typeface="Source Sans Pro Light" panose="020B0403030403020204" pitchFamily="34" charset="0"/>
              </a:rPr>
              <a:t>Separation of Concerns</a:t>
            </a:r>
          </a:p>
        </p:txBody>
      </p:sp>
      <p:sp>
        <p:nvSpPr>
          <p:cNvPr id="3" name="Content Placeholder 2">
            <a:extLst>
              <a:ext uri="{FF2B5EF4-FFF2-40B4-BE49-F238E27FC236}">
                <a16:creationId xmlns:a16="http://schemas.microsoft.com/office/drawing/2014/main" id="{88AA8FA0-1F19-4CFC-8918-EC06F1442C07}"/>
              </a:ext>
            </a:extLst>
          </p:cNvPr>
          <p:cNvSpPr>
            <a:spLocks noGrp="1"/>
          </p:cNvSpPr>
          <p:nvPr>
            <p:ph idx="1"/>
          </p:nvPr>
        </p:nvSpPr>
        <p:spPr>
          <a:xfrm>
            <a:off x="838200" y="1825625"/>
            <a:ext cx="10515600" cy="3890249"/>
          </a:xfrm>
        </p:spPr>
        <p:txBody>
          <a:bodyPr>
            <a:normAutofit fontScale="92500"/>
          </a:bodyPr>
          <a:lstStyle/>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Architecturally, applications can be logically built to follow this principle by separating core business behavior from infrastructure and user-interface logic</a:t>
            </a:r>
          </a:p>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Business rules and logic should reside in a separate project, which should not depend on other projects in the application</a:t>
            </a:r>
          </a:p>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This helps ensure that the business model is easy to test and can evolve without being tightly coupled to low-level implementation details</a:t>
            </a:r>
          </a:p>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 Separation of concerns is a key consideration behind the use of layers in application architectures</a:t>
            </a:r>
            <a:endParaRPr lang="en-US" sz="2400" dirty="0">
              <a:ea typeface="Source Sans Pro Light" panose="020B0403030403020204" pitchFamily="34" charset="0"/>
              <a:cs typeface="Times New Roman" panose="02020603050405020304" pitchFamily="18" charset="0"/>
            </a:endParaRPr>
          </a:p>
        </p:txBody>
      </p:sp>
    </p:spTree>
    <p:extLst>
      <p:ext uri="{BB962C8B-B14F-4D97-AF65-F5344CB8AC3E}">
        <p14:creationId xmlns:p14="http://schemas.microsoft.com/office/powerpoint/2010/main" val="1894520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E0E3909-9C71-4D28-8004-E75F90D07E4C}"/>
              </a:ext>
            </a:extLst>
          </p:cNvPr>
          <p:cNvGrpSpPr/>
          <p:nvPr/>
        </p:nvGrpSpPr>
        <p:grpSpPr>
          <a:xfrm>
            <a:off x="0" y="5807797"/>
            <a:ext cx="12192000" cy="1008205"/>
            <a:chOff x="0" y="5832533"/>
            <a:chExt cx="9144000" cy="1008205"/>
          </a:xfrm>
        </p:grpSpPr>
        <p:sp>
          <p:nvSpPr>
            <p:cNvPr id="8" name="Rectangle 7">
              <a:extLst>
                <a:ext uri="{FF2B5EF4-FFF2-40B4-BE49-F238E27FC236}">
                  <a16:creationId xmlns:a16="http://schemas.microsoft.com/office/drawing/2014/main" id="{CFBC93CD-E3CF-4802-8CB4-D2FC7C005208}"/>
                </a:ext>
              </a:extLst>
            </p:cNvPr>
            <p:cNvSpPr/>
            <p:nvPr/>
          </p:nvSpPr>
          <p:spPr>
            <a:xfrm>
              <a:off x="0" y="5832533"/>
              <a:ext cx="9144000" cy="1008205"/>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a:extLst>
                <a:ext uri="{FF2B5EF4-FFF2-40B4-BE49-F238E27FC236}">
                  <a16:creationId xmlns:a16="http://schemas.microsoft.com/office/drawing/2014/main" id="{1255ED06-A45E-4941-86F2-CE2D00779D24}"/>
                </a:ext>
              </a:extLst>
            </p:cNvPr>
            <p:cNvSpPr txBox="1"/>
            <p:nvPr/>
          </p:nvSpPr>
          <p:spPr>
            <a:xfrm>
              <a:off x="0" y="5936046"/>
              <a:ext cx="3563471" cy="646331"/>
            </a:xfrm>
            <a:prstGeom prst="rect">
              <a:avLst/>
            </a:prstGeom>
            <a:noFill/>
          </p:spPr>
          <p:txBody>
            <a:bodyPr wrap="square" rtlCol="0">
              <a:spAutoFit/>
            </a:bodyPr>
            <a:lstStyle/>
            <a:p>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10" name="TextBox 9">
              <a:extLst>
                <a:ext uri="{FF2B5EF4-FFF2-40B4-BE49-F238E27FC236}">
                  <a16:creationId xmlns:a16="http://schemas.microsoft.com/office/drawing/2014/main" id="{58B0D7FC-5CF1-4E17-AF7E-054CD52FF616}"/>
                </a:ext>
              </a:extLst>
            </p:cNvPr>
            <p:cNvSpPr txBox="1"/>
            <p:nvPr/>
          </p:nvSpPr>
          <p:spPr>
            <a:xfrm>
              <a:off x="5535988" y="5936046"/>
              <a:ext cx="3563471" cy="646331"/>
            </a:xfrm>
            <a:prstGeom prst="rect">
              <a:avLst/>
            </a:prstGeom>
            <a:noFill/>
          </p:spPr>
          <p:txBody>
            <a:bodyPr wrap="square" rtlCol="0">
              <a:spAutoFit/>
            </a:bodyPr>
            <a:lstStyle/>
            <a:p>
              <a:pPr algn="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11" name="Picture 10">
              <a:extLst>
                <a:ext uri="{FF2B5EF4-FFF2-40B4-BE49-F238E27FC236}">
                  <a16:creationId xmlns:a16="http://schemas.microsoft.com/office/drawing/2014/main" id="{7C9486A8-A369-43FC-B2D6-9A2311A6A2C5}"/>
                </a:ext>
              </a:extLst>
            </p:cNvPr>
            <p:cNvPicPr>
              <a:picLocks noChangeAspect="1"/>
            </p:cNvPicPr>
            <p:nvPr/>
          </p:nvPicPr>
          <p:blipFill>
            <a:blip r:embed="rId2"/>
            <a:stretch>
              <a:fillRect/>
            </a:stretch>
          </p:blipFill>
          <p:spPr>
            <a:xfrm>
              <a:off x="4345853" y="5951346"/>
              <a:ext cx="452294" cy="678656"/>
            </a:xfrm>
            <a:prstGeom prst="rect">
              <a:avLst/>
            </a:prstGeom>
          </p:spPr>
        </p:pic>
      </p:grpSp>
      <p:sp>
        <p:nvSpPr>
          <p:cNvPr id="2" name="Title 1">
            <a:extLst>
              <a:ext uri="{FF2B5EF4-FFF2-40B4-BE49-F238E27FC236}">
                <a16:creationId xmlns:a16="http://schemas.microsoft.com/office/drawing/2014/main" id="{96E08E03-04FE-4EA2-9846-6285265D6AD9}"/>
              </a:ext>
            </a:extLst>
          </p:cNvPr>
          <p:cNvSpPr>
            <a:spLocks noGrp="1"/>
          </p:cNvSpPr>
          <p:nvPr>
            <p:ph type="title"/>
          </p:nvPr>
        </p:nvSpPr>
        <p:spPr/>
        <p:txBody>
          <a:bodyPr/>
          <a:lstStyle/>
          <a:p>
            <a:r>
              <a:rPr lang="en-US" dirty="0"/>
              <a:t>Characteristics</a:t>
            </a:r>
          </a:p>
        </p:txBody>
      </p:sp>
      <p:sp>
        <p:nvSpPr>
          <p:cNvPr id="4" name="Text Placeholder 3">
            <a:extLst>
              <a:ext uri="{FF2B5EF4-FFF2-40B4-BE49-F238E27FC236}">
                <a16:creationId xmlns:a16="http://schemas.microsoft.com/office/drawing/2014/main" id="{0A51EBB1-8AE1-4158-9D39-158B50252E67}"/>
              </a:ext>
            </a:extLst>
          </p:cNvPr>
          <p:cNvSpPr>
            <a:spLocks noGrp="1"/>
          </p:cNvSpPr>
          <p:nvPr>
            <p:ph type="body" idx="1"/>
          </p:nvPr>
        </p:nvSpPr>
        <p:spPr/>
        <p:txBody>
          <a:bodyPr/>
          <a:lstStyle/>
          <a:p>
            <a:r>
              <a:rPr lang="en-US" dirty="0"/>
              <a:t>Encapsulation</a:t>
            </a:r>
          </a:p>
        </p:txBody>
      </p:sp>
    </p:spTree>
    <p:extLst>
      <p:ext uri="{BB962C8B-B14F-4D97-AF65-F5344CB8AC3E}">
        <p14:creationId xmlns:p14="http://schemas.microsoft.com/office/powerpoint/2010/main" val="2074201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E0E3909-9C71-4D28-8004-E75F90D07E4C}"/>
              </a:ext>
            </a:extLst>
          </p:cNvPr>
          <p:cNvGrpSpPr/>
          <p:nvPr/>
        </p:nvGrpSpPr>
        <p:grpSpPr>
          <a:xfrm>
            <a:off x="0" y="5807797"/>
            <a:ext cx="12192000" cy="1008205"/>
            <a:chOff x="0" y="5832533"/>
            <a:chExt cx="9144000" cy="1008205"/>
          </a:xfrm>
        </p:grpSpPr>
        <p:sp>
          <p:nvSpPr>
            <p:cNvPr id="8" name="Rectangle 7">
              <a:extLst>
                <a:ext uri="{FF2B5EF4-FFF2-40B4-BE49-F238E27FC236}">
                  <a16:creationId xmlns:a16="http://schemas.microsoft.com/office/drawing/2014/main" id="{CFBC93CD-E3CF-4802-8CB4-D2FC7C005208}"/>
                </a:ext>
              </a:extLst>
            </p:cNvPr>
            <p:cNvSpPr/>
            <p:nvPr/>
          </p:nvSpPr>
          <p:spPr>
            <a:xfrm>
              <a:off x="0" y="5832533"/>
              <a:ext cx="9144000" cy="1008205"/>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a:extLst>
                <a:ext uri="{FF2B5EF4-FFF2-40B4-BE49-F238E27FC236}">
                  <a16:creationId xmlns:a16="http://schemas.microsoft.com/office/drawing/2014/main" id="{1255ED06-A45E-4941-86F2-CE2D00779D24}"/>
                </a:ext>
              </a:extLst>
            </p:cNvPr>
            <p:cNvSpPr txBox="1"/>
            <p:nvPr/>
          </p:nvSpPr>
          <p:spPr>
            <a:xfrm>
              <a:off x="0" y="5936046"/>
              <a:ext cx="3563471" cy="646331"/>
            </a:xfrm>
            <a:prstGeom prst="rect">
              <a:avLst/>
            </a:prstGeom>
            <a:noFill/>
          </p:spPr>
          <p:txBody>
            <a:bodyPr wrap="square" rtlCol="0">
              <a:spAutoFit/>
            </a:bodyPr>
            <a:lstStyle/>
            <a:p>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10" name="TextBox 9">
              <a:extLst>
                <a:ext uri="{FF2B5EF4-FFF2-40B4-BE49-F238E27FC236}">
                  <a16:creationId xmlns:a16="http://schemas.microsoft.com/office/drawing/2014/main" id="{58B0D7FC-5CF1-4E17-AF7E-054CD52FF616}"/>
                </a:ext>
              </a:extLst>
            </p:cNvPr>
            <p:cNvSpPr txBox="1"/>
            <p:nvPr/>
          </p:nvSpPr>
          <p:spPr>
            <a:xfrm>
              <a:off x="5535988" y="5936046"/>
              <a:ext cx="3563471" cy="646331"/>
            </a:xfrm>
            <a:prstGeom prst="rect">
              <a:avLst/>
            </a:prstGeom>
            <a:noFill/>
          </p:spPr>
          <p:txBody>
            <a:bodyPr wrap="square" rtlCol="0">
              <a:spAutoFit/>
            </a:bodyPr>
            <a:lstStyle/>
            <a:p>
              <a:pPr algn="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11" name="Picture 10">
              <a:extLst>
                <a:ext uri="{FF2B5EF4-FFF2-40B4-BE49-F238E27FC236}">
                  <a16:creationId xmlns:a16="http://schemas.microsoft.com/office/drawing/2014/main" id="{7C9486A8-A369-43FC-B2D6-9A2311A6A2C5}"/>
                </a:ext>
              </a:extLst>
            </p:cNvPr>
            <p:cNvPicPr>
              <a:picLocks noChangeAspect="1"/>
            </p:cNvPicPr>
            <p:nvPr/>
          </p:nvPicPr>
          <p:blipFill>
            <a:blip r:embed="rId2"/>
            <a:stretch>
              <a:fillRect/>
            </a:stretch>
          </p:blipFill>
          <p:spPr>
            <a:xfrm>
              <a:off x="4345853" y="5951346"/>
              <a:ext cx="452294" cy="678656"/>
            </a:xfrm>
            <a:prstGeom prst="rect">
              <a:avLst/>
            </a:prstGeom>
          </p:spPr>
        </p:pic>
      </p:grpSp>
      <p:sp>
        <p:nvSpPr>
          <p:cNvPr id="2" name="Title 1">
            <a:extLst>
              <a:ext uri="{FF2B5EF4-FFF2-40B4-BE49-F238E27FC236}">
                <a16:creationId xmlns:a16="http://schemas.microsoft.com/office/drawing/2014/main" id="{96E08E03-04FE-4EA2-9846-6285265D6AD9}"/>
              </a:ext>
            </a:extLst>
          </p:cNvPr>
          <p:cNvSpPr>
            <a:spLocks noGrp="1"/>
          </p:cNvSpPr>
          <p:nvPr>
            <p:ph type="title"/>
          </p:nvPr>
        </p:nvSpPr>
        <p:spPr/>
        <p:txBody>
          <a:bodyPr/>
          <a:lstStyle/>
          <a:p>
            <a:r>
              <a:rPr lang="en-US" dirty="0">
                <a:ea typeface="Source Sans Pro Light" panose="020B0403030403020204" pitchFamily="34" charset="0"/>
              </a:rPr>
              <a:t>Encapsulation</a:t>
            </a:r>
          </a:p>
        </p:txBody>
      </p:sp>
      <p:sp>
        <p:nvSpPr>
          <p:cNvPr id="3" name="Content Placeholder 2">
            <a:extLst>
              <a:ext uri="{FF2B5EF4-FFF2-40B4-BE49-F238E27FC236}">
                <a16:creationId xmlns:a16="http://schemas.microsoft.com/office/drawing/2014/main" id="{88AA8FA0-1F19-4CFC-8918-EC06F1442C07}"/>
              </a:ext>
            </a:extLst>
          </p:cNvPr>
          <p:cNvSpPr>
            <a:spLocks noGrp="1"/>
          </p:cNvSpPr>
          <p:nvPr>
            <p:ph idx="1"/>
          </p:nvPr>
        </p:nvSpPr>
        <p:spPr>
          <a:xfrm>
            <a:off x="838200" y="1825625"/>
            <a:ext cx="10515600" cy="3890249"/>
          </a:xfrm>
        </p:spPr>
        <p:txBody>
          <a:bodyPr>
            <a:normAutofit/>
          </a:bodyPr>
          <a:lstStyle/>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Parts of an application should use encapsulation to insulate them from other parts of the application</a:t>
            </a:r>
          </a:p>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Application components and layers should be able to adjust their internal implementation without breaking their collaborators as long as external contracts are not violated</a:t>
            </a:r>
          </a:p>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Proper use of encapsulation helps achieve loose coupling and modularity in application designs, since objects and packages can be replaced with alternative implementations so long as the same interface is maintained</a:t>
            </a:r>
          </a:p>
        </p:txBody>
      </p:sp>
    </p:spTree>
    <p:extLst>
      <p:ext uri="{BB962C8B-B14F-4D97-AF65-F5344CB8AC3E}">
        <p14:creationId xmlns:p14="http://schemas.microsoft.com/office/powerpoint/2010/main" val="2509196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E0E3909-9C71-4D28-8004-E75F90D07E4C}"/>
              </a:ext>
            </a:extLst>
          </p:cNvPr>
          <p:cNvGrpSpPr/>
          <p:nvPr/>
        </p:nvGrpSpPr>
        <p:grpSpPr>
          <a:xfrm>
            <a:off x="0" y="5807797"/>
            <a:ext cx="12192000" cy="1008205"/>
            <a:chOff x="0" y="5832533"/>
            <a:chExt cx="9144000" cy="1008205"/>
          </a:xfrm>
        </p:grpSpPr>
        <p:sp>
          <p:nvSpPr>
            <p:cNvPr id="8" name="Rectangle 7">
              <a:extLst>
                <a:ext uri="{FF2B5EF4-FFF2-40B4-BE49-F238E27FC236}">
                  <a16:creationId xmlns:a16="http://schemas.microsoft.com/office/drawing/2014/main" id="{CFBC93CD-E3CF-4802-8CB4-D2FC7C005208}"/>
                </a:ext>
              </a:extLst>
            </p:cNvPr>
            <p:cNvSpPr/>
            <p:nvPr/>
          </p:nvSpPr>
          <p:spPr>
            <a:xfrm>
              <a:off x="0" y="5832533"/>
              <a:ext cx="9144000" cy="1008205"/>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a:extLst>
                <a:ext uri="{FF2B5EF4-FFF2-40B4-BE49-F238E27FC236}">
                  <a16:creationId xmlns:a16="http://schemas.microsoft.com/office/drawing/2014/main" id="{1255ED06-A45E-4941-86F2-CE2D00779D24}"/>
                </a:ext>
              </a:extLst>
            </p:cNvPr>
            <p:cNvSpPr txBox="1"/>
            <p:nvPr/>
          </p:nvSpPr>
          <p:spPr>
            <a:xfrm>
              <a:off x="0" y="5936046"/>
              <a:ext cx="3563471" cy="646331"/>
            </a:xfrm>
            <a:prstGeom prst="rect">
              <a:avLst/>
            </a:prstGeom>
            <a:noFill/>
          </p:spPr>
          <p:txBody>
            <a:bodyPr wrap="square" rtlCol="0">
              <a:spAutoFit/>
            </a:bodyPr>
            <a:lstStyle/>
            <a:p>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10" name="TextBox 9">
              <a:extLst>
                <a:ext uri="{FF2B5EF4-FFF2-40B4-BE49-F238E27FC236}">
                  <a16:creationId xmlns:a16="http://schemas.microsoft.com/office/drawing/2014/main" id="{58B0D7FC-5CF1-4E17-AF7E-054CD52FF616}"/>
                </a:ext>
              </a:extLst>
            </p:cNvPr>
            <p:cNvSpPr txBox="1"/>
            <p:nvPr/>
          </p:nvSpPr>
          <p:spPr>
            <a:xfrm>
              <a:off x="5535988" y="5936046"/>
              <a:ext cx="3563471" cy="646331"/>
            </a:xfrm>
            <a:prstGeom prst="rect">
              <a:avLst/>
            </a:prstGeom>
            <a:noFill/>
          </p:spPr>
          <p:txBody>
            <a:bodyPr wrap="square" rtlCol="0">
              <a:spAutoFit/>
            </a:bodyPr>
            <a:lstStyle/>
            <a:p>
              <a:pPr algn="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11" name="Picture 10">
              <a:extLst>
                <a:ext uri="{FF2B5EF4-FFF2-40B4-BE49-F238E27FC236}">
                  <a16:creationId xmlns:a16="http://schemas.microsoft.com/office/drawing/2014/main" id="{7C9486A8-A369-43FC-B2D6-9A2311A6A2C5}"/>
                </a:ext>
              </a:extLst>
            </p:cNvPr>
            <p:cNvPicPr>
              <a:picLocks noChangeAspect="1"/>
            </p:cNvPicPr>
            <p:nvPr/>
          </p:nvPicPr>
          <p:blipFill>
            <a:blip r:embed="rId2"/>
            <a:stretch>
              <a:fillRect/>
            </a:stretch>
          </p:blipFill>
          <p:spPr>
            <a:xfrm>
              <a:off x="4345853" y="5951346"/>
              <a:ext cx="452294" cy="678656"/>
            </a:xfrm>
            <a:prstGeom prst="rect">
              <a:avLst/>
            </a:prstGeom>
          </p:spPr>
        </p:pic>
      </p:grpSp>
      <p:sp>
        <p:nvSpPr>
          <p:cNvPr id="2" name="Title 1">
            <a:extLst>
              <a:ext uri="{FF2B5EF4-FFF2-40B4-BE49-F238E27FC236}">
                <a16:creationId xmlns:a16="http://schemas.microsoft.com/office/drawing/2014/main" id="{96E08E03-04FE-4EA2-9846-6285265D6AD9}"/>
              </a:ext>
            </a:extLst>
          </p:cNvPr>
          <p:cNvSpPr>
            <a:spLocks noGrp="1"/>
          </p:cNvSpPr>
          <p:nvPr>
            <p:ph type="title"/>
          </p:nvPr>
        </p:nvSpPr>
        <p:spPr/>
        <p:txBody>
          <a:bodyPr/>
          <a:lstStyle/>
          <a:p>
            <a:r>
              <a:rPr lang="en-US" dirty="0">
                <a:ea typeface="Source Sans Pro Light" panose="020B0403030403020204" pitchFamily="34" charset="0"/>
              </a:rPr>
              <a:t>Coupling</a:t>
            </a:r>
          </a:p>
        </p:txBody>
      </p:sp>
      <p:sp>
        <p:nvSpPr>
          <p:cNvPr id="3" name="Content Placeholder 2">
            <a:extLst>
              <a:ext uri="{FF2B5EF4-FFF2-40B4-BE49-F238E27FC236}">
                <a16:creationId xmlns:a16="http://schemas.microsoft.com/office/drawing/2014/main" id="{88AA8FA0-1F19-4CFC-8918-EC06F1442C07}"/>
              </a:ext>
            </a:extLst>
          </p:cNvPr>
          <p:cNvSpPr>
            <a:spLocks noGrp="1"/>
          </p:cNvSpPr>
          <p:nvPr>
            <p:ph idx="1"/>
          </p:nvPr>
        </p:nvSpPr>
        <p:spPr>
          <a:xfrm>
            <a:off x="838200" y="1825625"/>
            <a:ext cx="10515600" cy="3890249"/>
          </a:xfrm>
        </p:spPr>
        <p:txBody>
          <a:bodyPr>
            <a:normAutofit/>
          </a:bodyPr>
          <a:lstStyle/>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The degree of interdependence between software modules</a:t>
            </a:r>
          </a:p>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A measure of how closely connected two routines or modules area</a:t>
            </a:r>
          </a:p>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The strength of the relationships between modules</a:t>
            </a:r>
          </a:p>
          <a:p>
            <a:pPr marL="0" indent="0">
              <a:lnSpc>
                <a:spcPct val="100000"/>
              </a:lnSpc>
              <a:spcBef>
                <a:spcPts val="0"/>
              </a:spcBef>
              <a:spcAft>
                <a:spcPts val="1200"/>
              </a:spcAft>
              <a:buNone/>
            </a:pPr>
            <a:endParaRPr lang="en-US" dirty="0">
              <a:ea typeface="Source Sans Pro Light" panose="020B0403030403020204" pitchFamily="34" charset="0"/>
              <a:cs typeface="Times New Roman" panose="02020603050405020304" pitchFamily="18" charset="0"/>
            </a:endParaRPr>
          </a:p>
        </p:txBody>
      </p:sp>
    </p:spTree>
    <p:extLst>
      <p:ext uri="{BB962C8B-B14F-4D97-AF65-F5344CB8AC3E}">
        <p14:creationId xmlns:p14="http://schemas.microsoft.com/office/powerpoint/2010/main" val="372275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E0E3909-9C71-4D28-8004-E75F90D07E4C}"/>
              </a:ext>
            </a:extLst>
          </p:cNvPr>
          <p:cNvGrpSpPr/>
          <p:nvPr/>
        </p:nvGrpSpPr>
        <p:grpSpPr>
          <a:xfrm>
            <a:off x="0" y="5807797"/>
            <a:ext cx="12192000" cy="1008205"/>
            <a:chOff x="0" y="5832533"/>
            <a:chExt cx="9144000" cy="1008205"/>
          </a:xfrm>
        </p:grpSpPr>
        <p:sp>
          <p:nvSpPr>
            <p:cNvPr id="8" name="Rectangle 7">
              <a:extLst>
                <a:ext uri="{FF2B5EF4-FFF2-40B4-BE49-F238E27FC236}">
                  <a16:creationId xmlns:a16="http://schemas.microsoft.com/office/drawing/2014/main" id="{CFBC93CD-E3CF-4802-8CB4-D2FC7C005208}"/>
                </a:ext>
              </a:extLst>
            </p:cNvPr>
            <p:cNvSpPr/>
            <p:nvPr/>
          </p:nvSpPr>
          <p:spPr>
            <a:xfrm>
              <a:off x="0" y="5832533"/>
              <a:ext cx="9144000" cy="1008205"/>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a:extLst>
                <a:ext uri="{FF2B5EF4-FFF2-40B4-BE49-F238E27FC236}">
                  <a16:creationId xmlns:a16="http://schemas.microsoft.com/office/drawing/2014/main" id="{1255ED06-A45E-4941-86F2-CE2D00779D24}"/>
                </a:ext>
              </a:extLst>
            </p:cNvPr>
            <p:cNvSpPr txBox="1"/>
            <p:nvPr/>
          </p:nvSpPr>
          <p:spPr>
            <a:xfrm>
              <a:off x="0" y="5936046"/>
              <a:ext cx="3563471" cy="646331"/>
            </a:xfrm>
            <a:prstGeom prst="rect">
              <a:avLst/>
            </a:prstGeom>
            <a:noFill/>
          </p:spPr>
          <p:txBody>
            <a:bodyPr wrap="square" rtlCol="0">
              <a:spAutoFit/>
            </a:bodyPr>
            <a:lstStyle/>
            <a:p>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10" name="TextBox 9">
              <a:extLst>
                <a:ext uri="{FF2B5EF4-FFF2-40B4-BE49-F238E27FC236}">
                  <a16:creationId xmlns:a16="http://schemas.microsoft.com/office/drawing/2014/main" id="{58B0D7FC-5CF1-4E17-AF7E-054CD52FF616}"/>
                </a:ext>
              </a:extLst>
            </p:cNvPr>
            <p:cNvSpPr txBox="1"/>
            <p:nvPr/>
          </p:nvSpPr>
          <p:spPr>
            <a:xfrm>
              <a:off x="5535988" y="5936046"/>
              <a:ext cx="3563471" cy="646331"/>
            </a:xfrm>
            <a:prstGeom prst="rect">
              <a:avLst/>
            </a:prstGeom>
            <a:noFill/>
          </p:spPr>
          <p:txBody>
            <a:bodyPr wrap="square" rtlCol="0">
              <a:spAutoFit/>
            </a:bodyPr>
            <a:lstStyle/>
            <a:p>
              <a:pPr algn="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11" name="Picture 10">
              <a:extLst>
                <a:ext uri="{FF2B5EF4-FFF2-40B4-BE49-F238E27FC236}">
                  <a16:creationId xmlns:a16="http://schemas.microsoft.com/office/drawing/2014/main" id="{7C9486A8-A369-43FC-B2D6-9A2311A6A2C5}"/>
                </a:ext>
              </a:extLst>
            </p:cNvPr>
            <p:cNvPicPr>
              <a:picLocks noChangeAspect="1"/>
            </p:cNvPicPr>
            <p:nvPr/>
          </p:nvPicPr>
          <p:blipFill>
            <a:blip r:embed="rId2"/>
            <a:stretch>
              <a:fillRect/>
            </a:stretch>
          </p:blipFill>
          <p:spPr>
            <a:xfrm>
              <a:off x="4345853" y="5951346"/>
              <a:ext cx="452294" cy="678656"/>
            </a:xfrm>
            <a:prstGeom prst="rect">
              <a:avLst/>
            </a:prstGeom>
          </p:spPr>
        </p:pic>
      </p:grpSp>
      <p:sp>
        <p:nvSpPr>
          <p:cNvPr id="2" name="Title 1">
            <a:extLst>
              <a:ext uri="{FF2B5EF4-FFF2-40B4-BE49-F238E27FC236}">
                <a16:creationId xmlns:a16="http://schemas.microsoft.com/office/drawing/2014/main" id="{96E08E03-04FE-4EA2-9846-6285265D6AD9}"/>
              </a:ext>
            </a:extLst>
          </p:cNvPr>
          <p:cNvSpPr>
            <a:spLocks noGrp="1"/>
          </p:cNvSpPr>
          <p:nvPr>
            <p:ph type="title"/>
          </p:nvPr>
        </p:nvSpPr>
        <p:spPr/>
        <p:txBody>
          <a:bodyPr/>
          <a:lstStyle/>
          <a:p>
            <a:r>
              <a:rPr lang="en-US" dirty="0">
                <a:ea typeface="Source Sans Pro Light" panose="020B0403030403020204" pitchFamily="34" charset="0"/>
              </a:rPr>
              <a:t>Coupling</a:t>
            </a:r>
          </a:p>
        </p:txBody>
      </p:sp>
      <p:sp>
        <p:nvSpPr>
          <p:cNvPr id="3" name="Content Placeholder 2">
            <a:extLst>
              <a:ext uri="{FF2B5EF4-FFF2-40B4-BE49-F238E27FC236}">
                <a16:creationId xmlns:a16="http://schemas.microsoft.com/office/drawing/2014/main" id="{88AA8FA0-1F19-4CFC-8918-EC06F1442C07}"/>
              </a:ext>
            </a:extLst>
          </p:cNvPr>
          <p:cNvSpPr>
            <a:spLocks noGrp="1"/>
          </p:cNvSpPr>
          <p:nvPr>
            <p:ph idx="1"/>
          </p:nvPr>
        </p:nvSpPr>
        <p:spPr>
          <a:xfrm>
            <a:off x="838200" y="1825625"/>
            <a:ext cx="10515600" cy="3890249"/>
          </a:xfrm>
        </p:spPr>
        <p:txBody>
          <a:bodyPr>
            <a:normAutofit lnSpcReduction="10000"/>
          </a:bodyPr>
          <a:lstStyle/>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Tightly coupled systems tend to exhibit the following developmental characteristics, which are often seen as disadvantages:</a:t>
            </a:r>
          </a:p>
          <a:p>
            <a:pPr marL="457200" lvl="1" indent="0">
              <a:lnSpc>
                <a:spcPct val="100000"/>
              </a:lnSpc>
              <a:spcBef>
                <a:spcPts val="0"/>
              </a:spcBef>
              <a:spcAft>
                <a:spcPts val="1200"/>
              </a:spcAft>
              <a:buNone/>
            </a:pPr>
            <a:r>
              <a:rPr lang="en-US" sz="2800" dirty="0">
                <a:ea typeface="Source Sans Pro Light" panose="020B0403030403020204" pitchFamily="34" charset="0"/>
                <a:cs typeface="Times New Roman" panose="02020603050405020304" pitchFamily="18" charset="0"/>
              </a:rPr>
              <a:t>A change in one module usually forces a ripple effect of changes in other modules</a:t>
            </a:r>
          </a:p>
          <a:p>
            <a:pPr marL="457200" lvl="1" indent="0">
              <a:lnSpc>
                <a:spcPct val="100000"/>
              </a:lnSpc>
              <a:spcBef>
                <a:spcPts val="0"/>
              </a:spcBef>
              <a:spcAft>
                <a:spcPts val="1200"/>
              </a:spcAft>
              <a:buNone/>
            </a:pPr>
            <a:r>
              <a:rPr lang="en-US" sz="2800" dirty="0">
                <a:ea typeface="Source Sans Pro Light" panose="020B0403030403020204" pitchFamily="34" charset="0"/>
                <a:cs typeface="Times New Roman" panose="02020603050405020304" pitchFamily="18" charset="0"/>
              </a:rPr>
              <a:t>Assembly of modules might require more effort and/or time due to the increased inter-module dependency</a:t>
            </a:r>
          </a:p>
          <a:p>
            <a:pPr marL="457200" lvl="1" indent="0">
              <a:lnSpc>
                <a:spcPct val="100000"/>
              </a:lnSpc>
              <a:spcBef>
                <a:spcPts val="0"/>
              </a:spcBef>
              <a:spcAft>
                <a:spcPts val="1200"/>
              </a:spcAft>
              <a:buNone/>
            </a:pPr>
            <a:r>
              <a:rPr lang="en-US" sz="2800" dirty="0">
                <a:ea typeface="Source Sans Pro Light" panose="020B0403030403020204" pitchFamily="34" charset="0"/>
                <a:cs typeface="Times New Roman" panose="02020603050405020304" pitchFamily="18" charset="0"/>
              </a:rPr>
              <a:t>A particular module might be harder to reuse and/or test because dependent modules must be included</a:t>
            </a:r>
          </a:p>
        </p:txBody>
      </p:sp>
    </p:spTree>
    <p:extLst>
      <p:ext uri="{BB962C8B-B14F-4D97-AF65-F5344CB8AC3E}">
        <p14:creationId xmlns:p14="http://schemas.microsoft.com/office/powerpoint/2010/main" val="4199264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E0E3909-9C71-4D28-8004-E75F90D07E4C}"/>
              </a:ext>
            </a:extLst>
          </p:cNvPr>
          <p:cNvGrpSpPr/>
          <p:nvPr/>
        </p:nvGrpSpPr>
        <p:grpSpPr>
          <a:xfrm>
            <a:off x="0" y="5807797"/>
            <a:ext cx="12192000" cy="1008205"/>
            <a:chOff x="0" y="5832533"/>
            <a:chExt cx="9144000" cy="1008205"/>
          </a:xfrm>
        </p:grpSpPr>
        <p:sp>
          <p:nvSpPr>
            <p:cNvPr id="8" name="Rectangle 7">
              <a:extLst>
                <a:ext uri="{FF2B5EF4-FFF2-40B4-BE49-F238E27FC236}">
                  <a16:creationId xmlns:a16="http://schemas.microsoft.com/office/drawing/2014/main" id="{CFBC93CD-E3CF-4802-8CB4-D2FC7C005208}"/>
                </a:ext>
              </a:extLst>
            </p:cNvPr>
            <p:cNvSpPr/>
            <p:nvPr/>
          </p:nvSpPr>
          <p:spPr>
            <a:xfrm>
              <a:off x="0" y="5832533"/>
              <a:ext cx="9144000" cy="1008205"/>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a:extLst>
                <a:ext uri="{FF2B5EF4-FFF2-40B4-BE49-F238E27FC236}">
                  <a16:creationId xmlns:a16="http://schemas.microsoft.com/office/drawing/2014/main" id="{1255ED06-A45E-4941-86F2-CE2D00779D24}"/>
                </a:ext>
              </a:extLst>
            </p:cNvPr>
            <p:cNvSpPr txBox="1"/>
            <p:nvPr/>
          </p:nvSpPr>
          <p:spPr>
            <a:xfrm>
              <a:off x="0" y="5936046"/>
              <a:ext cx="3563471" cy="646331"/>
            </a:xfrm>
            <a:prstGeom prst="rect">
              <a:avLst/>
            </a:prstGeom>
            <a:noFill/>
          </p:spPr>
          <p:txBody>
            <a:bodyPr wrap="square" rtlCol="0">
              <a:spAutoFit/>
            </a:bodyPr>
            <a:lstStyle/>
            <a:p>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10" name="TextBox 9">
              <a:extLst>
                <a:ext uri="{FF2B5EF4-FFF2-40B4-BE49-F238E27FC236}">
                  <a16:creationId xmlns:a16="http://schemas.microsoft.com/office/drawing/2014/main" id="{58B0D7FC-5CF1-4E17-AF7E-054CD52FF616}"/>
                </a:ext>
              </a:extLst>
            </p:cNvPr>
            <p:cNvSpPr txBox="1"/>
            <p:nvPr/>
          </p:nvSpPr>
          <p:spPr>
            <a:xfrm>
              <a:off x="5535988" y="5936046"/>
              <a:ext cx="3563471" cy="646331"/>
            </a:xfrm>
            <a:prstGeom prst="rect">
              <a:avLst/>
            </a:prstGeom>
            <a:noFill/>
          </p:spPr>
          <p:txBody>
            <a:bodyPr wrap="square" rtlCol="0">
              <a:spAutoFit/>
            </a:bodyPr>
            <a:lstStyle/>
            <a:p>
              <a:pPr algn="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11" name="Picture 10">
              <a:extLst>
                <a:ext uri="{FF2B5EF4-FFF2-40B4-BE49-F238E27FC236}">
                  <a16:creationId xmlns:a16="http://schemas.microsoft.com/office/drawing/2014/main" id="{7C9486A8-A369-43FC-B2D6-9A2311A6A2C5}"/>
                </a:ext>
              </a:extLst>
            </p:cNvPr>
            <p:cNvPicPr>
              <a:picLocks noChangeAspect="1"/>
            </p:cNvPicPr>
            <p:nvPr/>
          </p:nvPicPr>
          <p:blipFill>
            <a:blip r:embed="rId2"/>
            <a:stretch>
              <a:fillRect/>
            </a:stretch>
          </p:blipFill>
          <p:spPr>
            <a:xfrm>
              <a:off x="4345853" y="5951346"/>
              <a:ext cx="452294" cy="678656"/>
            </a:xfrm>
            <a:prstGeom prst="rect">
              <a:avLst/>
            </a:prstGeom>
          </p:spPr>
        </p:pic>
      </p:grpSp>
      <p:sp>
        <p:nvSpPr>
          <p:cNvPr id="2" name="Title 1">
            <a:extLst>
              <a:ext uri="{FF2B5EF4-FFF2-40B4-BE49-F238E27FC236}">
                <a16:creationId xmlns:a16="http://schemas.microsoft.com/office/drawing/2014/main" id="{96E08E03-04FE-4EA2-9846-6285265D6AD9}"/>
              </a:ext>
            </a:extLst>
          </p:cNvPr>
          <p:cNvSpPr>
            <a:spLocks noGrp="1"/>
          </p:cNvSpPr>
          <p:nvPr>
            <p:ph type="title"/>
          </p:nvPr>
        </p:nvSpPr>
        <p:spPr/>
        <p:txBody>
          <a:bodyPr/>
          <a:lstStyle/>
          <a:p>
            <a:r>
              <a:rPr lang="en-US" dirty="0">
                <a:ea typeface="Source Sans Pro Light" panose="020B0403030403020204" pitchFamily="34" charset="0"/>
              </a:rPr>
              <a:t>Cohesion</a:t>
            </a:r>
          </a:p>
        </p:txBody>
      </p:sp>
      <p:sp>
        <p:nvSpPr>
          <p:cNvPr id="3" name="Content Placeholder 2">
            <a:extLst>
              <a:ext uri="{FF2B5EF4-FFF2-40B4-BE49-F238E27FC236}">
                <a16:creationId xmlns:a16="http://schemas.microsoft.com/office/drawing/2014/main" id="{88AA8FA0-1F19-4CFC-8918-EC06F1442C07}"/>
              </a:ext>
            </a:extLst>
          </p:cNvPr>
          <p:cNvSpPr>
            <a:spLocks noGrp="1"/>
          </p:cNvSpPr>
          <p:nvPr>
            <p:ph idx="1"/>
          </p:nvPr>
        </p:nvSpPr>
        <p:spPr>
          <a:xfrm>
            <a:off x="838200" y="1825625"/>
            <a:ext cx="10515600" cy="3890249"/>
          </a:xfrm>
        </p:spPr>
        <p:txBody>
          <a:bodyPr>
            <a:normAutofit/>
          </a:bodyPr>
          <a:lstStyle/>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Cohesion refers to the degree to which the elements inside a module belong together</a:t>
            </a:r>
          </a:p>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In one sense, it is a measure of the strength of relationship between the methods and data of a class and some unifying purpose or concept served by that class</a:t>
            </a:r>
          </a:p>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In another sense, it is a measure of the strength of relationship between the class's methods and data themselves</a:t>
            </a:r>
          </a:p>
          <a:p>
            <a:pPr marL="0" indent="0">
              <a:lnSpc>
                <a:spcPct val="100000"/>
              </a:lnSpc>
              <a:spcBef>
                <a:spcPts val="0"/>
              </a:spcBef>
              <a:spcAft>
                <a:spcPts val="1200"/>
              </a:spcAft>
              <a:buNone/>
            </a:pPr>
            <a:endParaRPr lang="en-US" sz="3200" dirty="0">
              <a:ea typeface="Source Sans Pro Light" panose="020B0403030403020204" pitchFamily="34" charset="0"/>
              <a:cs typeface="Times New Roman" panose="02020603050405020304" pitchFamily="18" charset="0"/>
            </a:endParaRPr>
          </a:p>
        </p:txBody>
      </p:sp>
    </p:spTree>
    <p:extLst>
      <p:ext uri="{BB962C8B-B14F-4D97-AF65-F5344CB8AC3E}">
        <p14:creationId xmlns:p14="http://schemas.microsoft.com/office/powerpoint/2010/main" val="263270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E0E3909-9C71-4D28-8004-E75F90D07E4C}"/>
              </a:ext>
            </a:extLst>
          </p:cNvPr>
          <p:cNvGrpSpPr/>
          <p:nvPr/>
        </p:nvGrpSpPr>
        <p:grpSpPr>
          <a:xfrm>
            <a:off x="0" y="5807797"/>
            <a:ext cx="12192000" cy="1008205"/>
            <a:chOff x="0" y="5832533"/>
            <a:chExt cx="9144000" cy="1008205"/>
          </a:xfrm>
        </p:grpSpPr>
        <p:sp>
          <p:nvSpPr>
            <p:cNvPr id="8" name="Rectangle 7">
              <a:extLst>
                <a:ext uri="{FF2B5EF4-FFF2-40B4-BE49-F238E27FC236}">
                  <a16:creationId xmlns:a16="http://schemas.microsoft.com/office/drawing/2014/main" id="{CFBC93CD-E3CF-4802-8CB4-D2FC7C005208}"/>
                </a:ext>
              </a:extLst>
            </p:cNvPr>
            <p:cNvSpPr/>
            <p:nvPr/>
          </p:nvSpPr>
          <p:spPr>
            <a:xfrm>
              <a:off x="0" y="5832533"/>
              <a:ext cx="9144000" cy="1008205"/>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a:extLst>
                <a:ext uri="{FF2B5EF4-FFF2-40B4-BE49-F238E27FC236}">
                  <a16:creationId xmlns:a16="http://schemas.microsoft.com/office/drawing/2014/main" id="{1255ED06-A45E-4941-86F2-CE2D00779D24}"/>
                </a:ext>
              </a:extLst>
            </p:cNvPr>
            <p:cNvSpPr txBox="1"/>
            <p:nvPr/>
          </p:nvSpPr>
          <p:spPr>
            <a:xfrm>
              <a:off x="0" y="5936046"/>
              <a:ext cx="3563471" cy="646331"/>
            </a:xfrm>
            <a:prstGeom prst="rect">
              <a:avLst/>
            </a:prstGeom>
            <a:noFill/>
          </p:spPr>
          <p:txBody>
            <a:bodyPr wrap="square" rtlCol="0">
              <a:spAutoFit/>
            </a:bodyPr>
            <a:lstStyle/>
            <a:p>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10" name="TextBox 9">
              <a:extLst>
                <a:ext uri="{FF2B5EF4-FFF2-40B4-BE49-F238E27FC236}">
                  <a16:creationId xmlns:a16="http://schemas.microsoft.com/office/drawing/2014/main" id="{58B0D7FC-5CF1-4E17-AF7E-054CD52FF616}"/>
                </a:ext>
              </a:extLst>
            </p:cNvPr>
            <p:cNvSpPr txBox="1"/>
            <p:nvPr/>
          </p:nvSpPr>
          <p:spPr>
            <a:xfrm>
              <a:off x="5535988" y="5936046"/>
              <a:ext cx="3563471" cy="646331"/>
            </a:xfrm>
            <a:prstGeom prst="rect">
              <a:avLst/>
            </a:prstGeom>
            <a:noFill/>
          </p:spPr>
          <p:txBody>
            <a:bodyPr wrap="square" rtlCol="0">
              <a:spAutoFit/>
            </a:bodyPr>
            <a:lstStyle/>
            <a:p>
              <a:pPr algn="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11" name="Picture 10">
              <a:extLst>
                <a:ext uri="{FF2B5EF4-FFF2-40B4-BE49-F238E27FC236}">
                  <a16:creationId xmlns:a16="http://schemas.microsoft.com/office/drawing/2014/main" id="{7C9486A8-A369-43FC-B2D6-9A2311A6A2C5}"/>
                </a:ext>
              </a:extLst>
            </p:cNvPr>
            <p:cNvPicPr>
              <a:picLocks noChangeAspect="1"/>
            </p:cNvPicPr>
            <p:nvPr/>
          </p:nvPicPr>
          <p:blipFill>
            <a:blip r:embed="rId2"/>
            <a:stretch>
              <a:fillRect/>
            </a:stretch>
          </p:blipFill>
          <p:spPr>
            <a:xfrm>
              <a:off x="4345853" y="5951346"/>
              <a:ext cx="452294" cy="678656"/>
            </a:xfrm>
            <a:prstGeom prst="rect">
              <a:avLst/>
            </a:prstGeom>
          </p:spPr>
        </p:pic>
      </p:grpSp>
      <p:sp>
        <p:nvSpPr>
          <p:cNvPr id="2" name="Title 1">
            <a:extLst>
              <a:ext uri="{FF2B5EF4-FFF2-40B4-BE49-F238E27FC236}">
                <a16:creationId xmlns:a16="http://schemas.microsoft.com/office/drawing/2014/main" id="{96E08E03-04FE-4EA2-9846-6285265D6AD9}"/>
              </a:ext>
            </a:extLst>
          </p:cNvPr>
          <p:cNvSpPr>
            <a:spLocks noGrp="1"/>
          </p:cNvSpPr>
          <p:nvPr>
            <p:ph type="title"/>
          </p:nvPr>
        </p:nvSpPr>
        <p:spPr/>
        <p:txBody>
          <a:bodyPr/>
          <a:lstStyle/>
          <a:p>
            <a:r>
              <a:rPr lang="en-US" dirty="0">
                <a:ea typeface="Source Sans Pro Light" panose="020B0403030403020204" pitchFamily="34" charset="0"/>
              </a:rPr>
              <a:t>Cohesion</a:t>
            </a:r>
          </a:p>
        </p:txBody>
      </p:sp>
      <p:sp>
        <p:nvSpPr>
          <p:cNvPr id="3" name="Content Placeholder 2">
            <a:extLst>
              <a:ext uri="{FF2B5EF4-FFF2-40B4-BE49-F238E27FC236}">
                <a16:creationId xmlns:a16="http://schemas.microsoft.com/office/drawing/2014/main" id="{88AA8FA0-1F19-4CFC-8918-EC06F1442C07}"/>
              </a:ext>
            </a:extLst>
          </p:cNvPr>
          <p:cNvSpPr>
            <a:spLocks noGrp="1"/>
          </p:cNvSpPr>
          <p:nvPr>
            <p:ph idx="1"/>
          </p:nvPr>
        </p:nvSpPr>
        <p:spPr>
          <a:xfrm>
            <a:off x="838200" y="1825625"/>
            <a:ext cx="10515600" cy="3890249"/>
          </a:xfrm>
        </p:spPr>
        <p:txBody>
          <a:bodyPr>
            <a:normAutofit/>
          </a:bodyPr>
          <a:lstStyle/>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Cohesion is an ordinal type of measurement and is usually described as “high cohesion” or “low cohesion”</a:t>
            </a:r>
          </a:p>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Modules with high cohesion tend to be preferable, because high cohesion is associated with several desirable traits of software including robustness, reliability, reusability, and understandability</a:t>
            </a:r>
          </a:p>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In contrast, low cohesion is associated with undesirable traits such as being difficult to maintain, test, reuse, or even understand</a:t>
            </a:r>
            <a:endParaRPr lang="en-US" sz="3200" dirty="0">
              <a:ea typeface="Source Sans Pro Light" panose="020B0403030403020204" pitchFamily="34" charset="0"/>
              <a:cs typeface="Times New Roman" panose="02020603050405020304" pitchFamily="18" charset="0"/>
            </a:endParaRPr>
          </a:p>
        </p:txBody>
      </p:sp>
    </p:spTree>
    <p:extLst>
      <p:ext uri="{BB962C8B-B14F-4D97-AF65-F5344CB8AC3E}">
        <p14:creationId xmlns:p14="http://schemas.microsoft.com/office/powerpoint/2010/main" val="14990610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E0E3909-9C71-4D28-8004-E75F90D07E4C}"/>
              </a:ext>
            </a:extLst>
          </p:cNvPr>
          <p:cNvGrpSpPr/>
          <p:nvPr/>
        </p:nvGrpSpPr>
        <p:grpSpPr>
          <a:xfrm>
            <a:off x="0" y="5807797"/>
            <a:ext cx="12192000" cy="1008205"/>
            <a:chOff x="0" y="5832533"/>
            <a:chExt cx="9144000" cy="1008205"/>
          </a:xfrm>
        </p:grpSpPr>
        <p:sp>
          <p:nvSpPr>
            <p:cNvPr id="8" name="Rectangle 7">
              <a:extLst>
                <a:ext uri="{FF2B5EF4-FFF2-40B4-BE49-F238E27FC236}">
                  <a16:creationId xmlns:a16="http://schemas.microsoft.com/office/drawing/2014/main" id="{CFBC93CD-E3CF-4802-8CB4-D2FC7C005208}"/>
                </a:ext>
              </a:extLst>
            </p:cNvPr>
            <p:cNvSpPr/>
            <p:nvPr/>
          </p:nvSpPr>
          <p:spPr>
            <a:xfrm>
              <a:off x="0" y="5832533"/>
              <a:ext cx="9144000" cy="1008205"/>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a:extLst>
                <a:ext uri="{FF2B5EF4-FFF2-40B4-BE49-F238E27FC236}">
                  <a16:creationId xmlns:a16="http://schemas.microsoft.com/office/drawing/2014/main" id="{1255ED06-A45E-4941-86F2-CE2D00779D24}"/>
                </a:ext>
              </a:extLst>
            </p:cNvPr>
            <p:cNvSpPr txBox="1"/>
            <p:nvPr/>
          </p:nvSpPr>
          <p:spPr>
            <a:xfrm>
              <a:off x="0" y="5936046"/>
              <a:ext cx="3563471" cy="646331"/>
            </a:xfrm>
            <a:prstGeom prst="rect">
              <a:avLst/>
            </a:prstGeom>
            <a:noFill/>
          </p:spPr>
          <p:txBody>
            <a:bodyPr wrap="square" rtlCol="0">
              <a:spAutoFit/>
            </a:bodyPr>
            <a:lstStyle/>
            <a:p>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10" name="TextBox 9">
              <a:extLst>
                <a:ext uri="{FF2B5EF4-FFF2-40B4-BE49-F238E27FC236}">
                  <a16:creationId xmlns:a16="http://schemas.microsoft.com/office/drawing/2014/main" id="{58B0D7FC-5CF1-4E17-AF7E-054CD52FF616}"/>
                </a:ext>
              </a:extLst>
            </p:cNvPr>
            <p:cNvSpPr txBox="1"/>
            <p:nvPr/>
          </p:nvSpPr>
          <p:spPr>
            <a:xfrm>
              <a:off x="5535988" y="5936046"/>
              <a:ext cx="3563471" cy="646331"/>
            </a:xfrm>
            <a:prstGeom prst="rect">
              <a:avLst/>
            </a:prstGeom>
            <a:noFill/>
          </p:spPr>
          <p:txBody>
            <a:bodyPr wrap="square" rtlCol="0">
              <a:spAutoFit/>
            </a:bodyPr>
            <a:lstStyle/>
            <a:p>
              <a:pPr algn="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11" name="Picture 10">
              <a:extLst>
                <a:ext uri="{FF2B5EF4-FFF2-40B4-BE49-F238E27FC236}">
                  <a16:creationId xmlns:a16="http://schemas.microsoft.com/office/drawing/2014/main" id="{7C9486A8-A369-43FC-B2D6-9A2311A6A2C5}"/>
                </a:ext>
              </a:extLst>
            </p:cNvPr>
            <p:cNvPicPr>
              <a:picLocks noChangeAspect="1"/>
            </p:cNvPicPr>
            <p:nvPr/>
          </p:nvPicPr>
          <p:blipFill>
            <a:blip r:embed="rId2"/>
            <a:stretch>
              <a:fillRect/>
            </a:stretch>
          </p:blipFill>
          <p:spPr>
            <a:xfrm>
              <a:off x="4345853" y="5951346"/>
              <a:ext cx="452294" cy="678656"/>
            </a:xfrm>
            <a:prstGeom prst="rect">
              <a:avLst/>
            </a:prstGeom>
          </p:spPr>
        </p:pic>
      </p:grpSp>
      <p:sp>
        <p:nvSpPr>
          <p:cNvPr id="2" name="Title 1">
            <a:extLst>
              <a:ext uri="{FF2B5EF4-FFF2-40B4-BE49-F238E27FC236}">
                <a16:creationId xmlns:a16="http://schemas.microsoft.com/office/drawing/2014/main" id="{96E08E03-04FE-4EA2-9846-6285265D6AD9}"/>
              </a:ext>
            </a:extLst>
          </p:cNvPr>
          <p:cNvSpPr>
            <a:spLocks noGrp="1"/>
          </p:cNvSpPr>
          <p:nvPr>
            <p:ph type="title"/>
          </p:nvPr>
        </p:nvSpPr>
        <p:spPr/>
        <p:txBody>
          <a:bodyPr/>
          <a:lstStyle/>
          <a:p>
            <a:r>
              <a:rPr lang="en-US" dirty="0">
                <a:ea typeface="Source Sans Pro Light" panose="020B0403030403020204" pitchFamily="34" charset="0"/>
              </a:rPr>
              <a:t>Cohesion</a:t>
            </a:r>
          </a:p>
        </p:txBody>
      </p:sp>
      <p:graphicFrame>
        <p:nvGraphicFramePr>
          <p:cNvPr id="5" name="Table 5">
            <a:extLst>
              <a:ext uri="{FF2B5EF4-FFF2-40B4-BE49-F238E27FC236}">
                <a16:creationId xmlns:a16="http://schemas.microsoft.com/office/drawing/2014/main" id="{9C0635EA-7B80-4EF6-96AA-B3D9368AF80F}"/>
              </a:ext>
            </a:extLst>
          </p:cNvPr>
          <p:cNvGraphicFramePr>
            <a:graphicFrameLocks noGrp="1"/>
          </p:cNvGraphicFramePr>
          <p:nvPr>
            <p:extLst>
              <p:ext uri="{D42A27DB-BD31-4B8C-83A1-F6EECF244321}">
                <p14:modId xmlns:p14="http://schemas.microsoft.com/office/powerpoint/2010/main" val="2521721963"/>
              </p:ext>
            </p:extLst>
          </p:nvPr>
        </p:nvGraphicFramePr>
        <p:xfrm>
          <a:off x="981798" y="1574800"/>
          <a:ext cx="2268396" cy="37084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351227">
                  <a:extLst>
                    <a:ext uri="{9D8B030D-6E8A-4147-A177-3AD203B41FA5}">
                      <a16:colId xmlns:a16="http://schemas.microsoft.com/office/drawing/2014/main" val="2094280085"/>
                    </a:ext>
                  </a:extLst>
                </a:gridCol>
                <a:gridCol w="1917169">
                  <a:extLst>
                    <a:ext uri="{9D8B030D-6E8A-4147-A177-3AD203B41FA5}">
                      <a16:colId xmlns:a16="http://schemas.microsoft.com/office/drawing/2014/main" val="779310366"/>
                    </a:ext>
                  </a:extLst>
                </a:gridCol>
              </a:tblGrid>
              <a:tr h="370840">
                <a:tc gridSpan="2">
                  <a:txBody>
                    <a:bodyPr/>
                    <a:lstStyle/>
                    <a:p>
                      <a:r>
                        <a:rPr lang="en-US" dirty="0"/>
                        <a:t>style.css</a:t>
                      </a:r>
                    </a:p>
                  </a:txBody>
                  <a:tcPr/>
                </a:tc>
                <a:tc hMerge="1">
                  <a:txBody>
                    <a:bodyPr/>
                    <a:lstStyle/>
                    <a:p>
                      <a:endParaRPr lang="en-US" dirty="0"/>
                    </a:p>
                  </a:txBody>
                  <a:tcPr/>
                </a:tc>
                <a:extLst>
                  <a:ext uri="{0D108BD9-81ED-4DB2-BD59-A6C34878D82A}">
                    <a16:rowId xmlns:a16="http://schemas.microsoft.com/office/drawing/2014/main" val="428632421"/>
                  </a:ext>
                </a:extLst>
              </a:tr>
              <a:tr h="370840">
                <a:tc>
                  <a:txBody>
                    <a:bodyPr/>
                    <a:lstStyle/>
                    <a:p>
                      <a:endParaRPr lang="en-US"/>
                    </a:p>
                  </a:txBody>
                  <a:tcPr/>
                </a:tc>
                <a:tc>
                  <a:txBody>
                    <a:bodyPr/>
                    <a:lstStyle/>
                    <a:p>
                      <a:r>
                        <a:rPr lang="en-US" dirty="0"/>
                        <a:t>.dark-gray</a:t>
                      </a:r>
                    </a:p>
                  </a:txBody>
                  <a:tcPr/>
                </a:tc>
                <a:extLst>
                  <a:ext uri="{0D108BD9-81ED-4DB2-BD59-A6C34878D82A}">
                    <a16:rowId xmlns:a16="http://schemas.microsoft.com/office/drawing/2014/main" val="1532233941"/>
                  </a:ext>
                </a:extLst>
              </a:tr>
              <a:tr h="370840">
                <a:tc>
                  <a:txBody>
                    <a:bodyPr/>
                    <a:lstStyle/>
                    <a:p>
                      <a:endParaRPr lang="en-US" dirty="0"/>
                    </a:p>
                  </a:txBody>
                  <a:tcPr/>
                </a:tc>
                <a:tc>
                  <a:txBody>
                    <a:bodyPr/>
                    <a:lstStyle/>
                    <a:p>
                      <a:r>
                        <a:rPr lang="en-US" dirty="0"/>
                        <a:t>.</a:t>
                      </a:r>
                      <a:r>
                        <a:rPr lang="en-US" dirty="0" err="1"/>
                        <a:t>sm</a:t>
                      </a:r>
                      <a:endParaRPr lang="en-US" dirty="0"/>
                    </a:p>
                  </a:txBody>
                  <a:tcPr/>
                </a:tc>
                <a:extLst>
                  <a:ext uri="{0D108BD9-81ED-4DB2-BD59-A6C34878D82A}">
                    <a16:rowId xmlns:a16="http://schemas.microsoft.com/office/drawing/2014/main" val="4279547103"/>
                  </a:ext>
                </a:extLst>
              </a:tr>
              <a:tr h="370840">
                <a:tc>
                  <a:txBody>
                    <a:bodyPr/>
                    <a:lstStyle/>
                    <a:p>
                      <a:endParaRPr lang="en-US" dirty="0"/>
                    </a:p>
                  </a:txBody>
                  <a:tcPr/>
                </a:tc>
                <a:tc>
                  <a:txBody>
                    <a:bodyPr/>
                    <a:lstStyle/>
                    <a:p>
                      <a:r>
                        <a:rPr lang="en-US" dirty="0"/>
                        <a:t>.md</a:t>
                      </a:r>
                    </a:p>
                  </a:txBody>
                  <a:tcPr/>
                </a:tc>
                <a:extLst>
                  <a:ext uri="{0D108BD9-81ED-4DB2-BD59-A6C34878D82A}">
                    <a16:rowId xmlns:a16="http://schemas.microsoft.com/office/drawing/2014/main" val="1963032810"/>
                  </a:ext>
                </a:extLst>
              </a:tr>
              <a:tr h="370840">
                <a:tc>
                  <a:txBody>
                    <a:bodyPr/>
                    <a:lstStyle/>
                    <a:p>
                      <a:endParaRPr lang="en-US" dirty="0"/>
                    </a:p>
                  </a:txBody>
                  <a:tcPr/>
                </a:tc>
                <a:tc>
                  <a:txBody>
                    <a:bodyPr/>
                    <a:lstStyle/>
                    <a:p>
                      <a:r>
                        <a:rPr lang="en-US" dirty="0"/>
                        <a:t>.dark-red</a:t>
                      </a:r>
                    </a:p>
                  </a:txBody>
                  <a:tcPr/>
                </a:tc>
                <a:extLst>
                  <a:ext uri="{0D108BD9-81ED-4DB2-BD59-A6C34878D82A}">
                    <a16:rowId xmlns:a16="http://schemas.microsoft.com/office/drawing/2014/main" val="210295155"/>
                  </a:ext>
                </a:extLst>
              </a:tr>
              <a:tr h="370840">
                <a:tc>
                  <a:txBody>
                    <a:bodyPr/>
                    <a:lstStyle/>
                    <a:p>
                      <a:endParaRPr lang="en-US" dirty="0"/>
                    </a:p>
                  </a:txBody>
                  <a:tcPr/>
                </a:tc>
                <a:tc>
                  <a:txBody>
                    <a:bodyPr/>
                    <a:lstStyle/>
                    <a:p>
                      <a:r>
                        <a:rPr lang="en-US" dirty="0"/>
                        <a:t>.lg</a:t>
                      </a:r>
                    </a:p>
                  </a:txBody>
                  <a:tcPr/>
                </a:tc>
                <a:extLst>
                  <a:ext uri="{0D108BD9-81ED-4DB2-BD59-A6C34878D82A}">
                    <a16:rowId xmlns:a16="http://schemas.microsoft.com/office/drawing/2014/main" val="646482636"/>
                  </a:ext>
                </a:extLst>
              </a:tr>
              <a:tr h="370840">
                <a:tc>
                  <a:txBody>
                    <a:bodyPr/>
                    <a:lstStyle/>
                    <a:p>
                      <a:endParaRPr lang="en-US" dirty="0"/>
                    </a:p>
                  </a:txBody>
                  <a:tcPr/>
                </a:tc>
                <a:tc>
                  <a:txBody>
                    <a:bodyPr/>
                    <a:lstStyle/>
                    <a:p>
                      <a:r>
                        <a:rPr lang="en-US" dirty="0"/>
                        <a:t>.light-green</a:t>
                      </a:r>
                    </a:p>
                  </a:txBody>
                  <a:tcPr/>
                </a:tc>
                <a:extLst>
                  <a:ext uri="{0D108BD9-81ED-4DB2-BD59-A6C34878D82A}">
                    <a16:rowId xmlns:a16="http://schemas.microsoft.com/office/drawing/2014/main" val="1086130742"/>
                  </a:ext>
                </a:extLst>
              </a:tr>
              <a:tr h="370840">
                <a:tc>
                  <a:txBody>
                    <a:bodyPr/>
                    <a:lstStyle/>
                    <a:p>
                      <a:endParaRPr lang="en-US" dirty="0"/>
                    </a:p>
                  </a:txBody>
                  <a:tcPr/>
                </a:tc>
                <a:tc>
                  <a:txBody>
                    <a:bodyPr/>
                    <a:lstStyle/>
                    <a:p>
                      <a:r>
                        <a:rPr lang="en-US" dirty="0"/>
                        <a:t>.highlight-text</a:t>
                      </a:r>
                    </a:p>
                  </a:txBody>
                  <a:tcPr/>
                </a:tc>
                <a:extLst>
                  <a:ext uri="{0D108BD9-81ED-4DB2-BD59-A6C34878D82A}">
                    <a16:rowId xmlns:a16="http://schemas.microsoft.com/office/drawing/2014/main" val="1004327473"/>
                  </a:ext>
                </a:extLst>
              </a:tr>
              <a:tr h="370840">
                <a:tc>
                  <a:txBody>
                    <a:bodyPr/>
                    <a:lstStyle/>
                    <a:p>
                      <a:endParaRPr lang="en-US" dirty="0"/>
                    </a:p>
                  </a:txBody>
                  <a:tcPr/>
                </a:tc>
                <a:tc>
                  <a:txBody>
                    <a:bodyPr/>
                    <a:lstStyle/>
                    <a:p>
                      <a:r>
                        <a:rPr lang="en-US" dirty="0"/>
                        <a:t>.</a:t>
                      </a:r>
                      <a:r>
                        <a:rPr lang="en-US" dirty="0" err="1"/>
                        <a:t>xs</a:t>
                      </a:r>
                      <a:endParaRPr lang="en-US" dirty="0"/>
                    </a:p>
                  </a:txBody>
                  <a:tcPr/>
                </a:tc>
                <a:extLst>
                  <a:ext uri="{0D108BD9-81ED-4DB2-BD59-A6C34878D82A}">
                    <a16:rowId xmlns:a16="http://schemas.microsoft.com/office/drawing/2014/main" val="1691085821"/>
                  </a:ext>
                </a:extLst>
              </a:tr>
              <a:tr h="370840">
                <a:tc>
                  <a:txBody>
                    <a:bodyPr/>
                    <a:lstStyle/>
                    <a:p>
                      <a:endParaRPr lang="en-US" dirty="0"/>
                    </a:p>
                  </a:txBody>
                  <a:tcPr/>
                </a:tc>
                <a:tc>
                  <a:txBody>
                    <a:bodyPr/>
                    <a:lstStyle/>
                    <a:p>
                      <a:r>
                        <a:rPr lang="en-US" dirty="0"/>
                        <a:t>.xl</a:t>
                      </a:r>
                    </a:p>
                  </a:txBody>
                  <a:tcPr/>
                </a:tc>
                <a:extLst>
                  <a:ext uri="{0D108BD9-81ED-4DB2-BD59-A6C34878D82A}">
                    <a16:rowId xmlns:a16="http://schemas.microsoft.com/office/drawing/2014/main" val="4000444970"/>
                  </a:ext>
                </a:extLst>
              </a:tr>
            </a:tbl>
          </a:graphicData>
        </a:graphic>
      </p:graphicFrame>
      <p:graphicFrame>
        <p:nvGraphicFramePr>
          <p:cNvPr id="12" name="Table 5">
            <a:extLst>
              <a:ext uri="{FF2B5EF4-FFF2-40B4-BE49-F238E27FC236}">
                <a16:creationId xmlns:a16="http://schemas.microsoft.com/office/drawing/2014/main" id="{8F1A0C75-3BCA-48BB-A627-E2EBC3D81EB9}"/>
              </a:ext>
            </a:extLst>
          </p:cNvPr>
          <p:cNvGraphicFramePr>
            <a:graphicFrameLocks noGrp="1"/>
          </p:cNvGraphicFramePr>
          <p:nvPr>
            <p:extLst>
              <p:ext uri="{D42A27DB-BD31-4B8C-83A1-F6EECF244321}">
                <p14:modId xmlns:p14="http://schemas.microsoft.com/office/powerpoint/2010/main" val="3104689297"/>
              </p:ext>
            </p:extLst>
          </p:nvPr>
        </p:nvGraphicFramePr>
        <p:xfrm>
          <a:off x="7294327" y="437885"/>
          <a:ext cx="2097889" cy="222504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324827">
                  <a:extLst>
                    <a:ext uri="{9D8B030D-6E8A-4147-A177-3AD203B41FA5}">
                      <a16:colId xmlns:a16="http://schemas.microsoft.com/office/drawing/2014/main" val="2094280085"/>
                    </a:ext>
                  </a:extLst>
                </a:gridCol>
                <a:gridCol w="1773062">
                  <a:extLst>
                    <a:ext uri="{9D8B030D-6E8A-4147-A177-3AD203B41FA5}">
                      <a16:colId xmlns:a16="http://schemas.microsoft.com/office/drawing/2014/main" val="779310366"/>
                    </a:ext>
                  </a:extLst>
                </a:gridCol>
              </a:tblGrid>
              <a:tr h="370840">
                <a:tc gridSpan="2">
                  <a:txBody>
                    <a:bodyPr/>
                    <a:lstStyle/>
                    <a:p>
                      <a:r>
                        <a:rPr lang="en-US" dirty="0"/>
                        <a:t>dimensions.css</a:t>
                      </a:r>
                    </a:p>
                  </a:txBody>
                  <a:tcPr/>
                </a:tc>
                <a:tc hMerge="1">
                  <a:txBody>
                    <a:bodyPr/>
                    <a:lstStyle/>
                    <a:p>
                      <a:endParaRPr lang="en-US" dirty="0"/>
                    </a:p>
                  </a:txBody>
                  <a:tcPr/>
                </a:tc>
                <a:extLst>
                  <a:ext uri="{0D108BD9-81ED-4DB2-BD59-A6C34878D82A}">
                    <a16:rowId xmlns:a16="http://schemas.microsoft.com/office/drawing/2014/main" val="428632421"/>
                  </a:ext>
                </a:extLst>
              </a:tr>
              <a:tr h="370840">
                <a:tc>
                  <a:txBody>
                    <a:bodyPr/>
                    <a:lstStyle/>
                    <a:p>
                      <a:endParaRPr lang="en-US" dirty="0"/>
                    </a:p>
                  </a:txBody>
                  <a:tcPr/>
                </a:tc>
                <a:tc>
                  <a:txBody>
                    <a:bodyPr/>
                    <a:lstStyle/>
                    <a:p>
                      <a:r>
                        <a:rPr lang="en-US" dirty="0"/>
                        <a:t>.</a:t>
                      </a:r>
                      <a:r>
                        <a:rPr lang="en-US" dirty="0" err="1"/>
                        <a:t>sm</a:t>
                      </a:r>
                      <a:endParaRPr lang="en-US" dirty="0"/>
                    </a:p>
                  </a:txBody>
                  <a:tcPr/>
                </a:tc>
                <a:extLst>
                  <a:ext uri="{0D108BD9-81ED-4DB2-BD59-A6C34878D82A}">
                    <a16:rowId xmlns:a16="http://schemas.microsoft.com/office/drawing/2014/main" val="4279547103"/>
                  </a:ext>
                </a:extLst>
              </a:tr>
              <a:tr h="370840">
                <a:tc>
                  <a:txBody>
                    <a:bodyPr/>
                    <a:lstStyle/>
                    <a:p>
                      <a:endParaRPr lang="en-US" dirty="0"/>
                    </a:p>
                  </a:txBody>
                  <a:tcPr/>
                </a:tc>
                <a:tc>
                  <a:txBody>
                    <a:bodyPr/>
                    <a:lstStyle/>
                    <a:p>
                      <a:r>
                        <a:rPr lang="en-US" dirty="0"/>
                        <a:t>.md</a:t>
                      </a:r>
                    </a:p>
                  </a:txBody>
                  <a:tcPr/>
                </a:tc>
                <a:extLst>
                  <a:ext uri="{0D108BD9-81ED-4DB2-BD59-A6C34878D82A}">
                    <a16:rowId xmlns:a16="http://schemas.microsoft.com/office/drawing/2014/main" val="1963032810"/>
                  </a:ext>
                </a:extLst>
              </a:tr>
              <a:tr h="370840">
                <a:tc>
                  <a:txBody>
                    <a:bodyPr/>
                    <a:lstStyle/>
                    <a:p>
                      <a:endParaRPr lang="en-US" dirty="0"/>
                    </a:p>
                  </a:txBody>
                  <a:tcPr/>
                </a:tc>
                <a:tc>
                  <a:txBody>
                    <a:bodyPr/>
                    <a:lstStyle/>
                    <a:p>
                      <a:r>
                        <a:rPr lang="en-US" dirty="0"/>
                        <a:t>.lg</a:t>
                      </a:r>
                    </a:p>
                  </a:txBody>
                  <a:tcPr/>
                </a:tc>
                <a:extLst>
                  <a:ext uri="{0D108BD9-81ED-4DB2-BD59-A6C34878D82A}">
                    <a16:rowId xmlns:a16="http://schemas.microsoft.com/office/drawing/2014/main" val="646482636"/>
                  </a:ext>
                </a:extLst>
              </a:tr>
              <a:tr h="370840">
                <a:tc>
                  <a:txBody>
                    <a:bodyPr/>
                    <a:lstStyle/>
                    <a:p>
                      <a:endParaRPr lang="en-US" dirty="0"/>
                    </a:p>
                  </a:txBody>
                  <a:tcPr/>
                </a:tc>
                <a:tc>
                  <a:txBody>
                    <a:bodyPr/>
                    <a:lstStyle/>
                    <a:p>
                      <a:r>
                        <a:rPr lang="en-US" dirty="0"/>
                        <a:t>.</a:t>
                      </a:r>
                      <a:r>
                        <a:rPr lang="en-US" dirty="0" err="1"/>
                        <a:t>xs</a:t>
                      </a:r>
                      <a:endParaRPr lang="en-US" dirty="0"/>
                    </a:p>
                  </a:txBody>
                  <a:tcPr/>
                </a:tc>
                <a:extLst>
                  <a:ext uri="{0D108BD9-81ED-4DB2-BD59-A6C34878D82A}">
                    <a16:rowId xmlns:a16="http://schemas.microsoft.com/office/drawing/2014/main" val="1691085821"/>
                  </a:ext>
                </a:extLst>
              </a:tr>
              <a:tr h="370840">
                <a:tc>
                  <a:txBody>
                    <a:bodyPr/>
                    <a:lstStyle/>
                    <a:p>
                      <a:endParaRPr lang="en-US" dirty="0"/>
                    </a:p>
                  </a:txBody>
                  <a:tcPr/>
                </a:tc>
                <a:tc>
                  <a:txBody>
                    <a:bodyPr/>
                    <a:lstStyle/>
                    <a:p>
                      <a:r>
                        <a:rPr lang="en-US" dirty="0"/>
                        <a:t>.xl</a:t>
                      </a:r>
                    </a:p>
                  </a:txBody>
                  <a:tcPr/>
                </a:tc>
                <a:extLst>
                  <a:ext uri="{0D108BD9-81ED-4DB2-BD59-A6C34878D82A}">
                    <a16:rowId xmlns:a16="http://schemas.microsoft.com/office/drawing/2014/main" val="4000444970"/>
                  </a:ext>
                </a:extLst>
              </a:tr>
            </a:tbl>
          </a:graphicData>
        </a:graphic>
      </p:graphicFrame>
      <p:graphicFrame>
        <p:nvGraphicFramePr>
          <p:cNvPr id="13" name="Table 5">
            <a:extLst>
              <a:ext uri="{FF2B5EF4-FFF2-40B4-BE49-F238E27FC236}">
                <a16:creationId xmlns:a16="http://schemas.microsoft.com/office/drawing/2014/main" id="{8F6382D0-CE70-4BDE-BC89-EEDFCB55B271}"/>
              </a:ext>
            </a:extLst>
          </p:cNvPr>
          <p:cNvGraphicFramePr>
            <a:graphicFrameLocks noGrp="1"/>
          </p:cNvGraphicFramePr>
          <p:nvPr>
            <p:extLst>
              <p:ext uri="{D42A27DB-BD31-4B8C-83A1-F6EECF244321}">
                <p14:modId xmlns:p14="http://schemas.microsoft.com/office/powerpoint/2010/main" val="1722755095"/>
              </p:ext>
            </p:extLst>
          </p:nvPr>
        </p:nvGraphicFramePr>
        <p:xfrm>
          <a:off x="7209073" y="3345539"/>
          <a:ext cx="2268396" cy="184912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351227">
                  <a:extLst>
                    <a:ext uri="{9D8B030D-6E8A-4147-A177-3AD203B41FA5}">
                      <a16:colId xmlns:a16="http://schemas.microsoft.com/office/drawing/2014/main" val="2094280085"/>
                    </a:ext>
                  </a:extLst>
                </a:gridCol>
                <a:gridCol w="1917169">
                  <a:extLst>
                    <a:ext uri="{9D8B030D-6E8A-4147-A177-3AD203B41FA5}">
                      <a16:colId xmlns:a16="http://schemas.microsoft.com/office/drawing/2014/main" val="779310366"/>
                    </a:ext>
                  </a:extLst>
                </a:gridCol>
              </a:tblGrid>
              <a:tr h="0">
                <a:tc gridSpan="2">
                  <a:txBody>
                    <a:bodyPr/>
                    <a:lstStyle/>
                    <a:p>
                      <a:r>
                        <a:rPr lang="en-US" dirty="0"/>
                        <a:t>colors.css</a:t>
                      </a:r>
                    </a:p>
                  </a:txBody>
                  <a:tcPr/>
                </a:tc>
                <a:tc hMerge="1">
                  <a:txBody>
                    <a:bodyPr/>
                    <a:lstStyle/>
                    <a:p>
                      <a:endParaRPr lang="en-US" dirty="0"/>
                    </a:p>
                  </a:txBody>
                  <a:tcPr/>
                </a:tc>
                <a:extLst>
                  <a:ext uri="{0D108BD9-81ED-4DB2-BD59-A6C34878D82A}">
                    <a16:rowId xmlns:a16="http://schemas.microsoft.com/office/drawing/2014/main" val="428632421"/>
                  </a:ext>
                </a:extLst>
              </a:tr>
              <a:tr h="370840">
                <a:tc>
                  <a:txBody>
                    <a:bodyPr/>
                    <a:lstStyle/>
                    <a:p>
                      <a:endParaRPr lang="en-US"/>
                    </a:p>
                  </a:txBody>
                  <a:tcPr/>
                </a:tc>
                <a:tc>
                  <a:txBody>
                    <a:bodyPr/>
                    <a:lstStyle/>
                    <a:p>
                      <a:r>
                        <a:rPr lang="en-US" dirty="0"/>
                        <a:t>.dark-gray</a:t>
                      </a:r>
                    </a:p>
                  </a:txBody>
                  <a:tcPr/>
                </a:tc>
                <a:extLst>
                  <a:ext uri="{0D108BD9-81ED-4DB2-BD59-A6C34878D82A}">
                    <a16:rowId xmlns:a16="http://schemas.microsoft.com/office/drawing/2014/main" val="1532233941"/>
                  </a:ext>
                </a:extLst>
              </a:tr>
              <a:tr h="370840">
                <a:tc>
                  <a:txBody>
                    <a:bodyPr/>
                    <a:lstStyle/>
                    <a:p>
                      <a:endParaRPr lang="en-US" dirty="0"/>
                    </a:p>
                  </a:txBody>
                  <a:tcPr/>
                </a:tc>
                <a:tc>
                  <a:txBody>
                    <a:bodyPr/>
                    <a:lstStyle/>
                    <a:p>
                      <a:r>
                        <a:rPr lang="en-US" dirty="0"/>
                        <a:t>.dark-red</a:t>
                      </a:r>
                    </a:p>
                  </a:txBody>
                  <a:tcPr/>
                </a:tc>
                <a:extLst>
                  <a:ext uri="{0D108BD9-81ED-4DB2-BD59-A6C34878D82A}">
                    <a16:rowId xmlns:a16="http://schemas.microsoft.com/office/drawing/2014/main" val="210295155"/>
                  </a:ext>
                </a:extLst>
              </a:tr>
              <a:tr h="370840">
                <a:tc>
                  <a:txBody>
                    <a:bodyPr/>
                    <a:lstStyle/>
                    <a:p>
                      <a:endParaRPr lang="en-US" dirty="0"/>
                    </a:p>
                  </a:txBody>
                  <a:tcPr/>
                </a:tc>
                <a:tc>
                  <a:txBody>
                    <a:bodyPr/>
                    <a:lstStyle/>
                    <a:p>
                      <a:r>
                        <a:rPr lang="en-US" dirty="0"/>
                        <a:t>.light-green</a:t>
                      </a:r>
                    </a:p>
                  </a:txBody>
                  <a:tcPr/>
                </a:tc>
                <a:extLst>
                  <a:ext uri="{0D108BD9-81ED-4DB2-BD59-A6C34878D82A}">
                    <a16:rowId xmlns:a16="http://schemas.microsoft.com/office/drawing/2014/main" val="1086130742"/>
                  </a:ext>
                </a:extLst>
              </a:tr>
              <a:tr h="370840">
                <a:tc>
                  <a:txBody>
                    <a:bodyPr/>
                    <a:lstStyle/>
                    <a:p>
                      <a:endParaRPr lang="en-US" dirty="0"/>
                    </a:p>
                  </a:txBody>
                  <a:tcPr/>
                </a:tc>
                <a:tc>
                  <a:txBody>
                    <a:bodyPr/>
                    <a:lstStyle/>
                    <a:p>
                      <a:r>
                        <a:rPr lang="en-US" dirty="0"/>
                        <a:t>.</a:t>
                      </a:r>
                      <a:r>
                        <a:rPr lang="en-US" dirty="0" err="1"/>
                        <a:t>fuschia</a:t>
                      </a:r>
                      <a:endParaRPr lang="en-US" dirty="0"/>
                    </a:p>
                  </a:txBody>
                  <a:tcPr/>
                </a:tc>
                <a:extLst>
                  <a:ext uri="{0D108BD9-81ED-4DB2-BD59-A6C34878D82A}">
                    <a16:rowId xmlns:a16="http://schemas.microsoft.com/office/drawing/2014/main" val="1004327473"/>
                  </a:ext>
                </a:extLst>
              </a:tr>
            </a:tbl>
          </a:graphicData>
        </a:graphic>
      </p:graphicFrame>
      <p:cxnSp>
        <p:nvCxnSpPr>
          <p:cNvPr id="14" name="Straight Arrow Connector 13">
            <a:extLst>
              <a:ext uri="{FF2B5EF4-FFF2-40B4-BE49-F238E27FC236}">
                <a16:creationId xmlns:a16="http://schemas.microsoft.com/office/drawing/2014/main" id="{90558B99-3E5E-4D41-B73C-0BDA72338259}"/>
              </a:ext>
            </a:extLst>
          </p:cNvPr>
          <p:cNvCxnSpPr>
            <a:cxnSpLocks/>
            <a:stCxn id="5" idx="3"/>
            <a:endCxn id="12" idx="1"/>
          </p:cNvCxnSpPr>
          <p:nvPr/>
        </p:nvCxnSpPr>
        <p:spPr>
          <a:xfrm flipV="1">
            <a:off x="3250194" y="1550405"/>
            <a:ext cx="4044133" cy="1878595"/>
          </a:xfrm>
          <a:prstGeom prst="straightConnector1">
            <a:avLst/>
          </a:prstGeom>
          <a:ln w="762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159785D-F583-4C5D-8C67-A360B5B11CB9}"/>
              </a:ext>
            </a:extLst>
          </p:cNvPr>
          <p:cNvCxnSpPr>
            <a:cxnSpLocks/>
            <a:stCxn id="5" idx="3"/>
            <a:endCxn id="13" idx="1"/>
          </p:cNvCxnSpPr>
          <p:nvPr/>
        </p:nvCxnSpPr>
        <p:spPr>
          <a:xfrm>
            <a:off x="3250194" y="3429000"/>
            <a:ext cx="3958879" cy="84109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8C8C2578-6864-493D-B564-CF89F6942215}"/>
              </a:ext>
            </a:extLst>
          </p:cNvPr>
          <p:cNvSpPr txBox="1"/>
          <p:nvPr/>
        </p:nvSpPr>
        <p:spPr>
          <a:xfrm>
            <a:off x="1507920" y="5360832"/>
            <a:ext cx="1216152" cy="461665"/>
          </a:xfrm>
          <a:prstGeom prst="rect">
            <a:avLst/>
          </a:prstGeom>
          <a:noFill/>
        </p:spPr>
        <p:txBody>
          <a:bodyPr wrap="square" rtlCol="0">
            <a:spAutoFit/>
          </a:bodyPr>
          <a:lstStyle/>
          <a:p>
            <a:pPr algn="ctr"/>
            <a:r>
              <a:rPr lang="en-US" sz="2400" dirty="0">
                <a:solidFill>
                  <a:srgbClr val="FF0000"/>
                </a:solidFill>
              </a:rPr>
              <a:t>LOW</a:t>
            </a:r>
          </a:p>
        </p:txBody>
      </p:sp>
      <p:sp>
        <p:nvSpPr>
          <p:cNvPr id="20" name="TextBox 19">
            <a:extLst>
              <a:ext uri="{FF2B5EF4-FFF2-40B4-BE49-F238E27FC236}">
                <a16:creationId xmlns:a16="http://schemas.microsoft.com/office/drawing/2014/main" id="{A43345AA-BA62-4BD9-98C4-0FE42C262FFA}"/>
              </a:ext>
            </a:extLst>
          </p:cNvPr>
          <p:cNvSpPr txBox="1"/>
          <p:nvPr/>
        </p:nvSpPr>
        <p:spPr>
          <a:xfrm>
            <a:off x="7735195" y="5360832"/>
            <a:ext cx="1216152" cy="461665"/>
          </a:xfrm>
          <a:prstGeom prst="rect">
            <a:avLst/>
          </a:prstGeom>
          <a:noFill/>
        </p:spPr>
        <p:txBody>
          <a:bodyPr wrap="square" rtlCol="0">
            <a:spAutoFit/>
          </a:bodyPr>
          <a:lstStyle/>
          <a:p>
            <a:pPr algn="ctr"/>
            <a:r>
              <a:rPr lang="en-US" sz="2400" dirty="0">
                <a:solidFill>
                  <a:srgbClr val="FF0000"/>
                </a:solidFill>
              </a:rPr>
              <a:t>HIGH</a:t>
            </a:r>
          </a:p>
        </p:txBody>
      </p:sp>
      <p:cxnSp>
        <p:nvCxnSpPr>
          <p:cNvPr id="22" name="Straight Arrow Connector 21">
            <a:extLst>
              <a:ext uri="{FF2B5EF4-FFF2-40B4-BE49-F238E27FC236}">
                <a16:creationId xmlns:a16="http://schemas.microsoft.com/office/drawing/2014/main" id="{8E425E9E-42E5-4DE2-8D97-1E9A0F2193CC}"/>
              </a:ext>
            </a:extLst>
          </p:cNvPr>
          <p:cNvCxnSpPr>
            <a:cxnSpLocks/>
          </p:cNvCxnSpPr>
          <p:nvPr/>
        </p:nvCxnSpPr>
        <p:spPr>
          <a:xfrm>
            <a:off x="2724072" y="5591664"/>
            <a:ext cx="5215817" cy="0"/>
          </a:xfrm>
          <a:prstGeom prst="straightConnector1">
            <a:avLst/>
          </a:prstGeom>
          <a:ln w="762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7603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left)">
                                      <p:cBhvr>
                                        <p:cTn id="24" dur="2000"/>
                                        <p:tgtEl>
                                          <p:spTgt spid="22"/>
                                        </p:tgtEl>
                                      </p:cBhvr>
                                    </p:animEffect>
                                  </p:childTnLst>
                                </p:cTn>
                              </p:par>
                              <p:par>
                                <p:cTn id="25" presetID="22" presetClass="entr" presetSubtype="8"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par>
                                <p:cTn id="28" presetID="10" presetClass="entr" presetSubtype="0" fill="hold" nodeType="withEffect">
                                  <p:stCondLst>
                                    <p:cond delay="70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grpId="0" nodeType="withEffect">
                                  <p:stCondLst>
                                    <p:cond delay="130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E0E3909-9C71-4D28-8004-E75F90D07E4C}"/>
              </a:ext>
            </a:extLst>
          </p:cNvPr>
          <p:cNvGrpSpPr/>
          <p:nvPr/>
        </p:nvGrpSpPr>
        <p:grpSpPr>
          <a:xfrm>
            <a:off x="0" y="5807797"/>
            <a:ext cx="12192000" cy="1008205"/>
            <a:chOff x="0" y="5832533"/>
            <a:chExt cx="9144000" cy="1008205"/>
          </a:xfrm>
        </p:grpSpPr>
        <p:sp>
          <p:nvSpPr>
            <p:cNvPr id="8" name="Rectangle 7">
              <a:extLst>
                <a:ext uri="{FF2B5EF4-FFF2-40B4-BE49-F238E27FC236}">
                  <a16:creationId xmlns:a16="http://schemas.microsoft.com/office/drawing/2014/main" id="{CFBC93CD-E3CF-4802-8CB4-D2FC7C005208}"/>
                </a:ext>
              </a:extLst>
            </p:cNvPr>
            <p:cNvSpPr/>
            <p:nvPr/>
          </p:nvSpPr>
          <p:spPr>
            <a:xfrm>
              <a:off x="0" y="5832533"/>
              <a:ext cx="9144000" cy="1008205"/>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a:extLst>
                <a:ext uri="{FF2B5EF4-FFF2-40B4-BE49-F238E27FC236}">
                  <a16:creationId xmlns:a16="http://schemas.microsoft.com/office/drawing/2014/main" id="{1255ED06-A45E-4941-86F2-CE2D00779D24}"/>
                </a:ext>
              </a:extLst>
            </p:cNvPr>
            <p:cNvSpPr txBox="1"/>
            <p:nvPr/>
          </p:nvSpPr>
          <p:spPr>
            <a:xfrm>
              <a:off x="0" y="5936046"/>
              <a:ext cx="3563471" cy="646331"/>
            </a:xfrm>
            <a:prstGeom prst="rect">
              <a:avLst/>
            </a:prstGeom>
            <a:noFill/>
          </p:spPr>
          <p:txBody>
            <a:bodyPr wrap="square" rtlCol="0">
              <a:spAutoFit/>
            </a:bodyPr>
            <a:lstStyle/>
            <a:p>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10" name="TextBox 9">
              <a:extLst>
                <a:ext uri="{FF2B5EF4-FFF2-40B4-BE49-F238E27FC236}">
                  <a16:creationId xmlns:a16="http://schemas.microsoft.com/office/drawing/2014/main" id="{58B0D7FC-5CF1-4E17-AF7E-054CD52FF616}"/>
                </a:ext>
              </a:extLst>
            </p:cNvPr>
            <p:cNvSpPr txBox="1"/>
            <p:nvPr/>
          </p:nvSpPr>
          <p:spPr>
            <a:xfrm>
              <a:off x="5535988" y="5936046"/>
              <a:ext cx="3563471" cy="646331"/>
            </a:xfrm>
            <a:prstGeom prst="rect">
              <a:avLst/>
            </a:prstGeom>
            <a:noFill/>
          </p:spPr>
          <p:txBody>
            <a:bodyPr wrap="square" rtlCol="0">
              <a:spAutoFit/>
            </a:bodyPr>
            <a:lstStyle/>
            <a:p>
              <a:pPr algn="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11" name="Picture 10">
              <a:extLst>
                <a:ext uri="{FF2B5EF4-FFF2-40B4-BE49-F238E27FC236}">
                  <a16:creationId xmlns:a16="http://schemas.microsoft.com/office/drawing/2014/main" id="{7C9486A8-A369-43FC-B2D6-9A2311A6A2C5}"/>
                </a:ext>
              </a:extLst>
            </p:cNvPr>
            <p:cNvPicPr>
              <a:picLocks noChangeAspect="1"/>
            </p:cNvPicPr>
            <p:nvPr/>
          </p:nvPicPr>
          <p:blipFill>
            <a:blip r:embed="rId2"/>
            <a:stretch>
              <a:fillRect/>
            </a:stretch>
          </p:blipFill>
          <p:spPr>
            <a:xfrm>
              <a:off x="4345853" y="5951346"/>
              <a:ext cx="452294" cy="678656"/>
            </a:xfrm>
            <a:prstGeom prst="rect">
              <a:avLst/>
            </a:prstGeom>
          </p:spPr>
        </p:pic>
      </p:grpSp>
      <p:sp>
        <p:nvSpPr>
          <p:cNvPr id="2" name="Title 1">
            <a:extLst>
              <a:ext uri="{FF2B5EF4-FFF2-40B4-BE49-F238E27FC236}">
                <a16:creationId xmlns:a16="http://schemas.microsoft.com/office/drawing/2014/main" id="{96E08E03-04FE-4EA2-9846-6285265D6AD9}"/>
              </a:ext>
            </a:extLst>
          </p:cNvPr>
          <p:cNvSpPr>
            <a:spLocks noGrp="1"/>
          </p:cNvSpPr>
          <p:nvPr>
            <p:ph type="title"/>
          </p:nvPr>
        </p:nvSpPr>
        <p:spPr/>
        <p:txBody>
          <a:bodyPr/>
          <a:lstStyle/>
          <a:p>
            <a:r>
              <a:rPr lang="en-US" dirty="0">
                <a:ea typeface="Source Sans Pro Light" panose="020B0403030403020204" pitchFamily="34" charset="0"/>
              </a:rPr>
              <a:t>Coupling vs. Cohesion</a:t>
            </a:r>
          </a:p>
        </p:txBody>
      </p:sp>
      <p:sp>
        <p:nvSpPr>
          <p:cNvPr id="3" name="Content Placeholder 2">
            <a:extLst>
              <a:ext uri="{FF2B5EF4-FFF2-40B4-BE49-F238E27FC236}">
                <a16:creationId xmlns:a16="http://schemas.microsoft.com/office/drawing/2014/main" id="{88AA8FA0-1F19-4CFC-8918-EC06F1442C07}"/>
              </a:ext>
            </a:extLst>
          </p:cNvPr>
          <p:cNvSpPr>
            <a:spLocks noGrp="1"/>
          </p:cNvSpPr>
          <p:nvPr>
            <p:ph idx="1"/>
          </p:nvPr>
        </p:nvSpPr>
        <p:spPr>
          <a:xfrm>
            <a:off x="838200" y="1825625"/>
            <a:ext cx="10515600" cy="3890249"/>
          </a:xfrm>
        </p:spPr>
        <p:txBody>
          <a:bodyPr>
            <a:normAutofit/>
          </a:bodyPr>
          <a:lstStyle/>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Coupling and cohesion are terms which occur together very frequently</a:t>
            </a:r>
          </a:p>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Coupling refers to the interdependencies between modules, while cohesion describes how related the functions within a single module are</a:t>
            </a:r>
          </a:p>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Low cohesion implies that a given module performs tasks which are not very related to each other and hence can create problems as the module becomes large</a:t>
            </a:r>
          </a:p>
        </p:txBody>
      </p:sp>
    </p:spTree>
    <p:extLst>
      <p:ext uri="{BB962C8B-B14F-4D97-AF65-F5344CB8AC3E}">
        <p14:creationId xmlns:p14="http://schemas.microsoft.com/office/powerpoint/2010/main" val="361655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E0E3909-9C71-4D28-8004-E75F90D07E4C}"/>
              </a:ext>
            </a:extLst>
          </p:cNvPr>
          <p:cNvGrpSpPr/>
          <p:nvPr/>
        </p:nvGrpSpPr>
        <p:grpSpPr>
          <a:xfrm>
            <a:off x="0" y="5807797"/>
            <a:ext cx="12192000" cy="1008205"/>
            <a:chOff x="0" y="5832533"/>
            <a:chExt cx="9144000" cy="1008205"/>
          </a:xfrm>
        </p:grpSpPr>
        <p:sp>
          <p:nvSpPr>
            <p:cNvPr id="8" name="Rectangle 7">
              <a:extLst>
                <a:ext uri="{FF2B5EF4-FFF2-40B4-BE49-F238E27FC236}">
                  <a16:creationId xmlns:a16="http://schemas.microsoft.com/office/drawing/2014/main" id="{CFBC93CD-E3CF-4802-8CB4-D2FC7C005208}"/>
                </a:ext>
              </a:extLst>
            </p:cNvPr>
            <p:cNvSpPr/>
            <p:nvPr/>
          </p:nvSpPr>
          <p:spPr>
            <a:xfrm>
              <a:off x="0" y="5832533"/>
              <a:ext cx="9144000" cy="1008205"/>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a:extLst>
                <a:ext uri="{FF2B5EF4-FFF2-40B4-BE49-F238E27FC236}">
                  <a16:creationId xmlns:a16="http://schemas.microsoft.com/office/drawing/2014/main" id="{1255ED06-A45E-4941-86F2-CE2D00779D24}"/>
                </a:ext>
              </a:extLst>
            </p:cNvPr>
            <p:cNvSpPr txBox="1"/>
            <p:nvPr/>
          </p:nvSpPr>
          <p:spPr>
            <a:xfrm>
              <a:off x="0" y="5936046"/>
              <a:ext cx="3563471" cy="646331"/>
            </a:xfrm>
            <a:prstGeom prst="rect">
              <a:avLst/>
            </a:prstGeom>
            <a:noFill/>
          </p:spPr>
          <p:txBody>
            <a:bodyPr wrap="square" rtlCol="0">
              <a:spAutoFit/>
            </a:bodyPr>
            <a:lstStyle/>
            <a:p>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10" name="TextBox 9">
              <a:extLst>
                <a:ext uri="{FF2B5EF4-FFF2-40B4-BE49-F238E27FC236}">
                  <a16:creationId xmlns:a16="http://schemas.microsoft.com/office/drawing/2014/main" id="{58B0D7FC-5CF1-4E17-AF7E-054CD52FF616}"/>
                </a:ext>
              </a:extLst>
            </p:cNvPr>
            <p:cNvSpPr txBox="1"/>
            <p:nvPr/>
          </p:nvSpPr>
          <p:spPr>
            <a:xfrm>
              <a:off x="5535988" y="5936046"/>
              <a:ext cx="3563471" cy="646331"/>
            </a:xfrm>
            <a:prstGeom prst="rect">
              <a:avLst/>
            </a:prstGeom>
            <a:noFill/>
          </p:spPr>
          <p:txBody>
            <a:bodyPr wrap="square" rtlCol="0">
              <a:spAutoFit/>
            </a:bodyPr>
            <a:lstStyle/>
            <a:p>
              <a:pPr algn="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11" name="Picture 10">
              <a:extLst>
                <a:ext uri="{FF2B5EF4-FFF2-40B4-BE49-F238E27FC236}">
                  <a16:creationId xmlns:a16="http://schemas.microsoft.com/office/drawing/2014/main" id="{7C9486A8-A369-43FC-B2D6-9A2311A6A2C5}"/>
                </a:ext>
              </a:extLst>
            </p:cNvPr>
            <p:cNvPicPr>
              <a:picLocks noChangeAspect="1"/>
            </p:cNvPicPr>
            <p:nvPr/>
          </p:nvPicPr>
          <p:blipFill>
            <a:blip r:embed="rId2"/>
            <a:stretch>
              <a:fillRect/>
            </a:stretch>
          </p:blipFill>
          <p:spPr>
            <a:xfrm>
              <a:off x="4345853" y="5951346"/>
              <a:ext cx="452294" cy="678656"/>
            </a:xfrm>
            <a:prstGeom prst="rect">
              <a:avLst/>
            </a:prstGeom>
          </p:spPr>
        </p:pic>
      </p:grpSp>
      <p:sp>
        <p:nvSpPr>
          <p:cNvPr id="2" name="Title 1">
            <a:extLst>
              <a:ext uri="{FF2B5EF4-FFF2-40B4-BE49-F238E27FC236}">
                <a16:creationId xmlns:a16="http://schemas.microsoft.com/office/drawing/2014/main" id="{96E08E03-04FE-4EA2-9846-6285265D6AD9}"/>
              </a:ext>
            </a:extLst>
          </p:cNvPr>
          <p:cNvSpPr>
            <a:spLocks noGrp="1"/>
          </p:cNvSpPr>
          <p:nvPr>
            <p:ph type="title"/>
          </p:nvPr>
        </p:nvSpPr>
        <p:spPr/>
        <p:txBody>
          <a:bodyPr/>
          <a:lstStyle/>
          <a:p>
            <a:r>
              <a:rPr lang="en-US" dirty="0"/>
              <a:t>Characteristics</a:t>
            </a:r>
          </a:p>
        </p:txBody>
      </p:sp>
      <p:sp>
        <p:nvSpPr>
          <p:cNvPr id="4" name="Text Placeholder 3">
            <a:extLst>
              <a:ext uri="{FF2B5EF4-FFF2-40B4-BE49-F238E27FC236}">
                <a16:creationId xmlns:a16="http://schemas.microsoft.com/office/drawing/2014/main" id="{0A51EBB1-8AE1-4158-9D39-158B50252E67}"/>
              </a:ext>
            </a:extLst>
          </p:cNvPr>
          <p:cNvSpPr>
            <a:spLocks noGrp="1"/>
          </p:cNvSpPr>
          <p:nvPr>
            <p:ph type="body" idx="1"/>
          </p:nvPr>
        </p:nvSpPr>
        <p:spPr/>
        <p:txBody>
          <a:bodyPr/>
          <a:lstStyle/>
          <a:p>
            <a:r>
              <a:rPr lang="en-US" dirty="0"/>
              <a:t>Single Responsibility</a:t>
            </a:r>
          </a:p>
        </p:txBody>
      </p:sp>
    </p:spTree>
    <p:extLst>
      <p:ext uri="{BB962C8B-B14F-4D97-AF65-F5344CB8AC3E}">
        <p14:creationId xmlns:p14="http://schemas.microsoft.com/office/powerpoint/2010/main" val="2275414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E0E3909-9C71-4D28-8004-E75F90D07E4C}"/>
              </a:ext>
            </a:extLst>
          </p:cNvPr>
          <p:cNvGrpSpPr/>
          <p:nvPr/>
        </p:nvGrpSpPr>
        <p:grpSpPr>
          <a:xfrm>
            <a:off x="0" y="5807797"/>
            <a:ext cx="12192000" cy="1008205"/>
            <a:chOff x="0" y="5832533"/>
            <a:chExt cx="9144000" cy="1008205"/>
          </a:xfrm>
        </p:grpSpPr>
        <p:sp>
          <p:nvSpPr>
            <p:cNvPr id="8" name="Rectangle 7">
              <a:extLst>
                <a:ext uri="{FF2B5EF4-FFF2-40B4-BE49-F238E27FC236}">
                  <a16:creationId xmlns:a16="http://schemas.microsoft.com/office/drawing/2014/main" id="{CFBC93CD-E3CF-4802-8CB4-D2FC7C005208}"/>
                </a:ext>
              </a:extLst>
            </p:cNvPr>
            <p:cNvSpPr/>
            <p:nvPr/>
          </p:nvSpPr>
          <p:spPr>
            <a:xfrm>
              <a:off x="0" y="5832533"/>
              <a:ext cx="9144000" cy="1008205"/>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a:extLst>
                <a:ext uri="{FF2B5EF4-FFF2-40B4-BE49-F238E27FC236}">
                  <a16:creationId xmlns:a16="http://schemas.microsoft.com/office/drawing/2014/main" id="{1255ED06-A45E-4941-86F2-CE2D00779D24}"/>
                </a:ext>
              </a:extLst>
            </p:cNvPr>
            <p:cNvSpPr txBox="1"/>
            <p:nvPr/>
          </p:nvSpPr>
          <p:spPr>
            <a:xfrm>
              <a:off x="0" y="5936046"/>
              <a:ext cx="3563471" cy="646331"/>
            </a:xfrm>
            <a:prstGeom prst="rect">
              <a:avLst/>
            </a:prstGeom>
            <a:noFill/>
          </p:spPr>
          <p:txBody>
            <a:bodyPr wrap="square" rtlCol="0">
              <a:spAutoFit/>
            </a:bodyPr>
            <a:lstStyle/>
            <a:p>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10" name="TextBox 9">
              <a:extLst>
                <a:ext uri="{FF2B5EF4-FFF2-40B4-BE49-F238E27FC236}">
                  <a16:creationId xmlns:a16="http://schemas.microsoft.com/office/drawing/2014/main" id="{58B0D7FC-5CF1-4E17-AF7E-054CD52FF616}"/>
                </a:ext>
              </a:extLst>
            </p:cNvPr>
            <p:cNvSpPr txBox="1"/>
            <p:nvPr/>
          </p:nvSpPr>
          <p:spPr>
            <a:xfrm>
              <a:off x="5535988" y="5936046"/>
              <a:ext cx="3563471" cy="646331"/>
            </a:xfrm>
            <a:prstGeom prst="rect">
              <a:avLst/>
            </a:prstGeom>
            <a:noFill/>
          </p:spPr>
          <p:txBody>
            <a:bodyPr wrap="square" rtlCol="0">
              <a:spAutoFit/>
            </a:bodyPr>
            <a:lstStyle/>
            <a:p>
              <a:pPr algn="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11" name="Picture 10">
              <a:extLst>
                <a:ext uri="{FF2B5EF4-FFF2-40B4-BE49-F238E27FC236}">
                  <a16:creationId xmlns:a16="http://schemas.microsoft.com/office/drawing/2014/main" id="{7C9486A8-A369-43FC-B2D6-9A2311A6A2C5}"/>
                </a:ext>
              </a:extLst>
            </p:cNvPr>
            <p:cNvPicPr>
              <a:picLocks noChangeAspect="1"/>
            </p:cNvPicPr>
            <p:nvPr/>
          </p:nvPicPr>
          <p:blipFill>
            <a:blip r:embed="rId2"/>
            <a:stretch>
              <a:fillRect/>
            </a:stretch>
          </p:blipFill>
          <p:spPr>
            <a:xfrm>
              <a:off x="4345853" y="5951346"/>
              <a:ext cx="452294" cy="678656"/>
            </a:xfrm>
            <a:prstGeom prst="rect">
              <a:avLst/>
            </a:prstGeom>
          </p:spPr>
        </p:pic>
      </p:grpSp>
      <p:sp>
        <p:nvSpPr>
          <p:cNvPr id="2" name="Title 1">
            <a:extLst>
              <a:ext uri="{FF2B5EF4-FFF2-40B4-BE49-F238E27FC236}">
                <a16:creationId xmlns:a16="http://schemas.microsoft.com/office/drawing/2014/main" id="{96E08E03-04FE-4EA2-9846-6285265D6AD9}"/>
              </a:ext>
            </a:extLst>
          </p:cNvPr>
          <p:cNvSpPr>
            <a:spLocks noGrp="1"/>
          </p:cNvSpPr>
          <p:nvPr>
            <p:ph type="title"/>
          </p:nvPr>
        </p:nvSpPr>
        <p:spPr/>
        <p:txBody>
          <a:bodyPr/>
          <a:lstStyle/>
          <a:p>
            <a:r>
              <a:rPr lang="en-US" dirty="0">
                <a:ea typeface="Source Sans Pro Light" panose="020B0403030403020204" pitchFamily="34" charset="0"/>
              </a:rPr>
              <a:t>Architecture</a:t>
            </a:r>
          </a:p>
        </p:txBody>
      </p:sp>
      <p:sp>
        <p:nvSpPr>
          <p:cNvPr id="3" name="Content Placeholder 2">
            <a:extLst>
              <a:ext uri="{FF2B5EF4-FFF2-40B4-BE49-F238E27FC236}">
                <a16:creationId xmlns:a16="http://schemas.microsoft.com/office/drawing/2014/main" id="{88AA8FA0-1F19-4CFC-8918-EC06F1442C07}"/>
              </a:ext>
            </a:extLst>
          </p:cNvPr>
          <p:cNvSpPr>
            <a:spLocks noGrp="1"/>
          </p:cNvSpPr>
          <p:nvPr>
            <p:ph idx="1"/>
          </p:nvPr>
        </p:nvSpPr>
        <p:spPr/>
        <p:txBody>
          <a:bodyPr/>
          <a:lstStyle/>
          <a:p>
            <a:pPr marL="0" marR="0" indent="0">
              <a:lnSpc>
                <a:spcPct val="100000"/>
              </a:lnSpc>
              <a:spcBef>
                <a:spcPts val="0"/>
              </a:spcBef>
              <a:spcAft>
                <a:spcPts val="1200"/>
              </a:spcAft>
              <a:buNone/>
            </a:pPr>
            <a:r>
              <a:rPr lang="en-US" i="1" dirty="0">
                <a:ea typeface="Source Sans Pro Light" panose="020B0403030403020204" pitchFamily="34" charset="0"/>
                <a:cs typeface="Times New Roman" panose="02020603050405020304" pitchFamily="18" charset="0"/>
              </a:rPr>
              <a:t>"If builders built buildings the way programmers wrote programs, then the first woodpecker that came along would destroy civilization."</a:t>
            </a:r>
          </a:p>
          <a:p>
            <a:pPr marR="0">
              <a:lnSpc>
                <a:spcPct val="100000"/>
              </a:lnSpc>
              <a:spcBef>
                <a:spcPts val="0"/>
              </a:spcBef>
              <a:spcAft>
                <a:spcPts val="1200"/>
              </a:spcAft>
              <a:buFontTx/>
              <a:buChar char="-"/>
            </a:pPr>
            <a:r>
              <a:rPr lang="en-US" dirty="0">
                <a:ea typeface="Source Sans Pro Light" panose="020B0403030403020204" pitchFamily="34" charset="0"/>
                <a:cs typeface="Times New Roman" panose="02020603050405020304" pitchFamily="18" charset="0"/>
              </a:rPr>
              <a:t>Gerald Weinberg</a:t>
            </a:r>
          </a:p>
          <a:p>
            <a:pPr marR="0">
              <a:lnSpc>
                <a:spcPct val="100000"/>
              </a:lnSpc>
              <a:spcBef>
                <a:spcPts val="0"/>
              </a:spcBef>
              <a:spcAft>
                <a:spcPts val="1200"/>
              </a:spcAft>
              <a:buFontTx/>
              <a:buChar char="-"/>
            </a:pPr>
            <a:endParaRPr lang="en-US" dirty="0">
              <a:ea typeface="Source Sans Pro Light" panose="020B0403030403020204" pitchFamily="34" charset="0"/>
              <a:cs typeface="Times New Roman" panose="02020603050405020304" pitchFamily="18" charset="0"/>
            </a:endParaRPr>
          </a:p>
          <a:p>
            <a:pPr marL="0" marR="0" indent="0">
              <a:lnSpc>
                <a:spcPct val="100000"/>
              </a:lnSpc>
              <a:spcBef>
                <a:spcPts val="0"/>
              </a:spcBef>
              <a:spcAft>
                <a:spcPts val="1200"/>
              </a:spcAft>
              <a:buNone/>
            </a:pPr>
            <a:r>
              <a:rPr lang="en-US" i="1" dirty="0">
                <a:ea typeface="Source Sans Pro Light" panose="020B0403030403020204" pitchFamily="34" charset="0"/>
                <a:cs typeface="Times New Roman" panose="02020603050405020304" pitchFamily="18" charset="0"/>
              </a:rPr>
              <a:t>“Architecture is about the important stuff. Whatever that is”</a:t>
            </a:r>
            <a:br>
              <a:rPr lang="en-US" i="1" dirty="0">
                <a:ea typeface="Source Sans Pro Light" panose="020B0403030403020204" pitchFamily="34" charset="0"/>
                <a:cs typeface="Times New Roman" panose="02020603050405020304" pitchFamily="18" charset="0"/>
              </a:rPr>
            </a:br>
            <a:r>
              <a:rPr lang="en-US" dirty="0">
                <a:ea typeface="Source Sans Pro Light" panose="020B0403030403020204" pitchFamily="34" charset="0"/>
                <a:cs typeface="Times New Roman" panose="02020603050405020304" pitchFamily="18" charset="0"/>
              </a:rPr>
              <a:t>- Ralph Johnson</a:t>
            </a:r>
          </a:p>
          <a:p>
            <a:pPr marL="0" indent="0">
              <a:buNone/>
            </a:pPr>
            <a:endParaRPr lang="en-US" dirty="0">
              <a:latin typeface="Candara" panose="020E0502030303020204" pitchFamily="34" charset="0"/>
            </a:endParaRPr>
          </a:p>
        </p:txBody>
      </p:sp>
    </p:spTree>
    <p:extLst>
      <p:ext uri="{BB962C8B-B14F-4D97-AF65-F5344CB8AC3E}">
        <p14:creationId xmlns:p14="http://schemas.microsoft.com/office/powerpoint/2010/main" val="35780130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E0E3909-9C71-4D28-8004-E75F90D07E4C}"/>
              </a:ext>
            </a:extLst>
          </p:cNvPr>
          <p:cNvGrpSpPr/>
          <p:nvPr/>
        </p:nvGrpSpPr>
        <p:grpSpPr>
          <a:xfrm>
            <a:off x="0" y="5807797"/>
            <a:ext cx="12192000" cy="1008205"/>
            <a:chOff x="0" y="5832533"/>
            <a:chExt cx="9144000" cy="1008205"/>
          </a:xfrm>
        </p:grpSpPr>
        <p:sp>
          <p:nvSpPr>
            <p:cNvPr id="8" name="Rectangle 7">
              <a:extLst>
                <a:ext uri="{FF2B5EF4-FFF2-40B4-BE49-F238E27FC236}">
                  <a16:creationId xmlns:a16="http://schemas.microsoft.com/office/drawing/2014/main" id="{CFBC93CD-E3CF-4802-8CB4-D2FC7C005208}"/>
                </a:ext>
              </a:extLst>
            </p:cNvPr>
            <p:cNvSpPr/>
            <p:nvPr/>
          </p:nvSpPr>
          <p:spPr>
            <a:xfrm>
              <a:off x="0" y="5832533"/>
              <a:ext cx="9144000" cy="1008205"/>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a:extLst>
                <a:ext uri="{FF2B5EF4-FFF2-40B4-BE49-F238E27FC236}">
                  <a16:creationId xmlns:a16="http://schemas.microsoft.com/office/drawing/2014/main" id="{1255ED06-A45E-4941-86F2-CE2D00779D24}"/>
                </a:ext>
              </a:extLst>
            </p:cNvPr>
            <p:cNvSpPr txBox="1"/>
            <p:nvPr/>
          </p:nvSpPr>
          <p:spPr>
            <a:xfrm>
              <a:off x="0" y="5936046"/>
              <a:ext cx="3563471" cy="646331"/>
            </a:xfrm>
            <a:prstGeom prst="rect">
              <a:avLst/>
            </a:prstGeom>
            <a:noFill/>
          </p:spPr>
          <p:txBody>
            <a:bodyPr wrap="square" rtlCol="0">
              <a:spAutoFit/>
            </a:bodyPr>
            <a:lstStyle/>
            <a:p>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10" name="TextBox 9">
              <a:extLst>
                <a:ext uri="{FF2B5EF4-FFF2-40B4-BE49-F238E27FC236}">
                  <a16:creationId xmlns:a16="http://schemas.microsoft.com/office/drawing/2014/main" id="{58B0D7FC-5CF1-4E17-AF7E-054CD52FF616}"/>
                </a:ext>
              </a:extLst>
            </p:cNvPr>
            <p:cNvSpPr txBox="1"/>
            <p:nvPr/>
          </p:nvSpPr>
          <p:spPr>
            <a:xfrm>
              <a:off x="5535988" y="5936046"/>
              <a:ext cx="3563471" cy="646331"/>
            </a:xfrm>
            <a:prstGeom prst="rect">
              <a:avLst/>
            </a:prstGeom>
            <a:noFill/>
          </p:spPr>
          <p:txBody>
            <a:bodyPr wrap="square" rtlCol="0">
              <a:spAutoFit/>
            </a:bodyPr>
            <a:lstStyle/>
            <a:p>
              <a:pPr algn="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11" name="Picture 10">
              <a:extLst>
                <a:ext uri="{FF2B5EF4-FFF2-40B4-BE49-F238E27FC236}">
                  <a16:creationId xmlns:a16="http://schemas.microsoft.com/office/drawing/2014/main" id="{7C9486A8-A369-43FC-B2D6-9A2311A6A2C5}"/>
                </a:ext>
              </a:extLst>
            </p:cNvPr>
            <p:cNvPicPr>
              <a:picLocks noChangeAspect="1"/>
            </p:cNvPicPr>
            <p:nvPr/>
          </p:nvPicPr>
          <p:blipFill>
            <a:blip r:embed="rId2"/>
            <a:stretch>
              <a:fillRect/>
            </a:stretch>
          </p:blipFill>
          <p:spPr>
            <a:xfrm>
              <a:off x="4345853" y="5951346"/>
              <a:ext cx="452294" cy="678656"/>
            </a:xfrm>
            <a:prstGeom prst="rect">
              <a:avLst/>
            </a:prstGeom>
          </p:spPr>
        </p:pic>
      </p:grpSp>
      <p:sp>
        <p:nvSpPr>
          <p:cNvPr id="2" name="Title 1">
            <a:extLst>
              <a:ext uri="{FF2B5EF4-FFF2-40B4-BE49-F238E27FC236}">
                <a16:creationId xmlns:a16="http://schemas.microsoft.com/office/drawing/2014/main" id="{96E08E03-04FE-4EA2-9846-6285265D6AD9}"/>
              </a:ext>
            </a:extLst>
          </p:cNvPr>
          <p:cNvSpPr>
            <a:spLocks noGrp="1"/>
          </p:cNvSpPr>
          <p:nvPr>
            <p:ph type="title"/>
          </p:nvPr>
        </p:nvSpPr>
        <p:spPr/>
        <p:txBody>
          <a:bodyPr/>
          <a:lstStyle/>
          <a:p>
            <a:r>
              <a:rPr lang="en-US" dirty="0">
                <a:ea typeface="Source Sans Pro Light" panose="020B0403030403020204" pitchFamily="34" charset="0"/>
              </a:rPr>
              <a:t>Single Responsibility</a:t>
            </a:r>
          </a:p>
        </p:txBody>
      </p:sp>
      <p:sp>
        <p:nvSpPr>
          <p:cNvPr id="3" name="Content Placeholder 2">
            <a:extLst>
              <a:ext uri="{FF2B5EF4-FFF2-40B4-BE49-F238E27FC236}">
                <a16:creationId xmlns:a16="http://schemas.microsoft.com/office/drawing/2014/main" id="{88AA8FA0-1F19-4CFC-8918-EC06F1442C07}"/>
              </a:ext>
            </a:extLst>
          </p:cNvPr>
          <p:cNvSpPr>
            <a:spLocks noGrp="1"/>
          </p:cNvSpPr>
          <p:nvPr>
            <p:ph idx="1"/>
          </p:nvPr>
        </p:nvSpPr>
        <p:spPr>
          <a:xfrm>
            <a:off x="838200" y="1825625"/>
            <a:ext cx="10515600" cy="3890249"/>
          </a:xfrm>
        </p:spPr>
        <p:txBody>
          <a:bodyPr>
            <a:normAutofit/>
          </a:bodyPr>
          <a:lstStyle/>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The single responsibility principle applies to object-oriented design, but can also be considered as an architectural principle similar to separation of concerns</a:t>
            </a:r>
          </a:p>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It states that objects should have only one responsibility and that they should have only one reason to change</a:t>
            </a:r>
            <a:endParaRPr lang="en-US" sz="3200" dirty="0">
              <a:ea typeface="Source Sans Pro Light" panose="020B0403030403020204" pitchFamily="34" charset="0"/>
              <a:cs typeface="Times New Roman" panose="02020603050405020304" pitchFamily="18" charset="0"/>
            </a:endParaRPr>
          </a:p>
        </p:txBody>
      </p:sp>
    </p:spTree>
    <p:extLst>
      <p:ext uri="{BB962C8B-B14F-4D97-AF65-F5344CB8AC3E}">
        <p14:creationId xmlns:p14="http://schemas.microsoft.com/office/powerpoint/2010/main" val="17760290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E0E3909-9C71-4D28-8004-E75F90D07E4C}"/>
              </a:ext>
            </a:extLst>
          </p:cNvPr>
          <p:cNvGrpSpPr/>
          <p:nvPr/>
        </p:nvGrpSpPr>
        <p:grpSpPr>
          <a:xfrm>
            <a:off x="0" y="5807797"/>
            <a:ext cx="12192000" cy="1008205"/>
            <a:chOff x="0" y="5832533"/>
            <a:chExt cx="9144000" cy="1008205"/>
          </a:xfrm>
        </p:grpSpPr>
        <p:sp>
          <p:nvSpPr>
            <p:cNvPr id="8" name="Rectangle 7">
              <a:extLst>
                <a:ext uri="{FF2B5EF4-FFF2-40B4-BE49-F238E27FC236}">
                  <a16:creationId xmlns:a16="http://schemas.microsoft.com/office/drawing/2014/main" id="{CFBC93CD-E3CF-4802-8CB4-D2FC7C005208}"/>
                </a:ext>
              </a:extLst>
            </p:cNvPr>
            <p:cNvSpPr/>
            <p:nvPr/>
          </p:nvSpPr>
          <p:spPr>
            <a:xfrm>
              <a:off x="0" y="5832533"/>
              <a:ext cx="9144000" cy="1008205"/>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a:extLst>
                <a:ext uri="{FF2B5EF4-FFF2-40B4-BE49-F238E27FC236}">
                  <a16:creationId xmlns:a16="http://schemas.microsoft.com/office/drawing/2014/main" id="{1255ED06-A45E-4941-86F2-CE2D00779D24}"/>
                </a:ext>
              </a:extLst>
            </p:cNvPr>
            <p:cNvSpPr txBox="1"/>
            <p:nvPr/>
          </p:nvSpPr>
          <p:spPr>
            <a:xfrm>
              <a:off x="0" y="5936046"/>
              <a:ext cx="3563471" cy="646331"/>
            </a:xfrm>
            <a:prstGeom prst="rect">
              <a:avLst/>
            </a:prstGeom>
            <a:noFill/>
          </p:spPr>
          <p:txBody>
            <a:bodyPr wrap="square" rtlCol="0">
              <a:spAutoFit/>
            </a:bodyPr>
            <a:lstStyle/>
            <a:p>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10" name="TextBox 9">
              <a:extLst>
                <a:ext uri="{FF2B5EF4-FFF2-40B4-BE49-F238E27FC236}">
                  <a16:creationId xmlns:a16="http://schemas.microsoft.com/office/drawing/2014/main" id="{58B0D7FC-5CF1-4E17-AF7E-054CD52FF616}"/>
                </a:ext>
              </a:extLst>
            </p:cNvPr>
            <p:cNvSpPr txBox="1"/>
            <p:nvPr/>
          </p:nvSpPr>
          <p:spPr>
            <a:xfrm>
              <a:off x="5535988" y="5936046"/>
              <a:ext cx="3563471" cy="646331"/>
            </a:xfrm>
            <a:prstGeom prst="rect">
              <a:avLst/>
            </a:prstGeom>
            <a:noFill/>
          </p:spPr>
          <p:txBody>
            <a:bodyPr wrap="square" rtlCol="0">
              <a:spAutoFit/>
            </a:bodyPr>
            <a:lstStyle/>
            <a:p>
              <a:pPr algn="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11" name="Picture 10">
              <a:extLst>
                <a:ext uri="{FF2B5EF4-FFF2-40B4-BE49-F238E27FC236}">
                  <a16:creationId xmlns:a16="http://schemas.microsoft.com/office/drawing/2014/main" id="{7C9486A8-A369-43FC-B2D6-9A2311A6A2C5}"/>
                </a:ext>
              </a:extLst>
            </p:cNvPr>
            <p:cNvPicPr>
              <a:picLocks noChangeAspect="1"/>
            </p:cNvPicPr>
            <p:nvPr/>
          </p:nvPicPr>
          <p:blipFill>
            <a:blip r:embed="rId2"/>
            <a:stretch>
              <a:fillRect/>
            </a:stretch>
          </p:blipFill>
          <p:spPr>
            <a:xfrm>
              <a:off x="4345853" y="5951346"/>
              <a:ext cx="452294" cy="678656"/>
            </a:xfrm>
            <a:prstGeom prst="rect">
              <a:avLst/>
            </a:prstGeom>
          </p:spPr>
        </p:pic>
      </p:grpSp>
      <p:sp>
        <p:nvSpPr>
          <p:cNvPr id="2" name="Title 1">
            <a:extLst>
              <a:ext uri="{FF2B5EF4-FFF2-40B4-BE49-F238E27FC236}">
                <a16:creationId xmlns:a16="http://schemas.microsoft.com/office/drawing/2014/main" id="{96E08E03-04FE-4EA2-9846-6285265D6AD9}"/>
              </a:ext>
            </a:extLst>
          </p:cNvPr>
          <p:cNvSpPr>
            <a:spLocks noGrp="1"/>
          </p:cNvSpPr>
          <p:nvPr>
            <p:ph type="title"/>
          </p:nvPr>
        </p:nvSpPr>
        <p:spPr/>
        <p:txBody>
          <a:bodyPr/>
          <a:lstStyle/>
          <a:p>
            <a:r>
              <a:rPr lang="en-US" dirty="0">
                <a:ea typeface="Source Sans Pro Light" panose="020B0403030403020204" pitchFamily="34" charset="0"/>
              </a:rPr>
              <a:t>Single Responsibility</a:t>
            </a:r>
          </a:p>
        </p:txBody>
      </p:sp>
      <p:sp>
        <p:nvSpPr>
          <p:cNvPr id="3" name="Content Placeholder 2">
            <a:extLst>
              <a:ext uri="{FF2B5EF4-FFF2-40B4-BE49-F238E27FC236}">
                <a16:creationId xmlns:a16="http://schemas.microsoft.com/office/drawing/2014/main" id="{88AA8FA0-1F19-4CFC-8918-EC06F1442C07}"/>
              </a:ext>
            </a:extLst>
          </p:cNvPr>
          <p:cNvSpPr>
            <a:spLocks noGrp="1"/>
          </p:cNvSpPr>
          <p:nvPr>
            <p:ph idx="1"/>
          </p:nvPr>
        </p:nvSpPr>
        <p:spPr>
          <a:xfrm>
            <a:off x="838200" y="1825625"/>
            <a:ext cx="10515600" cy="3890249"/>
          </a:xfrm>
        </p:spPr>
        <p:txBody>
          <a:bodyPr>
            <a:normAutofit/>
          </a:bodyPr>
          <a:lstStyle/>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The only situation in which the object should change is if the manner in which it performs its one responsibility must be updated</a:t>
            </a:r>
          </a:p>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Following this principle helps to produce more loosely coupled and modular systems, since many kinds of new behavior can be implemented as new classes, rather than by adding additional responsibility to existing classes</a:t>
            </a:r>
          </a:p>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Adding new classes is always safer than changing existing classes, since no code yet depends on the new classes</a:t>
            </a:r>
            <a:endParaRPr lang="en-US" sz="3200" dirty="0">
              <a:ea typeface="Source Sans Pro Light" panose="020B0403030403020204" pitchFamily="34" charset="0"/>
              <a:cs typeface="Times New Roman" panose="02020603050405020304" pitchFamily="18" charset="0"/>
            </a:endParaRPr>
          </a:p>
        </p:txBody>
      </p:sp>
    </p:spTree>
    <p:extLst>
      <p:ext uri="{BB962C8B-B14F-4D97-AF65-F5344CB8AC3E}">
        <p14:creationId xmlns:p14="http://schemas.microsoft.com/office/powerpoint/2010/main" val="22310136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E0E3909-9C71-4D28-8004-E75F90D07E4C}"/>
              </a:ext>
            </a:extLst>
          </p:cNvPr>
          <p:cNvGrpSpPr/>
          <p:nvPr/>
        </p:nvGrpSpPr>
        <p:grpSpPr>
          <a:xfrm>
            <a:off x="0" y="5807797"/>
            <a:ext cx="12192000" cy="1008205"/>
            <a:chOff x="0" y="5832533"/>
            <a:chExt cx="9144000" cy="1008205"/>
          </a:xfrm>
        </p:grpSpPr>
        <p:sp>
          <p:nvSpPr>
            <p:cNvPr id="8" name="Rectangle 7">
              <a:extLst>
                <a:ext uri="{FF2B5EF4-FFF2-40B4-BE49-F238E27FC236}">
                  <a16:creationId xmlns:a16="http://schemas.microsoft.com/office/drawing/2014/main" id="{CFBC93CD-E3CF-4802-8CB4-D2FC7C005208}"/>
                </a:ext>
              </a:extLst>
            </p:cNvPr>
            <p:cNvSpPr/>
            <p:nvPr/>
          </p:nvSpPr>
          <p:spPr>
            <a:xfrm>
              <a:off x="0" y="5832533"/>
              <a:ext cx="9144000" cy="1008205"/>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a:extLst>
                <a:ext uri="{FF2B5EF4-FFF2-40B4-BE49-F238E27FC236}">
                  <a16:creationId xmlns:a16="http://schemas.microsoft.com/office/drawing/2014/main" id="{1255ED06-A45E-4941-86F2-CE2D00779D24}"/>
                </a:ext>
              </a:extLst>
            </p:cNvPr>
            <p:cNvSpPr txBox="1"/>
            <p:nvPr/>
          </p:nvSpPr>
          <p:spPr>
            <a:xfrm>
              <a:off x="0" y="5936046"/>
              <a:ext cx="3563471" cy="646331"/>
            </a:xfrm>
            <a:prstGeom prst="rect">
              <a:avLst/>
            </a:prstGeom>
            <a:noFill/>
          </p:spPr>
          <p:txBody>
            <a:bodyPr wrap="square" rtlCol="0">
              <a:spAutoFit/>
            </a:bodyPr>
            <a:lstStyle/>
            <a:p>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10" name="TextBox 9">
              <a:extLst>
                <a:ext uri="{FF2B5EF4-FFF2-40B4-BE49-F238E27FC236}">
                  <a16:creationId xmlns:a16="http://schemas.microsoft.com/office/drawing/2014/main" id="{58B0D7FC-5CF1-4E17-AF7E-054CD52FF616}"/>
                </a:ext>
              </a:extLst>
            </p:cNvPr>
            <p:cNvSpPr txBox="1"/>
            <p:nvPr/>
          </p:nvSpPr>
          <p:spPr>
            <a:xfrm>
              <a:off x="5535988" y="5936046"/>
              <a:ext cx="3563471" cy="646331"/>
            </a:xfrm>
            <a:prstGeom prst="rect">
              <a:avLst/>
            </a:prstGeom>
            <a:noFill/>
          </p:spPr>
          <p:txBody>
            <a:bodyPr wrap="square" rtlCol="0">
              <a:spAutoFit/>
            </a:bodyPr>
            <a:lstStyle/>
            <a:p>
              <a:pPr algn="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11" name="Picture 10">
              <a:extLst>
                <a:ext uri="{FF2B5EF4-FFF2-40B4-BE49-F238E27FC236}">
                  <a16:creationId xmlns:a16="http://schemas.microsoft.com/office/drawing/2014/main" id="{7C9486A8-A369-43FC-B2D6-9A2311A6A2C5}"/>
                </a:ext>
              </a:extLst>
            </p:cNvPr>
            <p:cNvPicPr>
              <a:picLocks noChangeAspect="1"/>
            </p:cNvPicPr>
            <p:nvPr/>
          </p:nvPicPr>
          <p:blipFill>
            <a:blip r:embed="rId2"/>
            <a:stretch>
              <a:fillRect/>
            </a:stretch>
          </p:blipFill>
          <p:spPr>
            <a:xfrm>
              <a:off x="4345853" y="5951346"/>
              <a:ext cx="452294" cy="678656"/>
            </a:xfrm>
            <a:prstGeom prst="rect">
              <a:avLst/>
            </a:prstGeom>
          </p:spPr>
        </p:pic>
      </p:grpSp>
      <p:sp>
        <p:nvSpPr>
          <p:cNvPr id="2" name="Title 1">
            <a:extLst>
              <a:ext uri="{FF2B5EF4-FFF2-40B4-BE49-F238E27FC236}">
                <a16:creationId xmlns:a16="http://schemas.microsoft.com/office/drawing/2014/main" id="{96E08E03-04FE-4EA2-9846-6285265D6AD9}"/>
              </a:ext>
            </a:extLst>
          </p:cNvPr>
          <p:cNvSpPr>
            <a:spLocks noGrp="1"/>
          </p:cNvSpPr>
          <p:nvPr>
            <p:ph type="title"/>
          </p:nvPr>
        </p:nvSpPr>
        <p:spPr/>
        <p:txBody>
          <a:bodyPr/>
          <a:lstStyle/>
          <a:p>
            <a:r>
              <a:rPr lang="en-US" dirty="0"/>
              <a:t>Characteristics</a:t>
            </a:r>
          </a:p>
        </p:txBody>
      </p:sp>
      <p:sp>
        <p:nvSpPr>
          <p:cNvPr id="4" name="Text Placeholder 3">
            <a:extLst>
              <a:ext uri="{FF2B5EF4-FFF2-40B4-BE49-F238E27FC236}">
                <a16:creationId xmlns:a16="http://schemas.microsoft.com/office/drawing/2014/main" id="{0A51EBB1-8AE1-4158-9D39-158B50252E67}"/>
              </a:ext>
            </a:extLst>
          </p:cNvPr>
          <p:cNvSpPr>
            <a:spLocks noGrp="1"/>
          </p:cNvSpPr>
          <p:nvPr>
            <p:ph type="body" idx="1"/>
          </p:nvPr>
        </p:nvSpPr>
        <p:spPr/>
        <p:txBody>
          <a:bodyPr/>
          <a:lstStyle/>
          <a:p>
            <a:r>
              <a:rPr lang="en-US" dirty="0"/>
              <a:t>Don’t Repeat Yourself (DRY)</a:t>
            </a:r>
          </a:p>
        </p:txBody>
      </p:sp>
    </p:spTree>
    <p:extLst>
      <p:ext uri="{BB962C8B-B14F-4D97-AF65-F5344CB8AC3E}">
        <p14:creationId xmlns:p14="http://schemas.microsoft.com/office/powerpoint/2010/main" val="37091084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E0E3909-9C71-4D28-8004-E75F90D07E4C}"/>
              </a:ext>
            </a:extLst>
          </p:cNvPr>
          <p:cNvGrpSpPr/>
          <p:nvPr/>
        </p:nvGrpSpPr>
        <p:grpSpPr>
          <a:xfrm>
            <a:off x="0" y="5807797"/>
            <a:ext cx="12192000" cy="1008205"/>
            <a:chOff x="0" y="5832533"/>
            <a:chExt cx="9144000" cy="1008205"/>
          </a:xfrm>
        </p:grpSpPr>
        <p:sp>
          <p:nvSpPr>
            <p:cNvPr id="8" name="Rectangle 7">
              <a:extLst>
                <a:ext uri="{FF2B5EF4-FFF2-40B4-BE49-F238E27FC236}">
                  <a16:creationId xmlns:a16="http://schemas.microsoft.com/office/drawing/2014/main" id="{CFBC93CD-E3CF-4802-8CB4-D2FC7C005208}"/>
                </a:ext>
              </a:extLst>
            </p:cNvPr>
            <p:cNvSpPr/>
            <p:nvPr/>
          </p:nvSpPr>
          <p:spPr>
            <a:xfrm>
              <a:off x="0" y="5832533"/>
              <a:ext cx="9144000" cy="1008205"/>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a:extLst>
                <a:ext uri="{FF2B5EF4-FFF2-40B4-BE49-F238E27FC236}">
                  <a16:creationId xmlns:a16="http://schemas.microsoft.com/office/drawing/2014/main" id="{1255ED06-A45E-4941-86F2-CE2D00779D24}"/>
                </a:ext>
              </a:extLst>
            </p:cNvPr>
            <p:cNvSpPr txBox="1"/>
            <p:nvPr/>
          </p:nvSpPr>
          <p:spPr>
            <a:xfrm>
              <a:off x="0" y="5936046"/>
              <a:ext cx="3563471" cy="646331"/>
            </a:xfrm>
            <a:prstGeom prst="rect">
              <a:avLst/>
            </a:prstGeom>
            <a:noFill/>
          </p:spPr>
          <p:txBody>
            <a:bodyPr wrap="square" rtlCol="0">
              <a:spAutoFit/>
            </a:bodyPr>
            <a:lstStyle/>
            <a:p>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10" name="TextBox 9">
              <a:extLst>
                <a:ext uri="{FF2B5EF4-FFF2-40B4-BE49-F238E27FC236}">
                  <a16:creationId xmlns:a16="http://schemas.microsoft.com/office/drawing/2014/main" id="{58B0D7FC-5CF1-4E17-AF7E-054CD52FF616}"/>
                </a:ext>
              </a:extLst>
            </p:cNvPr>
            <p:cNvSpPr txBox="1"/>
            <p:nvPr/>
          </p:nvSpPr>
          <p:spPr>
            <a:xfrm>
              <a:off x="5535988" y="5936046"/>
              <a:ext cx="3563471" cy="646331"/>
            </a:xfrm>
            <a:prstGeom prst="rect">
              <a:avLst/>
            </a:prstGeom>
            <a:noFill/>
          </p:spPr>
          <p:txBody>
            <a:bodyPr wrap="square" rtlCol="0">
              <a:spAutoFit/>
            </a:bodyPr>
            <a:lstStyle/>
            <a:p>
              <a:pPr algn="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11" name="Picture 10">
              <a:extLst>
                <a:ext uri="{FF2B5EF4-FFF2-40B4-BE49-F238E27FC236}">
                  <a16:creationId xmlns:a16="http://schemas.microsoft.com/office/drawing/2014/main" id="{7C9486A8-A369-43FC-B2D6-9A2311A6A2C5}"/>
                </a:ext>
              </a:extLst>
            </p:cNvPr>
            <p:cNvPicPr>
              <a:picLocks noChangeAspect="1"/>
            </p:cNvPicPr>
            <p:nvPr/>
          </p:nvPicPr>
          <p:blipFill>
            <a:blip r:embed="rId2"/>
            <a:stretch>
              <a:fillRect/>
            </a:stretch>
          </p:blipFill>
          <p:spPr>
            <a:xfrm>
              <a:off x="4345853" y="5951346"/>
              <a:ext cx="452294" cy="678656"/>
            </a:xfrm>
            <a:prstGeom prst="rect">
              <a:avLst/>
            </a:prstGeom>
          </p:spPr>
        </p:pic>
      </p:grpSp>
      <p:sp>
        <p:nvSpPr>
          <p:cNvPr id="2" name="Title 1">
            <a:extLst>
              <a:ext uri="{FF2B5EF4-FFF2-40B4-BE49-F238E27FC236}">
                <a16:creationId xmlns:a16="http://schemas.microsoft.com/office/drawing/2014/main" id="{96E08E03-04FE-4EA2-9846-6285265D6AD9}"/>
              </a:ext>
            </a:extLst>
          </p:cNvPr>
          <p:cNvSpPr>
            <a:spLocks noGrp="1"/>
          </p:cNvSpPr>
          <p:nvPr>
            <p:ph type="title"/>
          </p:nvPr>
        </p:nvSpPr>
        <p:spPr/>
        <p:txBody>
          <a:bodyPr/>
          <a:lstStyle/>
          <a:p>
            <a:r>
              <a:rPr lang="en-US" dirty="0">
                <a:ea typeface="Source Sans Pro Light" panose="020B0403030403020204" pitchFamily="34" charset="0"/>
              </a:rPr>
              <a:t>DRY</a:t>
            </a:r>
          </a:p>
        </p:txBody>
      </p:sp>
      <p:sp>
        <p:nvSpPr>
          <p:cNvPr id="3" name="Content Placeholder 2">
            <a:extLst>
              <a:ext uri="{FF2B5EF4-FFF2-40B4-BE49-F238E27FC236}">
                <a16:creationId xmlns:a16="http://schemas.microsoft.com/office/drawing/2014/main" id="{88AA8FA0-1F19-4CFC-8918-EC06F1442C07}"/>
              </a:ext>
            </a:extLst>
          </p:cNvPr>
          <p:cNvSpPr>
            <a:spLocks noGrp="1"/>
          </p:cNvSpPr>
          <p:nvPr>
            <p:ph idx="1"/>
          </p:nvPr>
        </p:nvSpPr>
        <p:spPr>
          <a:xfrm>
            <a:off x="838200" y="1825625"/>
            <a:ext cx="10515600" cy="3890249"/>
          </a:xfrm>
        </p:spPr>
        <p:txBody>
          <a:bodyPr>
            <a:normAutofit/>
          </a:bodyPr>
          <a:lstStyle/>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The application should avoid specifying behavior related to a particular concept in multiple places as this practice is a frequent source of errors</a:t>
            </a:r>
          </a:p>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At some point, a change in requirements will require changing this behavior</a:t>
            </a:r>
          </a:p>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It's likely that at least one instance of the behavior will fail to be updated, and the system will behave inconsistently</a:t>
            </a:r>
          </a:p>
        </p:txBody>
      </p:sp>
    </p:spTree>
    <p:extLst>
      <p:ext uri="{BB962C8B-B14F-4D97-AF65-F5344CB8AC3E}">
        <p14:creationId xmlns:p14="http://schemas.microsoft.com/office/powerpoint/2010/main" val="23012448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E0E3909-9C71-4D28-8004-E75F90D07E4C}"/>
              </a:ext>
            </a:extLst>
          </p:cNvPr>
          <p:cNvGrpSpPr/>
          <p:nvPr/>
        </p:nvGrpSpPr>
        <p:grpSpPr>
          <a:xfrm>
            <a:off x="0" y="5807797"/>
            <a:ext cx="12192000" cy="1008205"/>
            <a:chOff x="0" y="5832533"/>
            <a:chExt cx="9144000" cy="1008205"/>
          </a:xfrm>
        </p:grpSpPr>
        <p:sp>
          <p:nvSpPr>
            <p:cNvPr id="8" name="Rectangle 7">
              <a:extLst>
                <a:ext uri="{FF2B5EF4-FFF2-40B4-BE49-F238E27FC236}">
                  <a16:creationId xmlns:a16="http://schemas.microsoft.com/office/drawing/2014/main" id="{CFBC93CD-E3CF-4802-8CB4-D2FC7C005208}"/>
                </a:ext>
              </a:extLst>
            </p:cNvPr>
            <p:cNvSpPr/>
            <p:nvPr/>
          </p:nvSpPr>
          <p:spPr>
            <a:xfrm>
              <a:off x="0" y="5832533"/>
              <a:ext cx="9144000" cy="1008205"/>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a:extLst>
                <a:ext uri="{FF2B5EF4-FFF2-40B4-BE49-F238E27FC236}">
                  <a16:creationId xmlns:a16="http://schemas.microsoft.com/office/drawing/2014/main" id="{1255ED06-A45E-4941-86F2-CE2D00779D24}"/>
                </a:ext>
              </a:extLst>
            </p:cNvPr>
            <p:cNvSpPr txBox="1"/>
            <p:nvPr/>
          </p:nvSpPr>
          <p:spPr>
            <a:xfrm>
              <a:off x="0" y="5936046"/>
              <a:ext cx="3563471" cy="646331"/>
            </a:xfrm>
            <a:prstGeom prst="rect">
              <a:avLst/>
            </a:prstGeom>
            <a:noFill/>
          </p:spPr>
          <p:txBody>
            <a:bodyPr wrap="square" rtlCol="0">
              <a:spAutoFit/>
            </a:bodyPr>
            <a:lstStyle/>
            <a:p>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10" name="TextBox 9">
              <a:extLst>
                <a:ext uri="{FF2B5EF4-FFF2-40B4-BE49-F238E27FC236}">
                  <a16:creationId xmlns:a16="http://schemas.microsoft.com/office/drawing/2014/main" id="{58B0D7FC-5CF1-4E17-AF7E-054CD52FF616}"/>
                </a:ext>
              </a:extLst>
            </p:cNvPr>
            <p:cNvSpPr txBox="1"/>
            <p:nvPr/>
          </p:nvSpPr>
          <p:spPr>
            <a:xfrm>
              <a:off x="5535988" y="5936046"/>
              <a:ext cx="3563471" cy="646331"/>
            </a:xfrm>
            <a:prstGeom prst="rect">
              <a:avLst/>
            </a:prstGeom>
            <a:noFill/>
          </p:spPr>
          <p:txBody>
            <a:bodyPr wrap="square" rtlCol="0">
              <a:spAutoFit/>
            </a:bodyPr>
            <a:lstStyle/>
            <a:p>
              <a:pPr algn="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11" name="Picture 10">
              <a:extLst>
                <a:ext uri="{FF2B5EF4-FFF2-40B4-BE49-F238E27FC236}">
                  <a16:creationId xmlns:a16="http://schemas.microsoft.com/office/drawing/2014/main" id="{7C9486A8-A369-43FC-B2D6-9A2311A6A2C5}"/>
                </a:ext>
              </a:extLst>
            </p:cNvPr>
            <p:cNvPicPr>
              <a:picLocks noChangeAspect="1"/>
            </p:cNvPicPr>
            <p:nvPr/>
          </p:nvPicPr>
          <p:blipFill>
            <a:blip r:embed="rId2"/>
            <a:stretch>
              <a:fillRect/>
            </a:stretch>
          </p:blipFill>
          <p:spPr>
            <a:xfrm>
              <a:off x="4345853" y="5951346"/>
              <a:ext cx="452294" cy="678656"/>
            </a:xfrm>
            <a:prstGeom prst="rect">
              <a:avLst/>
            </a:prstGeom>
          </p:spPr>
        </p:pic>
      </p:grpSp>
      <p:sp>
        <p:nvSpPr>
          <p:cNvPr id="2" name="Title 1">
            <a:extLst>
              <a:ext uri="{FF2B5EF4-FFF2-40B4-BE49-F238E27FC236}">
                <a16:creationId xmlns:a16="http://schemas.microsoft.com/office/drawing/2014/main" id="{96E08E03-04FE-4EA2-9846-6285265D6AD9}"/>
              </a:ext>
            </a:extLst>
          </p:cNvPr>
          <p:cNvSpPr>
            <a:spLocks noGrp="1"/>
          </p:cNvSpPr>
          <p:nvPr>
            <p:ph type="title"/>
          </p:nvPr>
        </p:nvSpPr>
        <p:spPr/>
        <p:txBody>
          <a:bodyPr/>
          <a:lstStyle/>
          <a:p>
            <a:r>
              <a:rPr lang="en-US" dirty="0">
                <a:ea typeface="Source Sans Pro Light" panose="020B0403030403020204" pitchFamily="34" charset="0"/>
              </a:rPr>
              <a:t>DRY</a:t>
            </a:r>
          </a:p>
        </p:txBody>
      </p:sp>
      <p:sp>
        <p:nvSpPr>
          <p:cNvPr id="3" name="Content Placeholder 2">
            <a:extLst>
              <a:ext uri="{FF2B5EF4-FFF2-40B4-BE49-F238E27FC236}">
                <a16:creationId xmlns:a16="http://schemas.microsoft.com/office/drawing/2014/main" id="{88AA8FA0-1F19-4CFC-8918-EC06F1442C07}"/>
              </a:ext>
            </a:extLst>
          </p:cNvPr>
          <p:cNvSpPr>
            <a:spLocks noGrp="1"/>
          </p:cNvSpPr>
          <p:nvPr>
            <p:ph idx="1"/>
          </p:nvPr>
        </p:nvSpPr>
        <p:spPr>
          <a:xfrm>
            <a:off x="838200" y="1825625"/>
            <a:ext cx="10515600" cy="3890249"/>
          </a:xfrm>
        </p:spPr>
        <p:txBody>
          <a:bodyPr>
            <a:normAutofit/>
          </a:bodyPr>
          <a:lstStyle/>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Rather than duplicating logic, encapsulate it in a programming construct (or, in the case of web development, a single file/folder)</a:t>
            </a:r>
          </a:p>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Make this construct the single authority over this behavior, and have any other part of the application that requires this behavior use the new construct</a:t>
            </a:r>
          </a:p>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We see an excellent example of DRY in this course when we use Sass</a:t>
            </a:r>
          </a:p>
        </p:txBody>
      </p:sp>
    </p:spTree>
    <p:extLst>
      <p:ext uri="{BB962C8B-B14F-4D97-AF65-F5344CB8AC3E}">
        <p14:creationId xmlns:p14="http://schemas.microsoft.com/office/powerpoint/2010/main" val="8066067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E0E3909-9C71-4D28-8004-E75F90D07E4C}"/>
              </a:ext>
            </a:extLst>
          </p:cNvPr>
          <p:cNvGrpSpPr/>
          <p:nvPr/>
        </p:nvGrpSpPr>
        <p:grpSpPr>
          <a:xfrm>
            <a:off x="0" y="5807797"/>
            <a:ext cx="12192000" cy="1008205"/>
            <a:chOff x="0" y="5832533"/>
            <a:chExt cx="9144000" cy="1008205"/>
          </a:xfrm>
        </p:grpSpPr>
        <p:sp>
          <p:nvSpPr>
            <p:cNvPr id="8" name="Rectangle 7">
              <a:extLst>
                <a:ext uri="{FF2B5EF4-FFF2-40B4-BE49-F238E27FC236}">
                  <a16:creationId xmlns:a16="http://schemas.microsoft.com/office/drawing/2014/main" id="{CFBC93CD-E3CF-4802-8CB4-D2FC7C005208}"/>
                </a:ext>
              </a:extLst>
            </p:cNvPr>
            <p:cNvSpPr/>
            <p:nvPr/>
          </p:nvSpPr>
          <p:spPr>
            <a:xfrm>
              <a:off x="0" y="5832533"/>
              <a:ext cx="9144000" cy="1008205"/>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a:extLst>
                <a:ext uri="{FF2B5EF4-FFF2-40B4-BE49-F238E27FC236}">
                  <a16:creationId xmlns:a16="http://schemas.microsoft.com/office/drawing/2014/main" id="{1255ED06-A45E-4941-86F2-CE2D00779D24}"/>
                </a:ext>
              </a:extLst>
            </p:cNvPr>
            <p:cNvSpPr txBox="1"/>
            <p:nvPr/>
          </p:nvSpPr>
          <p:spPr>
            <a:xfrm>
              <a:off x="0" y="5936046"/>
              <a:ext cx="3563471" cy="646331"/>
            </a:xfrm>
            <a:prstGeom prst="rect">
              <a:avLst/>
            </a:prstGeom>
            <a:noFill/>
          </p:spPr>
          <p:txBody>
            <a:bodyPr wrap="square" rtlCol="0">
              <a:spAutoFit/>
            </a:bodyPr>
            <a:lstStyle/>
            <a:p>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10" name="TextBox 9">
              <a:extLst>
                <a:ext uri="{FF2B5EF4-FFF2-40B4-BE49-F238E27FC236}">
                  <a16:creationId xmlns:a16="http://schemas.microsoft.com/office/drawing/2014/main" id="{58B0D7FC-5CF1-4E17-AF7E-054CD52FF616}"/>
                </a:ext>
              </a:extLst>
            </p:cNvPr>
            <p:cNvSpPr txBox="1"/>
            <p:nvPr/>
          </p:nvSpPr>
          <p:spPr>
            <a:xfrm>
              <a:off x="5535988" y="5936046"/>
              <a:ext cx="3563471" cy="646331"/>
            </a:xfrm>
            <a:prstGeom prst="rect">
              <a:avLst/>
            </a:prstGeom>
            <a:noFill/>
          </p:spPr>
          <p:txBody>
            <a:bodyPr wrap="square" rtlCol="0">
              <a:spAutoFit/>
            </a:bodyPr>
            <a:lstStyle/>
            <a:p>
              <a:pPr algn="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11" name="Picture 10">
              <a:extLst>
                <a:ext uri="{FF2B5EF4-FFF2-40B4-BE49-F238E27FC236}">
                  <a16:creationId xmlns:a16="http://schemas.microsoft.com/office/drawing/2014/main" id="{7C9486A8-A369-43FC-B2D6-9A2311A6A2C5}"/>
                </a:ext>
              </a:extLst>
            </p:cNvPr>
            <p:cNvPicPr>
              <a:picLocks noChangeAspect="1"/>
            </p:cNvPicPr>
            <p:nvPr/>
          </p:nvPicPr>
          <p:blipFill>
            <a:blip r:embed="rId2"/>
            <a:stretch>
              <a:fillRect/>
            </a:stretch>
          </p:blipFill>
          <p:spPr>
            <a:xfrm>
              <a:off x="4345853" y="5951346"/>
              <a:ext cx="452294" cy="678656"/>
            </a:xfrm>
            <a:prstGeom prst="rect">
              <a:avLst/>
            </a:prstGeom>
          </p:spPr>
        </p:pic>
      </p:grpSp>
      <p:sp>
        <p:nvSpPr>
          <p:cNvPr id="2" name="Title 1">
            <a:extLst>
              <a:ext uri="{FF2B5EF4-FFF2-40B4-BE49-F238E27FC236}">
                <a16:creationId xmlns:a16="http://schemas.microsoft.com/office/drawing/2014/main" id="{96E08E03-04FE-4EA2-9846-6285265D6AD9}"/>
              </a:ext>
            </a:extLst>
          </p:cNvPr>
          <p:cNvSpPr>
            <a:spLocks noGrp="1"/>
          </p:cNvSpPr>
          <p:nvPr>
            <p:ph type="title"/>
          </p:nvPr>
        </p:nvSpPr>
        <p:spPr/>
        <p:txBody>
          <a:bodyPr/>
          <a:lstStyle/>
          <a:p>
            <a:r>
              <a:rPr lang="en-US" dirty="0"/>
              <a:t>Characteristics</a:t>
            </a:r>
          </a:p>
        </p:txBody>
      </p:sp>
      <p:sp>
        <p:nvSpPr>
          <p:cNvPr id="4" name="Text Placeholder 3">
            <a:extLst>
              <a:ext uri="{FF2B5EF4-FFF2-40B4-BE49-F238E27FC236}">
                <a16:creationId xmlns:a16="http://schemas.microsoft.com/office/drawing/2014/main" id="{0A51EBB1-8AE1-4158-9D39-158B50252E67}"/>
              </a:ext>
            </a:extLst>
          </p:cNvPr>
          <p:cNvSpPr>
            <a:spLocks noGrp="1"/>
          </p:cNvSpPr>
          <p:nvPr>
            <p:ph type="body" idx="1"/>
          </p:nvPr>
        </p:nvSpPr>
        <p:spPr/>
        <p:txBody>
          <a:bodyPr/>
          <a:lstStyle/>
          <a:p>
            <a:r>
              <a:rPr lang="en-US" dirty="0"/>
              <a:t>Bounded Contexts</a:t>
            </a:r>
          </a:p>
        </p:txBody>
      </p:sp>
    </p:spTree>
    <p:extLst>
      <p:ext uri="{BB962C8B-B14F-4D97-AF65-F5344CB8AC3E}">
        <p14:creationId xmlns:p14="http://schemas.microsoft.com/office/powerpoint/2010/main" val="26860543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E0E3909-9C71-4D28-8004-E75F90D07E4C}"/>
              </a:ext>
            </a:extLst>
          </p:cNvPr>
          <p:cNvGrpSpPr/>
          <p:nvPr/>
        </p:nvGrpSpPr>
        <p:grpSpPr>
          <a:xfrm>
            <a:off x="0" y="5807797"/>
            <a:ext cx="12192000" cy="1008205"/>
            <a:chOff x="0" y="5832533"/>
            <a:chExt cx="9144000" cy="1008205"/>
          </a:xfrm>
        </p:grpSpPr>
        <p:sp>
          <p:nvSpPr>
            <p:cNvPr id="8" name="Rectangle 7">
              <a:extLst>
                <a:ext uri="{FF2B5EF4-FFF2-40B4-BE49-F238E27FC236}">
                  <a16:creationId xmlns:a16="http://schemas.microsoft.com/office/drawing/2014/main" id="{CFBC93CD-E3CF-4802-8CB4-D2FC7C005208}"/>
                </a:ext>
              </a:extLst>
            </p:cNvPr>
            <p:cNvSpPr/>
            <p:nvPr/>
          </p:nvSpPr>
          <p:spPr>
            <a:xfrm>
              <a:off x="0" y="5832533"/>
              <a:ext cx="9144000" cy="1008205"/>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a:extLst>
                <a:ext uri="{FF2B5EF4-FFF2-40B4-BE49-F238E27FC236}">
                  <a16:creationId xmlns:a16="http://schemas.microsoft.com/office/drawing/2014/main" id="{1255ED06-A45E-4941-86F2-CE2D00779D24}"/>
                </a:ext>
              </a:extLst>
            </p:cNvPr>
            <p:cNvSpPr txBox="1"/>
            <p:nvPr/>
          </p:nvSpPr>
          <p:spPr>
            <a:xfrm>
              <a:off x="0" y="5936046"/>
              <a:ext cx="3563471" cy="646331"/>
            </a:xfrm>
            <a:prstGeom prst="rect">
              <a:avLst/>
            </a:prstGeom>
            <a:noFill/>
          </p:spPr>
          <p:txBody>
            <a:bodyPr wrap="square" rtlCol="0">
              <a:spAutoFit/>
            </a:bodyPr>
            <a:lstStyle/>
            <a:p>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10" name="TextBox 9">
              <a:extLst>
                <a:ext uri="{FF2B5EF4-FFF2-40B4-BE49-F238E27FC236}">
                  <a16:creationId xmlns:a16="http://schemas.microsoft.com/office/drawing/2014/main" id="{58B0D7FC-5CF1-4E17-AF7E-054CD52FF616}"/>
                </a:ext>
              </a:extLst>
            </p:cNvPr>
            <p:cNvSpPr txBox="1"/>
            <p:nvPr/>
          </p:nvSpPr>
          <p:spPr>
            <a:xfrm>
              <a:off x="5535988" y="5936046"/>
              <a:ext cx="3563471" cy="646331"/>
            </a:xfrm>
            <a:prstGeom prst="rect">
              <a:avLst/>
            </a:prstGeom>
            <a:noFill/>
          </p:spPr>
          <p:txBody>
            <a:bodyPr wrap="square" rtlCol="0">
              <a:spAutoFit/>
            </a:bodyPr>
            <a:lstStyle/>
            <a:p>
              <a:pPr algn="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11" name="Picture 10">
              <a:extLst>
                <a:ext uri="{FF2B5EF4-FFF2-40B4-BE49-F238E27FC236}">
                  <a16:creationId xmlns:a16="http://schemas.microsoft.com/office/drawing/2014/main" id="{7C9486A8-A369-43FC-B2D6-9A2311A6A2C5}"/>
                </a:ext>
              </a:extLst>
            </p:cNvPr>
            <p:cNvPicPr>
              <a:picLocks noChangeAspect="1"/>
            </p:cNvPicPr>
            <p:nvPr/>
          </p:nvPicPr>
          <p:blipFill>
            <a:blip r:embed="rId2"/>
            <a:stretch>
              <a:fillRect/>
            </a:stretch>
          </p:blipFill>
          <p:spPr>
            <a:xfrm>
              <a:off x="4345853" y="5951346"/>
              <a:ext cx="452294" cy="678656"/>
            </a:xfrm>
            <a:prstGeom prst="rect">
              <a:avLst/>
            </a:prstGeom>
          </p:spPr>
        </p:pic>
      </p:grpSp>
      <p:sp>
        <p:nvSpPr>
          <p:cNvPr id="2" name="Title 1">
            <a:extLst>
              <a:ext uri="{FF2B5EF4-FFF2-40B4-BE49-F238E27FC236}">
                <a16:creationId xmlns:a16="http://schemas.microsoft.com/office/drawing/2014/main" id="{96E08E03-04FE-4EA2-9846-6285265D6AD9}"/>
              </a:ext>
            </a:extLst>
          </p:cNvPr>
          <p:cNvSpPr>
            <a:spLocks noGrp="1"/>
          </p:cNvSpPr>
          <p:nvPr>
            <p:ph type="title"/>
          </p:nvPr>
        </p:nvSpPr>
        <p:spPr/>
        <p:txBody>
          <a:bodyPr/>
          <a:lstStyle/>
          <a:p>
            <a:r>
              <a:rPr lang="en-US" dirty="0">
                <a:ea typeface="Source Sans Pro Light" panose="020B0403030403020204" pitchFamily="34" charset="0"/>
              </a:rPr>
              <a:t>Bounded Contexts</a:t>
            </a:r>
          </a:p>
        </p:txBody>
      </p:sp>
      <p:sp>
        <p:nvSpPr>
          <p:cNvPr id="3" name="Content Placeholder 2">
            <a:extLst>
              <a:ext uri="{FF2B5EF4-FFF2-40B4-BE49-F238E27FC236}">
                <a16:creationId xmlns:a16="http://schemas.microsoft.com/office/drawing/2014/main" id="{88AA8FA0-1F19-4CFC-8918-EC06F1442C07}"/>
              </a:ext>
            </a:extLst>
          </p:cNvPr>
          <p:cNvSpPr>
            <a:spLocks noGrp="1"/>
          </p:cNvSpPr>
          <p:nvPr>
            <p:ph idx="1"/>
          </p:nvPr>
        </p:nvSpPr>
        <p:spPr>
          <a:xfrm>
            <a:off x="838200" y="1825625"/>
            <a:ext cx="10515600" cy="3890249"/>
          </a:xfrm>
        </p:spPr>
        <p:txBody>
          <a:bodyPr>
            <a:normAutofit lnSpcReduction="10000"/>
          </a:bodyPr>
          <a:lstStyle/>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Bounded contexts are a central pattern in Domain-Driven Design</a:t>
            </a:r>
          </a:p>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Provide a way of tackling complexity in large applications or organizations by breaking it up into separate conceptual modules</a:t>
            </a:r>
          </a:p>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Each conceptual module then represents a context that is separated from other contexts (hence, bounded), and can evolve independently</a:t>
            </a:r>
          </a:p>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Each bounded context should ideally be free to choose its own names for concepts within it, and should have exclusive access to its own persistence store</a:t>
            </a:r>
          </a:p>
        </p:txBody>
      </p:sp>
    </p:spTree>
    <p:extLst>
      <p:ext uri="{BB962C8B-B14F-4D97-AF65-F5344CB8AC3E}">
        <p14:creationId xmlns:p14="http://schemas.microsoft.com/office/powerpoint/2010/main" val="33092125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E0E3909-9C71-4D28-8004-E75F90D07E4C}"/>
              </a:ext>
            </a:extLst>
          </p:cNvPr>
          <p:cNvGrpSpPr/>
          <p:nvPr/>
        </p:nvGrpSpPr>
        <p:grpSpPr>
          <a:xfrm>
            <a:off x="0" y="5807797"/>
            <a:ext cx="12192000" cy="1008205"/>
            <a:chOff x="0" y="5832533"/>
            <a:chExt cx="9144000" cy="1008205"/>
          </a:xfrm>
        </p:grpSpPr>
        <p:sp>
          <p:nvSpPr>
            <p:cNvPr id="8" name="Rectangle 7">
              <a:extLst>
                <a:ext uri="{FF2B5EF4-FFF2-40B4-BE49-F238E27FC236}">
                  <a16:creationId xmlns:a16="http://schemas.microsoft.com/office/drawing/2014/main" id="{CFBC93CD-E3CF-4802-8CB4-D2FC7C005208}"/>
                </a:ext>
              </a:extLst>
            </p:cNvPr>
            <p:cNvSpPr/>
            <p:nvPr/>
          </p:nvSpPr>
          <p:spPr>
            <a:xfrm>
              <a:off x="0" y="5832533"/>
              <a:ext cx="9144000" cy="1008205"/>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a:extLst>
                <a:ext uri="{FF2B5EF4-FFF2-40B4-BE49-F238E27FC236}">
                  <a16:creationId xmlns:a16="http://schemas.microsoft.com/office/drawing/2014/main" id="{1255ED06-A45E-4941-86F2-CE2D00779D24}"/>
                </a:ext>
              </a:extLst>
            </p:cNvPr>
            <p:cNvSpPr txBox="1"/>
            <p:nvPr/>
          </p:nvSpPr>
          <p:spPr>
            <a:xfrm>
              <a:off x="0" y="5936046"/>
              <a:ext cx="3563471" cy="646331"/>
            </a:xfrm>
            <a:prstGeom prst="rect">
              <a:avLst/>
            </a:prstGeom>
            <a:noFill/>
          </p:spPr>
          <p:txBody>
            <a:bodyPr wrap="square" rtlCol="0">
              <a:spAutoFit/>
            </a:bodyPr>
            <a:lstStyle/>
            <a:p>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10" name="TextBox 9">
              <a:extLst>
                <a:ext uri="{FF2B5EF4-FFF2-40B4-BE49-F238E27FC236}">
                  <a16:creationId xmlns:a16="http://schemas.microsoft.com/office/drawing/2014/main" id="{58B0D7FC-5CF1-4E17-AF7E-054CD52FF616}"/>
                </a:ext>
              </a:extLst>
            </p:cNvPr>
            <p:cNvSpPr txBox="1"/>
            <p:nvPr/>
          </p:nvSpPr>
          <p:spPr>
            <a:xfrm>
              <a:off x="5535988" y="5936046"/>
              <a:ext cx="3563471" cy="646331"/>
            </a:xfrm>
            <a:prstGeom prst="rect">
              <a:avLst/>
            </a:prstGeom>
            <a:noFill/>
          </p:spPr>
          <p:txBody>
            <a:bodyPr wrap="square" rtlCol="0">
              <a:spAutoFit/>
            </a:bodyPr>
            <a:lstStyle/>
            <a:p>
              <a:pPr algn="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11" name="Picture 10">
              <a:extLst>
                <a:ext uri="{FF2B5EF4-FFF2-40B4-BE49-F238E27FC236}">
                  <a16:creationId xmlns:a16="http://schemas.microsoft.com/office/drawing/2014/main" id="{7C9486A8-A369-43FC-B2D6-9A2311A6A2C5}"/>
                </a:ext>
              </a:extLst>
            </p:cNvPr>
            <p:cNvPicPr>
              <a:picLocks noChangeAspect="1"/>
            </p:cNvPicPr>
            <p:nvPr/>
          </p:nvPicPr>
          <p:blipFill>
            <a:blip r:embed="rId2"/>
            <a:stretch>
              <a:fillRect/>
            </a:stretch>
          </p:blipFill>
          <p:spPr>
            <a:xfrm>
              <a:off x="4345853" y="5951346"/>
              <a:ext cx="452294" cy="678656"/>
            </a:xfrm>
            <a:prstGeom prst="rect">
              <a:avLst/>
            </a:prstGeom>
          </p:spPr>
        </p:pic>
      </p:grpSp>
      <p:sp>
        <p:nvSpPr>
          <p:cNvPr id="2" name="Title 1">
            <a:extLst>
              <a:ext uri="{FF2B5EF4-FFF2-40B4-BE49-F238E27FC236}">
                <a16:creationId xmlns:a16="http://schemas.microsoft.com/office/drawing/2014/main" id="{96E08E03-04FE-4EA2-9846-6285265D6AD9}"/>
              </a:ext>
            </a:extLst>
          </p:cNvPr>
          <p:cNvSpPr>
            <a:spLocks noGrp="1"/>
          </p:cNvSpPr>
          <p:nvPr>
            <p:ph type="title"/>
          </p:nvPr>
        </p:nvSpPr>
        <p:spPr/>
        <p:txBody>
          <a:bodyPr/>
          <a:lstStyle/>
          <a:p>
            <a:r>
              <a:rPr lang="en-US" dirty="0">
                <a:ea typeface="Source Sans Pro Light" panose="020B0403030403020204" pitchFamily="34" charset="0"/>
              </a:rPr>
              <a:t>Bounded Contexts</a:t>
            </a:r>
          </a:p>
        </p:txBody>
      </p:sp>
      <p:sp>
        <p:nvSpPr>
          <p:cNvPr id="3" name="Content Placeholder 2">
            <a:extLst>
              <a:ext uri="{FF2B5EF4-FFF2-40B4-BE49-F238E27FC236}">
                <a16:creationId xmlns:a16="http://schemas.microsoft.com/office/drawing/2014/main" id="{88AA8FA0-1F19-4CFC-8918-EC06F1442C07}"/>
              </a:ext>
            </a:extLst>
          </p:cNvPr>
          <p:cNvSpPr>
            <a:spLocks noGrp="1"/>
          </p:cNvSpPr>
          <p:nvPr>
            <p:ph idx="1"/>
          </p:nvPr>
        </p:nvSpPr>
        <p:spPr>
          <a:xfrm>
            <a:off x="838200" y="1825625"/>
            <a:ext cx="10515600" cy="3890249"/>
          </a:xfrm>
        </p:spPr>
        <p:txBody>
          <a:bodyPr>
            <a:normAutofit lnSpcReduction="10000"/>
          </a:bodyPr>
          <a:lstStyle/>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At a minimum, individual web applications should strive to be their own bounded context, with their own persistence store for their business model, rather than sharing a database with other applications</a:t>
            </a:r>
          </a:p>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Communication between bounded contexts occurs through programmatic interfaces, rather than through a shared database, which allows for business logic and events to take place in response to changes that take place</a:t>
            </a:r>
          </a:p>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Bounded contexts map closely to microservices, which also are ideally implemented as their own individual bounded contexts</a:t>
            </a:r>
          </a:p>
        </p:txBody>
      </p:sp>
    </p:spTree>
    <p:extLst>
      <p:ext uri="{BB962C8B-B14F-4D97-AF65-F5344CB8AC3E}">
        <p14:creationId xmlns:p14="http://schemas.microsoft.com/office/powerpoint/2010/main" val="38656458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E0E3909-9C71-4D28-8004-E75F90D07E4C}"/>
              </a:ext>
            </a:extLst>
          </p:cNvPr>
          <p:cNvGrpSpPr/>
          <p:nvPr/>
        </p:nvGrpSpPr>
        <p:grpSpPr>
          <a:xfrm>
            <a:off x="0" y="5807797"/>
            <a:ext cx="12192000" cy="1008205"/>
            <a:chOff x="0" y="5832533"/>
            <a:chExt cx="9144000" cy="1008205"/>
          </a:xfrm>
        </p:grpSpPr>
        <p:sp>
          <p:nvSpPr>
            <p:cNvPr id="8" name="Rectangle 7">
              <a:extLst>
                <a:ext uri="{FF2B5EF4-FFF2-40B4-BE49-F238E27FC236}">
                  <a16:creationId xmlns:a16="http://schemas.microsoft.com/office/drawing/2014/main" id="{CFBC93CD-E3CF-4802-8CB4-D2FC7C005208}"/>
                </a:ext>
              </a:extLst>
            </p:cNvPr>
            <p:cNvSpPr/>
            <p:nvPr/>
          </p:nvSpPr>
          <p:spPr>
            <a:xfrm>
              <a:off x="0" y="5832533"/>
              <a:ext cx="9144000" cy="1008205"/>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a:extLst>
                <a:ext uri="{FF2B5EF4-FFF2-40B4-BE49-F238E27FC236}">
                  <a16:creationId xmlns:a16="http://schemas.microsoft.com/office/drawing/2014/main" id="{1255ED06-A45E-4941-86F2-CE2D00779D24}"/>
                </a:ext>
              </a:extLst>
            </p:cNvPr>
            <p:cNvSpPr txBox="1"/>
            <p:nvPr/>
          </p:nvSpPr>
          <p:spPr>
            <a:xfrm>
              <a:off x="0" y="5936046"/>
              <a:ext cx="3563471" cy="646331"/>
            </a:xfrm>
            <a:prstGeom prst="rect">
              <a:avLst/>
            </a:prstGeom>
            <a:noFill/>
          </p:spPr>
          <p:txBody>
            <a:bodyPr wrap="square" rtlCol="0">
              <a:spAutoFit/>
            </a:bodyPr>
            <a:lstStyle/>
            <a:p>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10" name="TextBox 9">
              <a:extLst>
                <a:ext uri="{FF2B5EF4-FFF2-40B4-BE49-F238E27FC236}">
                  <a16:creationId xmlns:a16="http://schemas.microsoft.com/office/drawing/2014/main" id="{58B0D7FC-5CF1-4E17-AF7E-054CD52FF616}"/>
                </a:ext>
              </a:extLst>
            </p:cNvPr>
            <p:cNvSpPr txBox="1"/>
            <p:nvPr/>
          </p:nvSpPr>
          <p:spPr>
            <a:xfrm>
              <a:off x="5535988" y="5936046"/>
              <a:ext cx="3563471" cy="646331"/>
            </a:xfrm>
            <a:prstGeom prst="rect">
              <a:avLst/>
            </a:prstGeom>
            <a:noFill/>
          </p:spPr>
          <p:txBody>
            <a:bodyPr wrap="square" rtlCol="0">
              <a:spAutoFit/>
            </a:bodyPr>
            <a:lstStyle/>
            <a:p>
              <a:pPr algn="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11" name="Picture 10">
              <a:extLst>
                <a:ext uri="{FF2B5EF4-FFF2-40B4-BE49-F238E27FC236}">
                  <a16:creationId xmlns:a16="http://schemas.microsoft.com/office/drawing/2014/main" id="{7C9486A8-A369-43FC-B2D6-9A2311A6A2C5}"/>
                </a:ext>
              </a:extLst>
            </p:cNvPr>
            <p:cNvPicPr>
              <a:picLocks noChangeAspect="1"/>
            </p:cNvPicPr>
            <p:nvPr/>
          </p:nvPicPr>
          <p:blipFill>
            <a:blip r:embed="rId2"/>
            <a:stretch>
              <a:fillRect/>
            </a:stretch>
          </p:blipFill>
          <p:spPr>
            <a:xfrm>
              <a:off x="4345853" y="5951346"/>
              <a:ext cx="452294" cy="678656"/>
            </a:xfrm>
            <a:prstGeom prst="rect">
              <a:avLst/>
            </a:prstGeom>
          </p:spPr>
        </p:pic>
      </p:grpSp>
      <p:sp>
        <p:nvSpPr>
          <p:cNvPr id="2" name="Title 1">
            <a:extLst>
              <a:ext uri="{FF2B5EF4-FFF2-40B4-BE49-F238E27FC236}">
                <a16:creationId xmlns:a16="http://schemas.microsoft.com/office/drawing/2014/main" id="{96E08E03-04FE-4EA2-9846-6285265D6AD9}"/>
              </a:ext>
            </a:extLst>
          </p:cNvPr>
          <p:cNvSpPr>
            <a:spLocks noGrp="1"/>
          </p:cNvSpPr>
          <p:nvPr>
            <p:ph type="title"/>
          </p:nvPr>
        </p:nvSpPr>
        <p:spPr/>
        <p:txBody>
          <a:bodyPr/>
          <a:lstStyle/>
          <a:p>
            <a:r>
              <a:rPr lang="en-US" dirty="0"/>
              <a:t>Site Architecture </a:t>
            </a:r>
          </a:p>
        </p:txBody>
      </p:sp>
      <p:sp>
        <p:nvSpPr>
          <p:cNvPr id="4" name="Text Placeholder 3">
            <a:extLst>
              <a:ext uri="{FF2B5EF4-FFF2-40B4-BE49-F238E27FC236}">
                <a16:creationId xmlns:a16="http://schemas.microsoft.com/office/drawing/2014/main" id="{0A51EBB1-8AE1-4158-9D39-158B50252E67}"/>
              </a:ext>
            </a:extLst>
          </p:cNvPr>
          <p:cNvSpPr>
            <a:spLocks noGrp="1"/>
          </p:cNvSpPr>
          <p:nvPr>
            <p:ph type="body" idx="1"/>
          </p:nvPr>
        </p:nvSpPr>
        <p:spPr/>
        <p:txBody>
          <a:bodyPr/>
          <a:lstStyle/>
          <a:p>
            <a:r>
              <a:rPr lang="en-US" dirty="0"/>
              <a:t>Single Page Applications</a:t>
            </a:r>
          </a:p>
        </p:txBody>
      </p:sp>
    </p:spTree>
    <p:extLst>
      <p:ext uri="{BB962C8B-B14F-4D97-AF65-F5344CB8AC3E}">
        <p14:creationId xmlns:p14="http://schemas.microsoft.com/office/powerpoint/2010/main" val="32846460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E0E3909-9C71-4D28-8004-E75F90D07E4C}"/>
              </a:ext>
            </a:extLst>
          </p:cNvPr>
          <p:cNvGrpSpPr/>
          <p:nvPr/>
        </p:nvGrpSpPr>
        <p:grpSpPr>
          <a:xfrm>
            <a:off x="0" y="5807797"/>
            <a:ext cx="12192000" cy="1008205"/>
            <a:chOff x="0" y="5832533"/>
            <a:chExt cx="9144000" cy="1008205"/>
          </a:xfrm>
        </p:grpSpPr>
        <p:sp>
          <p:nvSpPr>
            <p:cNvPr id="8" name="Rectangle 7">
              <a:extLst>
                <a:ext uri="{FF2B5EF4-FFF2-40B4-BE49-F238E27FC236}">
                  <a16:creationId xmlns:a16="http://schemas.microsoft.com/office/drawing/2014/main" id="{CFBC93CD-E3CF-4802-8CB4-D2FC7C005208}"/>
                </a:ext>
              </a:extLst>
            </p:cNvPr>
            <p:cNvSpPr/>
            <p:nvPr/>
          </p:nvSpPr>
          <p:spPr>
            <a:xfrm>
              <a:off x="0" y="5832533"/>
              <a:ext cx="9144000" cy="1008205"/>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a:extLst>
                <a:ext uri="{FF2B5EF4-FFF2-40B4-BE49-F238E27FC236}">
                  <a16:creationId xmlns:a16="http://schemas.microsoft.com/office/drawing/2014/main" id="{1255ED06-A45E-4941-86F2-CE2D00779D24}"/>
                </a:ext>
              </a:extLst>
            </p:cNvPr>
            <p:cNvSpPr txBox="1"/>
            <p:nvPr/>
          </p:nvSpPr>
          <p:spPr>
            <a:xfrm>
              <a:off x="0" y="5936046"/>
              <a:ext cx="3563471" cy="646331"/>
            </a:xfrm>
            <a:prstGeom prst="rect">
              <a:avLst/>
            </a:prstGeom>
            <a:noFill/>
          </p:spPr>
          <p:txBody>
            <a:bodyPr wrap="square" rtlCol="0">
              <a:spAutoFit/>
            </a:bodyPr>
            <a:lstStyle/>
            <a:p>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10" name="TextBox 9">
              <a:extLst>
                <a:ext uri="{FF2B5EF4-FFF2-40B4-BE49-F238E27FC236}">
                  <a16:creationId xmlns:a16="http://schemas.microsoft.com/office/drawing/2014/main" id="{58B0D7FC-5CF1-4E17-AF7E-054CD52FF616}"/>
                </a:ext>
              </a:extLst>
            </p:cNvPr>
            <p:cNvSpPr txBox="1"/>
            <p:nvPr/>
          </p:nvSpPr>
          <p:spPr>
            <a:xfrm>
              <a:off x="5535988" y="5936046"/>
              <a:ext cx="3563471" cy="646331"/>
            </a:xfrm>
            <a:prstGeom prst="rect">
              <a:avLst/>
            </a:prstGeom>
            <a:noFill/>
          </p:spPr>
          <p:txBody>
            <a:bodyPr wrap="square" rtlCol="0">
              <a:spAutoFit/>
            </a:bodyPr>
            <a:lstStyle/>
            <a:p>
              <a:pPr algn="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11" name="Picture 10">
              <a:extLst>
                <a:ext uri="{FF2B5EF4-FFF2-40B4-BE49-F238E27FC236}">
                  <a16:creationId xmlns:a16="http://schemas.microsoft.com/office/drawing/2014/main" id="{7C9486A8-A369-43FC-B2D6-9A2311A6A2C5}"/>
                </a:ext>
              </a:extLst>
            </p:cNvPr>
            <p:cNvPicPr>
              <a:picLocks noChangeAspect="1"/>
            </p:cNvPicPr>
            <p:nvPr/>
          </p:nvPicPr>
          <p:blipFill>
            <a:blip r:embed="rId2"/>
            <a:stretch>
              <a:fillRect/>
            </a:stretch>
          </p:blipFill>
          <p:spPr>
            <a:xfrm>
              <a:off x="4345853" y="5951346"/>
              <a:ext cx="452294" cy="678656"/>
            </a:xfrm>
            <a:prstGeom prst="rect">
              <a:avLst/>
            </a:prstGeom>
          </p:spPr>
        </p:pic>
      </p:grpSp>
      <p:sp>
        <p:nvSpPr>
          <p:cNvPr id="2" name="Title 1">
            <a:extLst>
              <a:ext uri="{FF2B5EF4-FFF2-40B4-BE49-F238E27FC236}">
                <a16:creationId xmlns:a16="http://schemas.microsoft.com/office/drawing/2014/main" id="{96E08E03-04FE-4EA2-9846-6285265D6AD9}"/>
              </a:ext>
            </a:extLst>
          </p:cNvPr>
          <p:cNvSpPr>
            <a:spLocks noGrp="1"/>
          </p:cNvSpPr>
          <p:nvPr>
            <p:ph type="title"/>
          </p:nvPr>
        </p:nvSpPr>
        <p:spPr/>
        <p:txBody>
          <a:bodyPr/>
          <a:lstStyle/>
          <a:p>
            <a:r>
              <a:rPr lang="en-US" dirty="0">
                <a:ea typeface="Source Sans Pro Light" panose="020B0403030403020204" pitchFamily="34" charset="0"/>
              </a:rPr>
              <a:t>SPAs</a:t>
            </a:r>
          </a:p>
        </p:txBody>
      </p:sp>
      <p:sp>
        <p:nvSpPr>
          <p:cNvPr id="3" name="Content Placeholder 2">
            <a:extLst>
              <a:ext uri="{FF2B5EF4-FFF2-40B4-BE49-F238E27FC236}">
                <a16:creationId xmlns:a16="http://schemas.microsoft.com/office/drawing/2014/main" id="{88AA8FA0-1F19-4CFC-8918-EC06F1442C07}"/>
              </a:ext>
            </a:extLst>
          </p:cNvPr>
          <p:cNvSpPr>
            <a:spLocks noGrp="1"/>
          </p:cNvSpPr>
          <p:nvPr>
            <p:ph idx="1"/>
          </p:nvPr>
        </p:nvSpPr>
        <p:spPr>
          <a:xfrm>
            <a:off x="838200" y="1825625"/>
            <a:ext cx="10515600" cy="3890249"/>
          </a:xfrm>
        </p:spPr>
        <p:txBody>
          <a:bodyPr>
            <a:normAutofit/>
          </a:bodyPr>
          <a:lstStyle/>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We’re all familiar with the basic, traditional web site structure</a:t>
            </a:r>
          </a:p>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Several to many interlinked pages</a:t>
            </a:r>
          </a:p>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	Static</a:t>
            </a:r>
          </a:p>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	Dynamic</a:t>
            </a:r>
          </a:p>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Maybe a landing page to guide visitors to the content they want</a:t>
            </a:r>
          </a:p>
        </p:txBody>
      </p:sp>
    </p:spTree>
    <p:extLst>
      <p:ext uri="{BB962C8B-B14F-4D97-AF65-F5344CB8AC3E}">
        <p14:creationId xmlns:p14="http://schemas.microsoft.com/office/powerpoint/2010/main" val="3518562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E0E3909-9C71-4D28-8004-E75F90D07E4C}"/>
              </a:ext>
            </a:extLst>
          </p:cNvPr>
          <p:cNvGrpSpPr/>
          <p:nvPr/>
        </p:nvGrpSpPr>
        <p:grpSpPr>
          <a:xfrm>
            <a:off x="0" y="5807797"/>
            <a:ext cx="12192000" cy="1008205"/>
            <a:chOff x="0" y="5832533"/>
            <a:chExt cx="9144000" cy="1008205"/>
          </a:xfrm>
        </p:grpSpPr>
        <p:sp>
          <p:nvSpPr>
            <p:cNvPr id="8" name="Rectangle 7">
              <a:extLst>
                <a:ext uri="{FF2B5EF4-FFF2-40B4-BE49-F238E27FC236}">
                  <a16:creationId xmlns:a16="http://schemas.microsoft.com/office/drawing/2014/main" id="{CFBC93CD-E3CF-4802-8CB4-D2FC7C005208}"/>
                </a:ext>
              </a:extLst>
            </p:cNvPr>
            <p:cNvSpPr/>
            <p:nvPr/>
          </p:nvSpPr>
          <p:spPr>
            <a:xfrm>
              <a:off x="0" y="5832533"/>
              <a:ext cx="9144000" cy="1008205"/>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a:extLst>
                <a:ext uri="{FF2B5EF4-FFF2-40B4-BE49-F238E27FC236}">
                  <a16:creationId xmlns:a16="http://schemas.microsoft.com/office/drawing/2014/main" id="{1255ED06-A45E-4941-86F2-CE2D00779D24}"/>
                </a:ext>
              </a:extLst>
            </p:cNvPr>
            <p:cNvSpPr txBox="1"/>
            <p:nvPr/>
          </p:nvSpPr>
          <p:spPr>
            <a:xfrm>
              <a:off x="0" y="5936046"/>
              <a:ext cx="3563471" cy="646331"/>
            </a:xfrm>
            <a:prstGeom prst="rect">
              <a:avLst/>
            </a:prstGeom>
            <a:noFill/>
          </p:spPr>
          <p:txBody>
            <a:bodyPr wrap="square" rtlCol="0">
              <a:spAutoFit/>
            </a:bodyPr>
            <a:lstStyle/>
            <a:p>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10" name="TextBox 9">
              <a:extLst>
                <a:ext uri="{FF2B5EF4-FFF2-40B4-BE49-F238E27FC236}">
                  <a16:creationId xmlns:a16="http://schemas.microsoft.com/office/drawing/2014/main" id="{58B0D7FC-5CF1-4E17-AF7E-054CD52FF616}"/>
                </a:ext>
              </a:extLst>
            </p:cNvPr>
            <p:cNvSpPr txBox="1"/>
            <p:nvPr/>
          </p:nvSpPr>
          <p:spPr>
            <a:xfrm>
              <a:off x="5535988" y="5936046"/>
              <a:ext cx="3563471" cy="646331"/>
            </a:xfrm>
            <a:prstGeom prst="rect">
              <a:avLst/>
            </a:prstGeom>
            <a:noFill/>
          </p:spPr>
          <p:txBody>
            <a:bodyPr wrap="square" rtlCol="0">
              <a:spAutoFit/>
            </a:bodyPr>
            <a:lstStyle/>
            <a:p>
              <a:pPr algn="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11" name="Picture 10">
              <a:extLst>
                <a:ext uri="{FF2B5EF4-FFF2-40B4-BE49-F238E27FC236}">
                  <a16:creationId xmlns:a16="http://schemas.microsoft.com/office/drawing/2014/main" id="{7C9486A8-A369-43FC-B2D6-9A2311A6A2C5}"/>
                </a:ext>
              </a:extLst>
            </p:cNvPr>
            <p:cNvPicPr>
              <a:picLocks noChangeAspect="1"/>
            </p:cNvPicPr>
            <p:nvPr/>
          </p:nvPicPr>
          <p:blipFill>
            <a:blip r:embed="rId2"/>
            <a:stretch>
              <a:fillRect/>
            </a:stretch>
          </p:blipFill>
          <p:spPr>
            <a:xfrm>
              <a:off x="4345853" y="5951346"/>
              <a:ext cx="452294" cy="678656"/>
            </a:xfrm>
            <a:prstGeom prst="rect">
              <a:avLst/>
            </a:prstGeom>
          </p:spPr>
        </p:pic>
      </p:grpSp>
      <p:sp>
        <p:nvSpPr>
          <p:cNvPr id="3" name="Content Placeholder 2">
            <a:extLst>
              <a:ext uri="{FF2B5EF4-FFF2-40B4-BE49-F238E27FC236}">
                <a16:creationId xmlns:a16="http://schemas.microsoft.com/office/drawing/2014/main" id="{88AA8FA0-1F19-4CFC-8918-EC06F1442C07}"/>
              </a:ext>
            </a:extLst>
          </p:cNvPr>
          <p:cNvSpPr>
            <a:spLocks noGrp="1"/>
          </p:cNvSpPr>
          <p:nvPr>
            <p:ph idx="1"/>
          </p:nvPr>
        </p:nvSpPr>
        <p:spPr>
          <a:xfrm>
            <a:off x="838200" y="1825625"/>
            <a:ext cx="10515600" cy="3890249"/>
          </a:xfrm>
        </p:spPr>
        <p:txBody>
          <a:bodyPr>
            <a:normAutofit lnSpcReduction="10000"/>
          </a:bodyPr>
          <a:lstStyle/>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The definition of [software] Architecture is a little slippery, but crucial in Information Technology</a:t>
            </a:r>
          </a:p>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It almost falls into “I’ll know it when I see it” territory</a:t>
            </a:r>
          </a:p>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While entire courses can be, and are, devoted to this concept, we want to look at how we can apply some of the common principles of Software Architecture to web development</a:t>
            </a:r>
          </a:p>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Many of the principles of ‘good architecture’ can be applied to web applications</a:t>
            </a:r>
            <a:endParaRPr lang="en-US" dirty="0">
              <a:ea typeface="Source Sans Pro Light" panose="020B0403030403020204" pitchFamily="34" charset="0"/>
            </a:endParaRPr>
          </a:p>
        </p:txBody>
      </p:sp>
      <p:sp>
        <p:nvSpPr>
          <p:cNvPr id="5" name="Title 4">
            <a:extLst>
              <a:ext uri="{FF2B5EF4-FFF2-40B4-BE49-F238E27FC236}">
                <a16:creationId xmlns:a16="http://schemas.microsoft.com/office/drawing/2014/main" id="{EC467B37-86E0-4CA4-BD4B-DCCB64C6542E}"/>
              </a:ext>
            </a:extLst>
          </p:cNvPr>
          <p:cNvSpPr>
            <a:spLocks noGrp="1"/>
          </p:cNvSpPr>
          <p:nvPr>
            <p:ph type="title"/>
          </p:nvPr>
        </p:nvSpPr>
        <p:spPr/>
        <p:txBody>
          <a:bodyPr/>
          <a:lstStyle/>
          <a:p>
            <a:r>
              <a:rPr lang="en-US" dirty="0">
                <a:ea typeface="Source Sans Pro Light" panose="020B0403030403020204" pitchFamily="34" charset="0"/>
              </a:rPr>
              <a:t>Architecture</a:t>
            </a:r>
            <a:endParaRPr lang="en-US" dirty="0"/>
          </a:p>
        </p:txBody>
      </p:sp>
    </p:spTree>
    <p:extLst>
      <p:ext uri="{BB962C8B-B14F-4D97-AF65-F5344CB8AC3E}">
        <p14:creationId xmlns:p14="http://schemas.microsoft.com/office/powerpoint/2010/main" val="25571410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E0E3909-9C71-4D28-8004-E75F90D07E4C}"/>
              </a:ext>
            </a:extLst>
          </p:cNvPr>
          <p:cNvGrpSpPr/>
          <p:nvPr/>
        </p:nvGrpSpPr>
        <p:grpSpPr>
          <a:xfrm>
            <a:off x="0" y="5807797"/>
            <a:ext cx="12192000" cy="1008205"/>
            <a:chOff x="0" y="5832533"/>
            <a:chExt cx="9144000" cy="1008205"/>
          </a:xfrm>
        </p:grpSpPr>
        <p:sp>
          <p:nvSpPr>
            <p:cNvPr id="8" name="Rectangle 7">
              <a:extLst>
                <a:ext uri="{FF2B5EF4-FFF2-40B4-BE49-F238E27FC236}">
                  <a16:creationId xmlns:a16="http://schemas.microsoft.com/office/drawing/2014/main" id="{CFBC93CD-E3CF-4802-8CB4-D2FC7C005208}"/>
                </a:ext>
              </a:extLst>
            </p:cNvPr>
            <p:cNvSpPr/>
            <p:nvPr/>
          </p:nvSpPr>
          <p:spPr>
            <a:xfrm>
              <a:off x="0" y="5832533"/>
              <a:ext cx="9144000" cy="1008205"/>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a:extLst>
                <a:ext uri="{FF2B5EF4-FFF2-40B4-BE49-F238E27FC236}">
                  <a16:creationId xmlns:a16="http://schemas.microsoft.com/office/drawing/2014/main" id="{1255ED06-A45E-4941-86F2-CE2D00779D24}"/>
                </a:ext>
              </a:extLst>
            </p:cNvPr>
            <p:cNvSpPr txBox="1"/>
            <p:nvPr/>
          </p:nvSpPr>
          <p:spPr>
            <a:xfrm>
              <a:off x="0" y="5936046"/>
              <a:ext cx="3563471" cy="646331"/>
            </a:xfrm>
            <a:prstGeom prst="rect">
              <a:avLst/>
            </a:prstGeom>
            <a:noFill/>
          </p:spPr>
          <p:txBody>
            <a:bodyPr wrap="square" rtlCol="0">
              <a:spAutoFit/>
            </a:bodyPr>
            <a:lstStyle/>
            <a:p>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10" name="TextBox 9">
              <a:extLst>
                <a:ext uri="{FF2B5EF4-FFF2-40B4-BE49-F238E27FC236}">
                  <a16:creationId xmlns:a16="http://schemas.microsoft.com/office/drawing/2014/main" id="{58B0D7FC-5CF1-4E17-AF7E-054CD52FF616}"/>
                </a:ext>
              </a:extLst>
            </p:cNvPr>
            <p:cNvSpPr txBox="1"/>
            <p:nvPr/>
          </p:nvSpPr>
          <p:spPr>
            <a:xfrm>
              <a:off x="5535988" y="5936046"/>
              <a:ext cx="3563471" cy="646331"/>
            </a:xfrm>
            <a:prstGeom prst="rect">
              <a:avLst/>
            </a:prstGeom>
            <a:noFill/>
          </p:spPr>
          <p:txBody>
            <a:bodyPr wrap="square" rtlCol="0">
              <a:spAutoFit/>
            </a:bodyPr>
            <a:lstStyle/>
            <a:p>
              <a:pPr algn="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11" name="Picture 10">
              <a:extLst>
                <a:ext uri="{FF2B5EF4-FFF2-40B4-BE49-F238E27FC236}">
                  <a16:creationId xmlns:a16="http://schemas.microsoft.com/office/drawing/2014/main" id="{7C9486A8-A369-43FC-B2D6-9A2311A6A2C5}"/>
                </a:ext>
              </a:extLst>
            </p:cNvPr>
            <p:cNvPicPr>
              <a:picLocks noChangeAspect="1"/>
            </p:cNvPicPr>
            <p:nvPr/>
          </p:nvPicPr>
          <p:blipFill>
            <a:blip r:embed="rId2"/>
            <a:stretch>
              <a:fillRect/>
            </a:stretch>
          </p:blipFill>
          <p:spPr>
            <a:xfrm>
              <a:off x="4345853" y="5951346"/>
              <a:ext cx="452294" cy="678656"/>
            </a:xfrm>
            <a:prstGeom prst="rect">
              <a:avLst/>
            </a:prstGeom>
          </p:spPr>
        </p:pic>
      </p:grpSp>
      <p:sp>
        <p:nvSpPr>
          <p:cNvPr id="2" name="Title 1">
            <a:extLst>
              <a:ext uri="{FF2B5EF4-FFF2-40B4-BE49-F238E27FC236}">
                <a16:creationId xmlns:a16="http://schemas.microsoft.com/office/drawing/2014/main" id="{96E08E03-04FE-4EA2-9846-6285265D6AD9}"/>
              </a:ext>
            </a:extLst>
          </p:cNvPr>
          <p:cNvSpPr>
            <a:spLocks noGrp="1"/>
          </p:cNvSpPr>
          <p:nvPr>
            <p:ph type="title"/>
          </p:nvPr>
        </p:nvSpPr>
        <p:spPr/>
        <p:txBody>
          <a:bodyPr/>
          <a:lstStyle/>
          <a:p>
            <a:r>
              <a:rPr lang="en-US" dirty="0">
                <a:ea typeface="Source Sans Pro Light" panose="020B0403030403020204" pitchFamily="34" charset="0"/>
              </a:rPr>
              <a:t>SPAs</a:t>
            </a:r>
          </a:p>
        </p:txBody>
      </p:sp>
      <p:sp>
        <p:nvSpPr>
          <p:cNvPr id="3" name="Content Placeholder 2">
            <a:extLst>
              <a:ext uri="{FF2B5EF4-FFF2-40B4-BE49-F238E27FC236}">
                <a16:creationId xmlns:a16="http://schemas.microsoft.com/office/drawing/2014/main" id="{88AA8FA0-1F19-4CFC-8918-EC06F1442C07}"/>
              </a:ext>
            </a:extLst>
          </p:cNvPr>
          <p:cNvSpPr>
            <a:spLocks noGrp="1"/>
          </p:cNvSpPr>
          <p:nvPr>
            <p:ph idx="1"/>
          </p:nvPr>
        </p:nvSpPr>
        <p:spPr>
          <a:xfrm>
            <a:off x="838199" y="1825625"/>
            <a:ext cx="10710863" cy="3890249"/>
          </a:xfrm>
        </p:spPr>
        <p:txBody>
          <a:bodyPr>
            <a:normAutofit fontScale="92500"/>
          </a:bodyPr>
          <a:lstStyle/>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Another, increasingly popular architecture is Single Page Applications (SPAs)</a:t>
            </a:r>
          </a:p>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All the site’s content is included on one page, usually with dynamic components</a:t>
            </a:r>
          </a:p>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Page only has to be downloaded once</a:t>
            </a:r>
          </a:p>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Sections of the page updated dynamically, usually in response to user interaction</a:t>
            </a:r>
          </a:p>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Saves bandwidth</a:t>
            </a:r>
          </a:p>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More mobile-friendly</a:t>
            </a:r>
          </a:p>
        </p:txBody>
      </p:sp>
    </p:spTree>
    <p:extLst>
      <p:ext uri="{BB962C8B-B14F-4D97-AF65-F5344CB8AC3E}">
        <p14:creationId xmlns:p14="http://schemas.microsoft.com/office/powerpoint/2010/main" val="42909228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E0E3909-9C71-4D28-8004-E75F90D07E4C}"/>
              </a:ext>
            </a:extLst>
          </p:cNvPr>
          <p:cNvGrpSpPr/>
          <p:nvPr/>
        </p:nvGrpSpPr>
        <p:grpSpPr>
          <a:xfrm>
            <a:off x="0" y="5807797"/>
            <a:ext cx="12192000" cy="1008205"/>
            <a:chOff x="0" y="5832533"/>
            <a:chExt cx="9144000" cy="1008205"/>
          </a:xfrm>
        </p:grpSpPr>
        <p:sp>
          <p:nvSpPr>
            <p:cNvPr id="8" name="Rectangle 7">
              <a:extLst>
                <a:ext uri="{FF2B5EF4-FFF2-40B4-BE49-F238E27FC236}">
                  <a16:creationId xmlns:a16="http://schemas.microsoft.com/office/drawing/2014/main" id="{CFBC93CD-E3CF-4802-8CB4-D2FC7C005208}"/>
                </a:ext>
              </a:extLst>
            </p:cNvPr>
            <p:cNvSpPr/>
            <p:nvPr/>
          </p:nvSpPr>
          <p:spPr>
            <a:xfrm>
              <a:off x="0" y="5832533"/>
              <a:ext cx="9144000" cy="1008205"/>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a:extLst>
                <a:ext uri="{FF2B5EF4-FFF2-40B4-BE49-F238E27FC236}">
                  <a16:creationId xmlns:a16="http://schemas.microsoft.com/office/drawing/2014/main" id="{1255ED06-A45E-4941-86F2-CE2D00779D24}"/>
                </a:ext>
              </a:extLst>
            </p:cNvPr>
            <p:cNvSpPr txBox="1"/>
            <p:nvPr/>
          </p:nvSpPr>
          <p:spPr>
            <a:xfrm>
              <a:off x="0" y="5936046"/>
              <a:ext cx="3563471" cy="646331"/>
            </a:xfrm>
            <a:prstGeom prst="rect">
              <a:avLst/>
            </a:prstGeom>
            <a:noFill/>
          </p:spPr>
          <p:txBody>
            <a:bodyPr wrap="square" rtlCol="0">
              <a:spAutoFit/>
            </a:bodyPr>
            <a:lstStyle/>
            <a:p>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10" name="TextBox 9">
              <a:extLst>
                <a:ext uri="{FF2B5EF4-FFF2-40B4-BE49-F238E27FC236}">
                  <a16:creationId xmlns:a16="http://schemas.microsoft.com/office/drawing/2014/main" id="{58B0D7FC-5CF1-4E17-AF7E-054CD52FF616}"/>
                </a:ext>
              </a:extLst>
            </p:cNvPr>
            <p:cNvSpPr txBox="1"/>
            <p:nvPr/>
          </p:nvSpPr>
          <p:spPr>
            <a:xfrm>
              <a:off x="5535988" y="5936046"/>
              <a:ext cx="3563471" cy="646331"/>
            </a:xfrm>
            <a:prstGeom prst="rect">
              <a:avLst/>
            </a:prstGeom>
            <a:noFill/>
          </p:spPr>
          <p:txBody>
            <a:bodyPr wrap="square" rtlCol="0">
              <a:spAutoFit/>
            </a:bodyPr>
            <a:lstStyle/>
            <a:p>
              <a:pPr algn="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11" name="Picture 10">
              <a:extLst>
                <a:ext uri="{FF2B5EF4-FFF2-40B4-BE49-F238E27FC236}">
                  <a16:creationId xmlns:a16="http://schemas.microsoft.com/office/drawing/2014/main" id="{7C9486A8-A369-43FC-B2D6-9A2311A6A2C5}"/>
                </a:ext>
              </a:extLst>
            </p:cNvPr>
            <p:cNvPicPr>
              <a:picLocks noChangeAspect="1"/>
            </p:cNvPicPr>
            <p:nvPr/>
          </p:nvPicPr>
          <p:blipFill>
            <a:blip r:embed="rId2"/>
            <a:stretch>
              <a:fillRect/>
            </a:stretch>
          </p:blipFill>
          <p:spPr>
            <a:xfrm>
              <a:off x="4345853" y="5951346"/>
              <a:ext cx="452294" cy="678656"/>
            </a:xfrm>
            <a:prstGeom prst="rect">
              <a:avLst/>
            </a:prstGeom>
          </p:spPr>
        </p:pic>
      </p:grpSp>
      <p:sp>
        <p:nvSpPr>
          <p:cNvPr id="2" name="Title 1">
            <a:extLst>
              <a:ext uri="{FF2B5EF4-FFF2-40B4-BE49-F238E27FC236}">
                <a16:creationId xmlns:a16="http://schemas.microsoft.com/office/drawing/2014/main" id="{96E08E03-04FE-4EA2-9846-6285265D6AD9}"/>
              </a:ext>
            </a:extLst>
          </p:cNvPr>
          <p:cNvSpPr>
            <a:spLocks noGrp="1"/>
          </p:cNvSpPr>
          <p:nvPr>
            <p:ph type="title"/>
          </p:nvPr>
        </p:nvSpPr>
        <p:spPr/>
        <p:txBody>
          <a:bodyPr/>
          <a:lstStyle/>
          <a:p>
            <a:r>
              <a:rPr lang="en-US" dirty="0">
                <a:ea typeface="Source Sans Pro Light" panose="020B0403030403020204" pitchFamily="34" charset="0"/>
              </a:rPr>
              <a:t>SPAs</a:t>
            </a:r>
          </a:p>
        </p:txBody>
      </p:sp>
      <p:sp>
        <p:nvSpPr>
          <p:cNvPr id="3" name="Content Placeholder 2">
            <a:extLst>
              <a:ext uri="{FF2B5EF4-FFF2-40B4-BE49-F238E27FC236}">
                <a16:creationId xmlns:a16="http://schemas.microsoft.com/office/drawing/2014/main" id="{88AA8FA0-1F19-4CFC-8918-EC06F1442C07}"/>
              </a:ext>
            </a:extLst>
          </p:cNvPr>
          <p:cNvSpPr>
            <a:spLocks noGrp="1"/>
          </p:cNvSpPr>
          <p:nvPr>
            <p:ph idx="1"/>
          </p:nvPr>
        </p:nvSpPr>
        <p:spPr>
          <a:xfrm>
            <a:off x="838200" y="1825625"/>
            <a:ext cx="10515600" cy="3890249"/>
          </a:xfrm>
        </p:spPr>
        <p:txBody>
          <a:bodyPr>
            <a:normAutofit/>
          </a:bodyPr>
          <a:lstStyle/>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Developers have been chasing the dream of delivering web applications with the look and feel of native desktop applications for about as long as they’ve been writing them</a:t>
            </a:r>
          </a:p>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Various solutions for a more native-like experience, such as </a:t>
            </a:r>
            <a:r>
              <a:rPr lang="en-US" dirty="0" err="1">
                <a:ea typeface="Source Sans Pro Light" panose="020B0403030403020204" pitchFamily="34" charset="0"/>
                <a:cs typeface="Times New Roman" panose="02020603050405020304" pitchFamily="18" charset="0"/>
              </a:rPr>
              <a:t>IFrames</a:t>
            </a:r>
            <a:r>
              <a:rPr lang="en-US" dirty="0">
                <a:ea typeface="Source Sans Pro Light" panose="020B0403030403020204" pitchFamily="34" charset="0"/>
                <a:cs typeface="Times New Roman" panose="02020603050405020304" pitchFamily="18" charset="0"/>
              </a:rPr>
              <a:t>, Java applets, Adobe Flash, and Microsoft Silverlight, have been tried with varying degrees of success</a:t>
            </a:r>
          </a:p>
        </p:txBody>
      </p:sp>
    </p:spTree>
    <p:extLst>
      <p:ext uri="{BB962C8B-B14F-4D97-AF65-F5344CB8AC3E}">
        <p14:creationId xmlns:p14="http://schemas.microsoft.com/office/powerpoint/2010/main" val="8319986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E0E3909-9C71-4D28-8004-E75F90D07E4C}"/>
              </a:ext>
            </a:extLst>
          </p:cNvPr>
          <p:cNvGrpSpPr/>
          <p:nvPr/>
        </p:nvGrpSpPr>
        <p:grpSpPr>
          <a:xfrm>
            <a:off x="0" y="5807797"/>
            <a:ext cx="12192000" cy="1008205"/>
            <a:chOff x="0" y="5832533"/>
            <a:chExt cx="9144000" cy="1008205"/>
          </a:xfrm>
        </p:grpSpPr>
        <p:sp>
          <p:nvSpPr>
            <p:cNvPr id="8" name="Rectangle 7">
              <a:extLst>
                <a:ext uri="{FF2B5EF4-FFF2-40B4-BE49-F238E27FC236}">
                  <a16:creationId xmlns:a16="http://schemas.microsoft.com/office/drawing/2014/main" id="{CFBC93CD-E3CF-4802-8CB4-D2FC7C005208}"/>
                </a:ext>
              </a:extLst>
            </p:cNvPr>
            <p:cNvSpPr/>
            <p:nvPr/>
          </p:nvSpPr>
          <p:spPr>
            <a:xfrm>
              <a:off x="0" y="5832533"/>
              <a:ext cx="9144000" cy="1008205"/>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a:extLst>
                <a:ext uri="{FF2B5EF4-FFF2-40B4-BE49-F238E27FC236}">
                  <a16:creationId xmlns:a16="http://schemas.microsoft.com/office/drawing/2014/main" id="{1255ED06-A45E-4941-86F2-CE2D00779D24}"/>
                </a:ext>
              </a:extLst>
            </p:cNvPr>
            <p:cNvSpPr txBox="1"/>
            <p:nvPr/>
          </p:nvSpPr>
          <p:spPr>
            <a:xfrm>
              <a:off x="0" y="5936046"/>
              <a:ext cx="3563471" cy="646331"/>
            </a:xfrm>
            <a:prstGeom prst="rect">
              <a:avLst/>
            </a:prstGeom>
            <a:noFill/>
          </p:spPr>
          <p:txBody>
            <a:bodyPr wrap="square" rtlCol="0">
              <a:spAutoFit/>
            </a:bodyPr>
            <a:lstStyle/>
            <a:p>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10" name="TextBox 9">
              <a:extLst>
                <a:ext uri="{FF2B5EF4-FFF2-40B4-BE49-F238E27FC236}">
                  <a16:creationId xmlns:a16="http://schemas.microsoft.com/office/drawing/2014/main" id="{58B0D7FC-5CF1-4E17-AF7E-054CD52FF616}"/>
                </a:ext>
              </a:extLst>
            </p:cNvPr>
            <p:cNvSpPr txBox="1"/>
            <p:nvPr/>
          </p:nvSpPr>
          <p:spPr>
            <a:xfrm>
              <a:off x="5535988" y="5936046"/>
              <a:ext cx="3563471" cy="646331"/>
            </a:xfrm>
            <a:prstGeom prst="rect">
              <a:avLst/>
            </a:prstGeom>
            <a:noFill/>
          </p:spPr>
          <p:txBody>
            <a:bodyPr wrap="square" rtlCol="0">
              <a:spAutoFit/>
            </a:bodyPr>
            <a:lstStyle/>
            <a:p>
              <a:pPr algn="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11" name="Picture 10">
              <a:extLst>
                <a:ext uri="{FF2B5EF4-FFF2-40B4-BE49-F238E27FC236}">
                  <a16:creationId xmlns:a16="http://schemas.microsoft.com/office/drawing/2014/main" id="{7C9486A8-A369-43FC-B2D6-9A2311A6A2C5}"/>
                </a:ext>
              </a:extLst>
            </p:cNvPr>
            <p:cNvPicPr>
              <a:picLocks noChangeAspect="1"/>
            </p:cNvPicPr>
            <p:nvPr/>
          </p:nvPicPr>
          <p:blipFill>
            <a:blip r:embed="rId2"/>
            <a:stretch>
              <a:fillRect/>
            </a:stretch>
          </p:blipFill>
          <p:spPr>
            <a:xfrm>
              <a:off x="4345853" y="5951346"/>
              <a:ext cx="452294" cy="678656"/>
            </a:xfrm>
            <a:prstGeom prst="rect">
              <a:avLst/>
            </a:prstGeom>
          </p:spPr>
        </p:pic>
      </p:grpSp>
      <p:sp>
        <p:nvSpPr>
          <p:cNvPr id="2" name="Title 1">
            <a:extLst>
              <a:ext uri="{FF2B5EF4-FFF2-40B4-BE49-F238E27FC236}">
                <a16:creationId xmlns:a16="http://schemas.microsoft.com/office/drawing/2014/main" id="{96E08E03-04FE-4EA2-9846-6285265D6AD9}"/>
              </a:ext>
            </a:extLst>
          </p:cNvPr>
          <p:cNvSpPr>
            <a:spLocks noGrp="1"/>
          </p:cNvSpPr>
          <p:nvPr>
            <p:ph type="title"/>
          </p:nvPr>
        </p:nvSpPr>
        <p:spPr/>
        <p:txBody>
          <a:bodyPr/>
          <a:lstStyle/>
          <a:p>
            <a:r>
              <a:rPr lang="en-US" dirty="0">
                <a:ea typeface="Source Sans Pro Light" panose="020B0403030403020204" pitchFamily="34" charset="0"/>
              </a:rPr>
              <a:t>SPAs</a:t>
            </a:r>
          </a:p>
        </p:txBody>
      </p:sp>
      <p:sp>
        <p:nvSpPr>
          <p:cNvPr id="3" name="Content Placeholder 2">
            <a:extLst>
              <a:ext uri="{FF2B5EF4-FFF2-40B4-BE49-F238E27FC236}">
                <a16:creationId xmlns:a16="http://schemas.microsoft.com/office/drawing/2014/main" id="{88AA8FA0-1F19-4CFC-8918-EC06F1442C07}"/>
              </a:ext>
            </a:extLst>
          </p:cNvPr>
          <p:cNvSpPr>
            <a:spLocks noGrp="1"/>
          </p:cNvSpPr>
          <p:nvPr>
            <p:ph idx="1"/>
          </p:nvPr>
        </p:nvSpPr>
        <p:spPr>
          <a:xfrm>
            <a:off x="838200" y="1825625"/>
            <a:ext cx="10515600" cy="3890249"/>
          </a:xfrm>
        </p:spPr>
        <p:txBody>
          <a:bodyPr>
            <a:normAutofit lnSpcReduction="10000"/>
          </a:bodyPr>
          <a:lstStyle/>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Though different technologies, they all have at least one goal in common: bringing the power of a desktop app to the thin, cross-platform environment of a web browser</a:t>
            </a:r>
          </a:p>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The single-page (web) application, or SPA, shares in this objective, but without a browser plugin or a new language to learn</a:t>
            </a:r>
          </a:p>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The idea that a native-like experience can be realized using only JavaScript, HTML, and Cascading Style Sheets (CSS) is a tantalizing thought, but what is an SPA under the covers, and where did this idea begin?</a:t>
            </a:r>
          </a:p>
        </p:txBody>
      </p:sp>
    </p:spTree>
    <p:extLst>
      <p:ext uri="{BB962C8B-B14F-4D97-AF65-F5344CB8AC3E}">
        <p14:creationId xmlns:p14="http://schemas.microsoft.com/office/powerpoint/2010/main" val="8984050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E0E3909-9C71-4D28-8004-E75F90D07E4C}"/>
              </a:ext>
            </a:extLst>
          </p:cNvPr>
          <p:cNvGrpSpPr/>
          <p:nvPr/>
        </p:nvGrpSpPr>
        <p:grpSpPr>
          <a:xfrm>
            <a:off x="0" y="5807797"/>
            <a:ext cx="12192000" cy="1008205"/>
            <a:chOff x="0" y="5832533"/>
            <a:chExt cx="9144000" cy="1008205"/>
          </a:xfrm>
        </p:grpSpPr>
        <p:sp>
          <p:nvSpPr>
            <p:cNvPr id="8" name="Rectangle 7">
              <a:extLst>
                <a:ext uri="{FF2B5EF4-FFF2-40B4-BE49-F238E27FC236}">
                  <a16:creationId xmlns:a16="http://schemas.microsoft.com/office/drawing/2014/main" id="{CFBC93CD-E3CF-4802-8CB4-D2FC7C005208}"/>
                </a:ext>
              </a:extLst>
            </p:cNvPr>
            <p:cNvSpPr/>
            <p:nvPr/>
          </p:nvSpPr>
          <p:spPr>
            <a:xfrm>
              <a:off x="0" y="5832533"/>
              <a:ext cx="9144000" cy="1008205"/>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a:extLst>
                <a:ext uri="{FF2B5EF4-FFF2-40B4-BE49-F238E27FC236}">
                  <a16:creationId xmlns:a16="http://schemas.microsoft.com/office/drawing/2014/main" id="{1255ED06-A45E-4941-86F2-CE2D00779D24}"/>
                </a:ext>
              </a:extLst>
            </p:cNvPr>
            <p:cNvSpPr txBox="1"/>
            <p:nvPr/>
          </p:nvSpPr>
          <p:spPr>
            <a:xfrm>
              <a:off x="0" y="5936046"/>
              <a:ext cx="3563471" cy="646331"/>
            </a:xfrm>
            <a:prstGeom prst="rect">
              <a:avLst/>
            </a:prstGeom>
            <a:noFill/>
          </p:spPr>
          <p:txBody>
            <a:bodyPr wrap="square" rtlCol="0">
              <a:spAutoFit/>
            </a:bodyPr>
            <a:lstStyle/>
            <a:p>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10" name="TextBox 9">
              <a:extLst>
                <a:ext uri="{FF2B5EF4-FFF2-40B4-BE49-F238E27FC236}">
                  <a16:creationId xmlns:a16="http://schemas.microsoft.com/office/drawing/2014/main" id="{58B0D7FC-5CF1-4E17-AF7E-054CD52FF616}"/>
                </a:ext>
              </a:extLst>
            </p:cNvPr>
            <p:cNvSpPr txBox="1"/>
            <p:nvPr/>
          </p:nvSpPr>
          <p:spPr>
            <a:xfrm>
              <a:off x="5535988" y="5936046"/>
              <a:ext cx="3563471" cy="646331"/>
            </a:xfrm>
            <a:prstGeom prst="rect">
              <a:avLst/>
            </a:prstGeom>
            <a:noFill/>
          </p:spPr>
          <p:txBody>
            <a:bodyPr wrap="square" rtlCol="0">
              <a:spAutoFit/>
            </a:bodyPr>
            <a:lstStyle/>
            <a:p>
              <a:pPr algn="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11" name="Picture 10">
              <a:extLst>
                <a:ext uri="{FF2B5EF4-FFF2-40B4-BE49-F238E27FC236}">
                  <a16:creationId xmlns:a16="http://schemas.microsoft.com/office/drawing/2014/main" id="{7C9486A8-A369-43FC-B2D6-9A2311A6A2C5}"/>
                </a:ext>
              </a:extLst>
            </p:cNvPr>
            <p:cNvPicPr>
              <a:picLocks noChangeAspect="1"/>
            </p:cNvPicPr>
            <p:nvPr/>
          </p:nvPicPr>
          <p:blipFill>
            <a:blip r:embed="rId2"/>
            <a:stretch>
              <a:fillRect/>
            </a:stretch>
          </p:blipFill>
          <p:spPr>
            <a:xfrm>
              <a:off x="4345853" y="5951346"/>
              <a:ext cx="452294" cy="678656"/>
            </a:xfrm>
            <a:prstGeom prst="rect">
              <a:avLst/>
            </a:prstGeom>
          </p:spPr>
        </p:pic>
      </p:grpSp>
      <p:sp>
        <p:nvSpPr>
          <p:cNvPr id="2" name="Title 1">
            <a:extLst>
              <a:ext uri="{FF2B5EF4-FFF2-40B4-BE49-F238E27FC236}">
                <a16:creationId xmlns:a16="http://schemas.microsoft.com/office/drawing/2014/main" id="{96E08E03-04FE-4EA2-9846-6285265D6AD9}"/>
              </a:ext>
            </a:extLst>
          </p:cNvPr>
          <p:cNvSpPr>
            <a:spLocks noGrp="1"/>
          </p:cNvSpPr>
          <p:nvPr>
            <p:ph type="title"/>
          </p:nvPr>
        </p:nvSpPr>
        <p:spPr/>
        <p:txBody>
          <a:bodyPr/>
          <a:lstStyle/>
          <a:p>
            <a:r>
              <a:rPr lang="en-US" dirty="0">
                <a:ea typeface="Source Sans Pro Light" panose="020B0403030403020204" pitchFamily="34" charset="0"/>
              </a:rPr>
              <a:t>SPAs</a:t>
            </a:r>
          </a:p>
        </p:txBody>
      </p:sp>
      <p:sp>
        <p:nvSpPr>
          <p:cNvPr id="3" name="Content Placeholder 2">
            <a:extLst>
              <a:ext uri="{FF2B5EF4-FFF2-40B4-BE49-F238E27FC236}">
                <a16:creationId xmlns:a16="http://schemas.microsoft.com/office/drawing/2014/main" id="{88AA8FA0-1F19-4CFC-8918-EC06F1442C07}"/>
              </a:ext>
            </a:extLst>
          </p:cNvPr>
          <p:cNvSpPr>
            <a:spLocks noGrp="1"/>
          </p:cNvSpPr>
          <p:nvPr>
            <p:ph idx="1"/>
          </p:nvPr>
        </p:nvSpPr>
        <p:spPr>
          <a:xfrm>
            <a:off x="838200" y="1825625"/>
            <a:ext cx="10920414" cy="3890249"/>
          </a:xfrm>
        </p:spPr>
        <p:txBody>
          <a:bodyPr>
            <a:normAutofit lnSpcReduction="10000"/>
          </a:bodyPr>
          <a:lstStyle/>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The stage was set in the early 2000s</a:t>
            </a:r>
          </a:p>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A brand-new way of thinking about web-page design came about when the AJAX movement started to gain steam</a:t>
            </a:r>
          </a:p>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It began with an interesting, yet obscure, ActiveX control in Microsoft’s Internet Explorer browser, used to send and receive data asynchronously</a:t>
            </a:r>
          </a:p>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 These humble beginnings eventually led to a revolution, when the control’s functionality was officially adopted by the major browser vendors as the </a:t>
            </a:r>
            <a:r>
              <a:rPr lang="en-US" dirty="0" err="1">
                <a:ea typeface="Source Sans Pro Light" panose="020B0403030403020204" pitchFamily="34" charset="0"/>
                <a:cs typeface="Times New Roman" panose="02020603050405020304" pitchFamily="18" charset="0"/>
              </a:rPr>
              <a:t>XMLHttpRequest</a:t>
            </a:r>
            <a:r>
              <a:rPr lang="en-US" dirty="0">
                <a:ea typeface="Source Sans Pro Light" panose="020B0403030403020204" pitchFamily="34" charset="0"/>
                <a:cs typeface="Times New Roman" panose="02020603050405020304" pitchFamily="18" charset="0"/>
              </a:rPr>
              <a:t> (XHR) API (which we’ve already explored)</a:t>
            </a:r>
          </a:p>
        </p:txBody>
      </p:sp>
    </p:spTree>
    <p:extLst>
      <p:ext uri="{BB962C8B-B14F-4D97-AF65-F5344CB8AC3E}">
        <p14:creationId xmlns:p14="http://schemas.microsoft.com/office/powerpoint/2010/main" val="234103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E0E3909-9C71-4D28-8004-E75F90D07E4C}"/>
              </a:ext>
            </a:extLst>
          </p:cNvPr>
          <p:cNvGrpSpPr/>
          <p:nvPr/>
        </p:nvGrpSpPr>
        <p:grpSpPr>
          <a:xfrm>
            <a:off x="0" y="5807797"/>
            <a:ext cx="12192000" cy="1008205"/>
            <a:chOff x="0" y="5832533"/>
            <a:chExt cx="9144000" cy="1008205"/>
          </a:xfrm>
        </p:grpSpPr>
        <p:sp>
          <p:nvSpPr>
            <p:cNvPr id="8" name="Rectangle 7">
              <a:extLst>
                <a:ext uri="{FF2B5EF4-FFF2-40B4-BE49-F238E27FC236}">
                  <a16:creationId xmlns:a16="http://schemas.microsoft.com/office/drawing/2014/main" id="{CFBC93CD-E3CF-4802-8CB4-D2FC7C005208}"/>
                </a:ext>
              </a:extLst>
            </p:cNvPr>
            <p:cNvSpPr/>
            <p:nvPr/>
          </p:nvSpPr>
          <p:spPr>
            <a:xfrm>
              <a:off x="0" y="5832533"/>
              <a:ext cx="9144000" cy="1008205"/>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a:extLst>
                <a:ext uri="{FF2B5EF4-FFF2-40B4-BE49-F238E27FC236}">
                  <a16:creationId xmlns:a16="http://schemas.microsoft.com/office/drawing/2014/main" id="{1255ED06-A45E-4941-86F2-CE2D00779D24}"/>
                </a:ext>
              </a:extLst>
            </p:cNvPr>
            <p:cNvSpPr txBox="1"/>
            <p:nvPr/>
          </p:nvSpPr>
          <p:spPr>
            <a:xfrm>
              <a:off x="0" y="5936046"/>
              <a:ext cx="3563471" cy="646331"/>
            </a:xfrm>
            <a:prstGeom prst="rect">
              <a:avLst/>
            </a:prstGeom>
            <a:noFill/>
          </p:spPr>
          <p:txBody>
            <a:bodyPr wrap="square" rtlCol="0">
              <a:spAutoFit/>
            </a:bodyPr>
            <a:lstStyle/>
            <a:p>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10" name="TextBox 9">
              <a:extLst>
                <a:ext uri="{FF2B5EF4-FFF2-40B4-BE49-F238E27FC236}">
                  <a16:creationId xmlns:a16="http://schemas.microsoft.com/office/drawing/2014/main" id="{58B0D7FC-5CF1-4E17-AF7E-054CD52FF616}"/>
                </a:ext>
              </a:extLst>
            </p:cNvPr>
            <p:cNvSpPr txBox="1"/>
            <p:nvPr/>
          </p:nvSpPr>
          <p:spPr>
            <a:xfrm>
              <a:off x="5535988" y="5936046"/>
              <a:ext cx="3563471" cy="646331"/>
            </a:xfrm>
            <a:prstGeom prst="rect">
              <a:avLst/>
            </a:prstGeom>
            <a:noFill/>
          </p:spPr>
          <p:txBody>
            <a:bodyPr wrap="square" rtlCol="0">
              <a:spAutoFit/>
            </a:bodyPr>
            <a:lstStyle/>
            <a:p>
              <a:pPr algn="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11" name="Picture 10">
              <a:extLst>
                <a:ext uri="{FF2B5EF4-FFF2-40B4-BE49-F238E27FC236}">
                  <a16:creationId xmlns:a16="http://schemas.microsoft.com/office/drawing/2014/main" id="{7C9486A8-A369-43FC-B2D6-9A2311A6A2C5}"/>
                </a:ext>
              </a:extLst>
            </p:cNvPr>
            <p:cNvPicPr>
              <a:picLocks noChangeAspect="1"/>
            </p:cNvPicPr>
            <p:nvPr/>
          </p:nvPicPr>
          <p:blipFill>
            <a:blip r:embed="rId2"/>
            <a:stretch>
              <a:fillRect/>
            </a:stretch>
          </p:blipFill>
          <p:spPr>
            <a:xfrm>
              <a:off x="4345853" y="5951346"/>
              <a:ext cx="452294" cy="678656"/>
            </a:xfrm>
            <a:prstGeom prst="rect">
              <a:avLst/>
            </a:prstGeom>
          </p:spPr>
        </p:pic>
      </p:grpSp>
      <p:sp>
        <p:nvSpPr>
          <p:cNvPr id="2" name="Title 1">
            <a:extLst>
              <a:ext uri="{FF2B5EF4-FFF2-40B4-BE49-F238E27FC236}">
                <a16:creationId xmlns:a16="http://schemas.microsoft.com/office/drawing/2014/main" id="{96E08E03-04FE-4EA2-9846-6285265D6AD9}"/>
              </a:ext>
            </a:extLst>
          </p:cNvPr>
          <p:cNvSpPr>
            <a:spLocks noGrp="1"/>
          </p:cNvSpPr>
          <p:nvPr>
            <p:ph type="title"/>
          </p:nvPr>
        </p:nvSpPr>
        <p:spPr/>
        <p:txBody>
          <a:bodyPr/>
          <a:lstStyle/>
          <a:p>
            <a:r>
              <a:rPr lang="en-US" dirty="0">
                <a:ea typeface="Source Sans Pro Light" panose="020B0403030403020204" pitchFamily="34" charset="0"/>
              </a:rPr>
              <a:t>SPAs</a:t>
            </a:r>
          </a:p>
        </p:txBody>
      </p:sp>
      <p:sp>
        <p:nvSpPr>
          <p:cNvPr id="3" name="Content Placeholder 2">
            <a:extLst>
              <a:ext uri="{FF2B5EF4-FFF2-40B4-BE49-F238E27FC236}">
                <a16:creationId xmlns:a16="http://schemas.microsoft.com/office/drawing/2014/main" id="{88AA8FA0-1F19-4CFC-8918-EC06F1442C07}"/>
              </a:ext>
            </a:extLst>
          </p:cNvPr>
          <p:cNvSpPr>
            <a:spLocks noGrp="1"/>
          </p:cNvSpPr>
          <p:nvPr>
            <p:ph idx="1"/>
          </p:nvPr>
        </p:nvSpPr>
        <p:spPr>
          <a:xfrm>
            <a:off x="838200" y="1825625"/>
            <a:ext cx="10515600" cy="3890249"/>
          </a:xfrm>
        </p:spPr>
        <p:txBody>
          <a:bodyPr>
            <a:normAutofit/>
          </a:bodyPr>
          <a:lstStyle/>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Developers who began to merge this API with JavaScript, HTML, and CSS obtained remarkable results</a:t>
            </a:r>
          </a:p>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The blending of these techniques became known as AJAX, or Asynchronous JavaScript and XML</a:t>
            </a:r>
          </a:p>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AJAX’s unobtrusive data requests, combined with JavaScript to dynamically update the Document Object Model (DOM), and the use of CSS to change the page’s style on the fly, brought AJAX to the forefront of modern web development</a:t>
            </a:r>
          </a:p>
        </p:txBody>
      </p:sp>
    </p:spTree>
    <p:extLst>
      <p:ext uri="{BB962C8B-B14F-4D97-AF65-F5344CB8AC3E}">
        <p14:creationId xmlns:p14="http://schemas.microsoft.com/office/powerpoint/2010/main" val="23929565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E0E3909-9C71-4D28-8004-E75F90D07E4C}"/>
              </a:ext>
            </a:extLst>
          </p:cNvPr>
          <p:cNvGrpSpPr/>
          <p:nvPr/>
        </p:nvGrpSpPr>
        <p:grpSpPr>
          <a:xfrm>
            <a:off x="0" y="5807797"/>
            <a:ext cx="12192000" cy="1008205"/>
            <a:chOff x="0" y="5832533"/>
            <a:chExt cx="9144000" cy="1008205"/>
          </a:xfrm>
        </p:grpSpPr>
        <p:sp>
          <p:nvSpPr>
            <p:cNvPr id="8" name="Rectangle 7">
              <a:extLst>
                <a:ext uri="{FF2B5EF4-FFF2-40B4-BE49-F238E27FC236}">
                  <a16:creationId xmlns:a16="http://schemas.microsoft.com/office/drawing/2014/main" id="{CFBC93CD-E3CF-4802-8CB4-D2FC7C005208}"/>
                </a:ext>
              </a:extLst>
            </p:cNvPr>
            <p:cNvSpPr/>
            <p:nvPr/>
          </p:nvSpPr>
          <p:spPr>
            <a:xfrm>
              <a:off x="0" y="5832533"/>
              <a:ext cx="9144000" cy="1008205"/>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a:extLst>
                <a:ext uri="{FF2B5EF4-FFF2-40B4-BE49-F238E27FC236}">
                  <a16:creationId xmlns:a16="http://schemas.microsoft.com/office/drawing/2014/main" id="{1255ED06-A45E-4941-86F2-CE2D00779D24}"/>
                </a:ext>
              </a:extLst>
            </p:cNvPr>
            <p:cNvSpPr txBox="1"/>
            <p:nvPr/>
          </p:nvSpPr>
          <p:spPr>
            <a:xfrm>
              <a:off x="0" y="5936046"/>
              <a:ext cx="3563471" cy="646331"/>
            </a:xfrm>
            <a:prstGeom prst="rect">
              <a:avLst/>
            </a:prstGeom>
            <a:noFill/>
          </p:spPr>
          <p:txBody>
            <a:bodyPr wrap="square" rtlCol="0">
              <a:spAutoFit/>
            </a:bodyPr>
            <a:lstStyle/>
            <a:p>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10" name="TextBox 9">
              <a:extLst>
                <a:ext uri="{FF2B5EF4-FFF2-40B4-BE49-F238E27FC236}">
                  <a16:creationId xmlns:a16="http://schemas.microsoft.com/office/drawing/2014/main" id="{58B0D7FC-5CF1-4E17-AF7E-054CD52FF616}"/>
                </a:ext>
              </a:extLst>
            </p:cNvPr>
            <p:cNvSpPr txBox="1"/>
            <p:nvPr/>
          </p:nvSpPr>
          <p:spPr>
            <a:xfrm>
              <a:off x="5535988" y="5936046"/>
              <a:ext cx="3563471" cy="646331"/>
            </a:xfrm>
            <a:prstGeom prst="rect">
              <a:avLst/>
            </a:prstGeom>
            <a:noFill/>
          </p:spPr>
          <p:txBody>
            <a:bodyPr wrap="square" rtlCol="0">
              <a:spAutoFit/>
            </a:bodyPr>
            <a:lstStyle/>
            <a:p>
              <a:pPr algn="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11" name="Picture 10">
              <a:extLst>
                <a:ext uri="{FF2B5EF4-FFF2-40B4-BE49-F238E27FC236}">
                  <a16:creationId xmlns:a16="http://schemas.microsoft.com/office/drawing/2014/main" id="{7C9486A8-A369-43FC-B2D6-9A2311A6A2C5}"/>
                </a:ext>
              </a:extLst>
            </p:cNvPr>
            <p:cNvPicPr>
              <a:picLocks noChangeAspect="1"/>
            </p:cNvPicPr>
            <p:nvPr/>
          </p:nvPicPr>
          <p:blipFill>
            <a:blip r:embed="rId2"/>
            <a:stretch>
              <a:fillRect/>
            </a:stretch>
          </p:blipFill>
          <p:spPr>
            <a:xfrm>
              <a:off x="4345853" y="5951346"/>
              <a:ext cx="452294" cy="678656"/>
            </a:xfrm>
            <a:prstGeom prst="rect">
              <a:avLst/>
            </a:prstGeom>
          </p:spPr>
        </p:pic>
      </p:grpSp>
      <p:sp>
        <p:nvSpPr>
          <p:cNvPr id="2" name="Title 1">
            <a:extLst>
              <a:ext uri="{FF2B5EF4-FFF2-40B4-BE49-F238E27FC236}">
                <a16:creationId xmlns:a16="http://schemas.microsoft.com/office/drawing/2014/main" id="{96E08E03-04FE-4EA2-9846-6285265D6AD9}"/>
              </a:ext>
            </a:extLst>
          </p:cNvPr>
          <p:cNvSpPr>
            <a:spLocks noGrp="1"/>
          </p:cNvSpPr>
          <p:nvPr>
            <p:ph type="title"/>
          </p:nvPr>
        </p:nvSpPr>
        <p:spPr/>
        <p:txBody>
          <a:bodyPr/>
          <a:lstStyle/>
          <a:p>
            <a:r>
              <a:rPr lang="en-US" dirty="0">
                <a:ea typeface="Source Sans Pro Light" panose="020B0403030403020204" pitchFamily="34" charset="0"/>
              </a:rPr>
              <a:t>SPAs</a:t>
            </a:r>
          </a:p>
        </p:txBody>
      </p:sp>
      <p:sp>
        <p:nvSpPr>
          <p:cNvPr id="3" name="Content Placeholder 2">
            <a:extLst>
              <a:ext uri="{FF2B5EF4-FFF2-40B4-BE49-F238E27FC236}">
                <a16:creationId xmlns:a16="http://schemas.microsoft.com/office/drawing/2014/main" id="{88AA8FA0-1F19-4CFC-8918-EC06F1442C07}"/>
              </a:ext>
            </a:extLst>
          </p:cNvPr>
          <p:cNvSpPr>
            <a:spLocks noGrp="1"/>
          </p:cNvSpPr>
          <p:nvPr>
            <p:ph idx="1"/>
          </p:nvPr>
        </p:nvSpPr>
        <p:spPr>
          <a:xfrm>
            <a:off x="838200" y="1825625"/>
            <a:ext cx="10515600" cy="3890249"/>
          </a:xfrm>
        </p:spPr>
        <p:txBody>
          <a:bodyPr>
            <a:normAutofit/>
          </a:bodyPr>
          <a:lstStyle/>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Piggybacking off this successful movement, the SPA concept takes web development to a whole new level by expanding the page-level manipulation techniques of AJAX to the entire application</a:t>
            </a:r>
          </a:p>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Additionally, the patterns and practices commonly used in the creation of an SPA can lead to overall efficiencies in application design, code maintenance, and development time</a:t>
            </a:r>
          </a:p>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Having a successful implementation of a single-page application, though, will be greatly impacted by your understanding of SPA architecture</a:t>
            </a:r>
          </a:p>
        </p:txBody>
      </p:sp>
    </p:spTree>
    <p:extLst>
      <p:ext uri="{BB962C8B-B14F-4D97-AF65-F5344CB8AC3E}">
        <p14:creationId xmlns:p14="http://schemas.microsoft.com/office/powerpoint/2010/main" val="10586977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E0E3909-9C71-4D28-8004-E75F90D07E4C}"/>
              </a:ext>
            </a:extLst>
          </p:cNvPr>
          <p:cNvGrpSpPr/>
          <p:nvPr/>
        </p:nvGrpSpPr>
        <p:grpSpPr>
          <a:xfrm>
            <a:off x="0" y="5807797"/>
            <a:ext cx="12192000" cy="1008205"/>
            <a:chOff x="0" y="5832533"/>
            <a:chExt cx="9144000" cy="1008205"/>
          </a:xfrm>
        </p:grpSpPr>
        <p:sp>
          <p:nvSpPr>
            <p:cNvPr id="8" name="Rectangle 7">
              <a:extLst>
                <a:ext uri="{FF2B5EF4-FFF2-40B4-BE49-F238E27FC236}">
                  <a16:creationId xmlns:a16="http://schemas.microsoft.com/office/drawing/2014/main" id="{CFBC93CD-E3CF-4802-8CB4-D2FC7C005208}"/>
                </a:ext>
              </a:extLst>
            </p:cNvPr>
            <p:cNvSpPr/>
            <p:nvPr/>
          </p:nvSpPr>
          <p:spPr>
            <a:xfrm>
              <a:off x="0" y="5832533"/>
              <a:ext cx="9144000" cy="1008205"/>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a:extLst>
                <a:ext uri="{FF2B5EF4-FFF2-40B4-BE49-F238E27FC236}">
                  <a16:creationId xmlns:a16="http://schemas.microsoft.com/office/drawing/2014/main" id="{1255ED06-A45E-4941-86F2-CE2D00779D24}"/>
                </a:ext>
              </a:extLst>
            </p:cNvPr>
            <p:cNvSpPr txBox="1"/>
            <p:nvPr/>
          </p:nvSpPr>
          <p:spPr>
            <a:xfrm>
              <a:off x="0" y="5936046"/>
              <a:ext cx="3563471" cy="646331"/>
            </a:xfrm>
            <a:prstGeom prst="rect">
              <a:avLst/>
            </a:prstGeom>
            <a:noFill/>
          </p:spPr>
          <p:txBody>
            <a:bodyPr wrap="square" rtlCol="0">
              <a:spAutoFit/>
            </a:bodyPr>
            <a:lstStyle/>
            <a:p>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10" name="TextBox 9">
              <a:extLst>
                <a:ext uri="{FF2B5EF4-FFF2-40B4-BE49-F238E27FC236}">
                  <a16:creationId xmlns:a16="http://schemas.microsoft.com/office/drawing/2014/main" id="{58B0D7FC-5CF1-4E17-AF7E-054CD52FF616}"/>
                </a:ext>
              </a:extLst>
            </p:cNvPr>
            <p:cNvSpPr txBox="1"/>
            <p:nvPr/>
          </p:nvSpPr>
          <p:spPr>
            <a:xfrm>
              <a:off x="5535988" y="5936046"/>
              <a:ext cx="3563471" cy="646331"/>
            </a:xfrm>
            <a:prstGeom prst="rect">
              <a:avLst/>
            </a:prstGeom>
            <a:noFill/>
          </p:spPr>
          <p:txBody>
            <a:bodyPr wrap="square" rtlCol="0">
              <a:spAutoFit/>
            </a:bodyPr>
            <a:lstStyle/>
            <a:p>
              <a:pPr algn="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11" name="Picture 10">
              <a:extLst>
                <a:ext uri="{FF2B5EF4-FFF2-40B4-BE49-F238E27FC236}">
                  <a16:creationId xmlns:a16="http://schemas.microsoft.com/office/drawing/2014/main" id="{7C9486A8-A369-43FC-B2D6-9A2311A6A2C5}"/>
                </a:ext>
              </a:extLst>
            </p:cNvPr>
            <p:cNvPicPr>
              <a:picLocks noChangeAspect="1"/>
            </p:cNvPicPr>
            <p:nvPr/>
          </p:nvPicPr>
          <p:blipFill>
            <a:blip r:embed="rId2"/>
            <a:stretch>
              <a:fillRect/>
            </a:stretch>
          </p:blipFill>
          <p:spPr>
            <a:xfrm>
              <a:off x="4345853" y="5951346"/>
              <a:ext cx="452294" cy="678656"/>
            </a:xfrm>
            <a:prstGeom prst="rect">
              <a:avLst/>
            </a:prstGeom>
          </p:spPr>
        </p:pic>
      </p:grpSp>
      <p:sp>
        <p:nvSpPr>
          <p:cNvPr id="2" name="Title 1">
            <a:extLst>
              <a:ext uri="{FF2B5EF4-FFF2-40B4-BE49-F238E27FC236}">
                <a16:creationId xmlns:a16="http://schemas.microsoft.com/office/drawing/2014/main" id="{96E08E03-04FE-4EA2-9846-6285265D6AD9}"/>
              </a:ext>
            </a:extLst>
          </p:cNvPr>
          <p:cNvSpPr>
            <a:spLocks noGrp="1"/>
          </p:cNvSpPr>
          <p:nvPr>
            <p:ph type="title"/>
          </p:nvPr>
        </p:nvSpPr>
        <p:spPr/>
        <p:txBody>
          <a:bodyPr/>
          <a:lstStyle/>
          <a:p>
            <a:r>
              <a:rPr lang="en-US" dirty="0">
                <a:ea typeface="Source Sans Pro Light" panose="020B0403030403020204" pitchFamily="34" charset="0"/>
              </a:rPr>
              <a:t>SPAs</a:t>
            </a:r>
          </a:p>
        </p:txBody>
      </p:sp>
      <p:sp>
        <p:nvSpPr>
          <p:cNvPr id="3" name="Content Placeholder 2">
            <a:extLst>
              <a:ext uri="{FF2B5EF4-FFF2-40B4-BE49-F238E27FC236}">
                <a16:creationId xmlns:a16="http://schemas.microsoft.com/office/drawing/2014/main" id="{88AA8FA0-1F19-4CFC-8918-EC06F1442C07}"/>
              </a:ext>
            </a:extLst>
          </p:cNvPr>
          <p:cNvSpPr>
            <a:spLocks noGrp="1"/>
          </p:cNvSpPr>
          <p:nvPr>
            <p:ph idx="1"/>
          </p:nvPr>
        </p:nvSpPr>
        <p:spPr>
          <a:xfrm>
            <a:off x="838200" y="1825625"/>
            <a:ext cx="10515600" cy="3890249"/>
          </a:xfrm>
        </p:spPr>
        <p:txBody>
          <a:bodyPr>
            <a:normAutofit/>
          </a:bodyPr>
          <a:lstStyle/>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As with most emerging solutions, single-page application design comprises a variety of approaches</a:t>
            </a:r>
          </a:p>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Varying opinions by today’s experts, plus a multitude of competing libraries and frameworks, can make finding the right solution for your SPA project challenging</a:t>
            </a:r>
          </a:p>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The more you know going into it, the more successful you’ll be in finding the implementation that’s right for you and your development goals</a:t>
            </a:r>
          </a:p>
        </p:txBody>
      </p:sp>
    </p:spTree>
    <p:extLst>
      <p:ext uri="{BB962C8B-B14F-4D97-AF65-F5344CB8AC3E}">
        <p14:creationId xmlns:p14="http://schemas.microsoft.com/office/powerpoint/2010/main" val="34445886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E0E3909-9C71-4D28-8004-E75F90D07E4C}"/>
              </a:ext>
            </a:extLst>
          </p:cNvPr>
          <p:cNvGrpSpPr/>
          <p:nvPr/>
        </p:nvGrpSpPr>
        <p:grpSpPr>
          <a:xfrm>
            <a:off x="0" y="5807797"/>
            <a:ext cx="12192000" cy="1008205"/>
            <a:chOff x="0" y="5832533"/>
            <a:chExt cx="9144000" cy="1008205"/>
          </a:xfrm>
        </p:grpSpPr>
        <p:sp>
          <p:nvSpPr>
            <p:cNvPr id="8" name="Rectangle 7">
              <a:extLst>
                <a:ext uri="{FF2B5EF4-FFF2-40B4-BE49-F238E27FC236}">
                  <a16:creationId xmlns:a16="http://schemas.microsoft.com/office/drawing/2014/main" id="{CFBC93CD-E3CF-4802-8CB4-D2FC7C005208}"/>
                </a:ext>
              </a:extLst>
            </p:cNvPr>
            <p:cNvSpPr/>
            <p:nvPr/>
          </p:nvSpPr>
          <p:spPr>
            <a:xfrm>
              <a:off x="0" y="5832533"/>
              <a:ext cx="9144000" cy="1008205"/>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a:extLst>
                <a:ext uri="{FF2B5EF4-FFF2-40B4-BE49-F238E27FC236}">
                  <a16:creationId xmlns:a16="http://schemas.microsoft.com/office/drawing/2014/main" id="{1255ED06-A45E-4941-86F2-CE2D00779D24}"/>
                </a:ext>
              </a:extLst>
            </p:cNvPr>
            <p:cNvSpPr txBox="1"/>
            <p:nvPr/>
          </p:nvSpPr>
          <p:spPr>
            <a:xfrm>
              <a:off x="0" y="5936046"/>
              <a:ext cx="3563471" cy="646331"/>
            </a:xfrm>
            <a:prstGeom prst="rect">
              <a:avLst/>
            </a:prstGeom>
            <a:noFill/>
          </p:spPr>
          <p:txBody>
            <a:bodyPr wrap="square" rtlCol="0">
              <a:spAutoFit/>
            </a:bodyPr>
            <a:lstStyle/>
            <a:p>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10" name="TextBox 9">
              <a:extLst>
                <a:ext uri="{FF2B5EF4-FFF2-40B4-BE49-F238E27FC236}">
                  <a16:creationId xmlns:a16="http://schemas.microsoft.com/office/drawing/2014/main" id="{58B0D7FC-5CF1-4E17-AF7E-054CD52FF616}"/>
                </a:ext>
              </a:extLst>
            </p:cNvPr>
            <p:cNvSpPr txBox="1"/>
            <p:nvPr/>
          </p:nvSpPr>
          <p:spPr>
            <a:xfrm>
              <a:off x="5535988" y="5936046"/>
              <a:ext cx="3563471" cy="646331"/>
            </a:xfrm>
            <a:prstGeom prst="rect">
              <a:avLst/>
            </a:prstGeom>
            <a:noFill/>
          </p:spPr>
          <p:txBody>
            <a:bodyPr wrap="square" rtlCol="0">
              <a:spAutoFit/>
            </a:bodyPr>
            <a:lstStyle/>
            <a:p>
              <a:pPr algn="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11" name="Picture 10">
              <a:extLst>
                <a:ext uri="{FF2B5EF4-FFF2-40B4-BE49-F238E27FC236}">
                  <a16:creationId xmlns:a16="http://schemas.microsoft.com/office/drawing/2014/main" id="{7C9486A8-A369-43FC-B2D6-9A2311A6A2C5}"/>
                </a:ext>
              </a:extLst>
            </p:cNvPr>
            <p:cNvPicPr>
              <a:picLocks noChangeAspect="1"/>
            </p:cNvPicPr>
            <p:nvPr/>
          </p:nvPicPr>
          <p:blipFill>
            <a:blip r:embed="rId2"/>
            <a:stretch>
              <a:fillRect/>
            </a:stretch>
          </p:blipFill>
          <p:spPr>
            <a:xfrm>
              <a:off x="4345853" y="5951346"/>
              <a:ext cx="452294" cy="678656"/>
            </a:xfrm>
            <a:prstGeom prst="rect">
              <a:avLst/>
            </a:prstGeom>
          </p:spPr>
        </p:pic>
      </p:grpSp>
      <p:sp>
        <p:nvSpPr>
          <p:cNvPr id="2" name="Title 1">
            <a:extLst>
              <a:ext uri="{FF2B5EF4-FFF2-40B4-BE49-F238E27FC236}">
                <a16:creationId xmlns:a16="http://schemas.microsoft.com/office/drawing/2014/main" id="{96E08E03-04FE-4EA2-9846-6285265D6AD9}"/>
              </a:ext>
            </a:extLst>
          </p:cNvPr>
          <p:cNvSpPr>
            <a:spLocks noGrp="1"/>
          </p:cNvSpPr>
          <p:nvPr>
            <p:ph type="title"/>
          </p:nvPr>
        </p:nvSpPr>
        <p:spPr/>
        <p:txBody>
          <a:bodyPr/>
          <a:lstStyle/>
          <a:p>
            <a:r>
              <a:rPr lang="en-US" dirty="0">
                <a:ea typeface="Source Sans Pro Light" panose="020B0403030403020204" pitchFamily="34" charset="0"/>
              </a:rPr>
              <a:t>SPAs</a:t>
            </a:r>
          </a:p>
        </p:txBody>
      </p:sp>
      <p:sp>
        <p:nvSpPr>
          <p:cNvPr id="3" name="Content Placeholder 2">
            <a:extLst>
              <a:ext uri="{FF2B5EF4-FFF2-40B4-BE49-F238E27FC236}">
                <a16:creationId xmlns:a16="http://schemas.microsoft.com/office/drawing/2014/main" id="{88AA8FA0-1F19-4CFC-8918-EC06F1442C07}"/>
              </a:ext>
            </a:extLst>
          </p:cNvPr>
          <p:cNvSpPr>
            <a:spLocks noGrp="1"/>
          </p:cNvSpPr>
          <p:nvPr>
            <p:ph idx="1"/>
          </p:nvPr>
        </p:nvSpPr>
        <p:spPr>
          <a:xfrm>
            <a:off x="838200" y="1825625"/>
            <a:ext cx="10515600" cy="3890249"/>
          </a:xfrm>
        </p:spPr>
        <p:txBody>
          <a:bodyPr>
            <a:normAutofit/>
          </a:bodyPr>
          <a:lstStyle/>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In an SPA, the entire application runs as a single web page</a:t>
            </a:r>
          </a:p>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The presentation layer for the entire application has been factored out of the server and is managed from within the browser</a:t>
            </a:r>
          </a:p>
        </p:txBody>
      </p:sp>
    </p:spTree>
    <p:extLst>
      <p:ext uri="{BB962C8B-B14F-4D97-AF65-F5344CB8AC3E}">
        <p14:creationId xmlns:p14="http://schemas.microsoft.com/office/powerpoint/2010/main" val="3236342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E0E3909-9C71-4D28-8004-E75F90D07E4C}"/>
              </a:ext>
            </a:extLst>
          </p:cNvPr>
          <p:cNvGrpSpPr/>
          <p:nvPr/>
        </p:nvGrpSpPr>
        <p:grpSpPr>
          <a:xfrm>
            <a:off x="0" y="5807797"/>
            <a:ext cx="12192000" cy="1008205"/>
            <a:chOff x="0" y="5832533"/>
            <a:chExt cx="9144000" cy="1008205"/>
          </a:xfrm>
        </p:grpSpPr>
        <p:sp>
          <p:nvSpPr>
            <p:cNvPr id="8" name="Rectangle 7">
              <a:extLst>
                <a:ext uri="{FF2B5EF4-FFF2-40B4-BE49-F238E27FC236}">
                  <a16:creationId xmlns:a16="http://schemas.microsoft.com/office/drawing/2014/main" id="{CFBC93CD-E3CF-4802-8CB4-D2FC7C005208}"/>
                </a:ext>
              </a:extLst>
            </p:cNvPr>
            <p:cNvSpPr/>
            <p:nvPr/>
          </p:nvSpPr>
          <p:spPr>
            <a:xfrm>
              <a:off x="0" y="5832533"/>
              <a:ext cx="9144000" cy="1008205"/>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a:extLst>
                <a:ext uri="{FF2B5EF4-FFF2-40B4-BE49-F238E27FC236}">
                  <a16:creationId xmlns:a16="http://schemas.microsoft.com/office/drawing/2014/main" id="{1255ED06-A45E-4941-86F2-CE2D00779D24}"/>
                </a:ext>
              </a:extLst>
            </p:cNvPr>
            <p:cNvSpPr txBox="1"/>
            <p:nvPr/>
          </p:nvSpPr>
          <p:spPr>
            <a:xfrm>
              <a:off x="0" y="5936046"/>
              <a:ext cx="3563471" cy="646331"/>
            </a:xfrm>
            <a:prstGeom prst="rect">
              <a:avLst/>
            </a:prstGeom>
            <a:noFill/>
          </p:spPr>
          <p:txBody>
            <a:bodyPr wrap="square" rtlCol="0">
              <a:spAutoFit/>
            </a:bodyPr>
            <a:lstStyle/>
            <a:p>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10" name="TextBox 9">
              <a:extLst>
                <a:ext uri="{FF2B5EF4-FFF2-40B4-BE49-F238E27FC236}">
                  <a16:creationId xmlns:a16="http://schemas.microsoft.com/office/drawing/2014/main" id="{58B0D7FC-5CF1-4E17-AF7E-054CD52FF616}"/>
                </a:ext>
              </a:extLst>
            </p:cNvPr>
            <p:cNvSpPr txBox="1"/>
            <p:nvPr/>
          </p:nvSpPr>
          <p:spPr>
            <a:xfrm>
              <a:off x="5535988" y="5936046"/>
              <a:ext cx="3563471" cy="646331"/>
            </a:xfrm>
            <a:prstGeom prst="rect">
              <a:avLst/>
            </a:prstGeom>
            <a:noFill/>
          </p:spPr>
          <p:txBody>
            <a:bodyPr wrap="square" rtlCol="0">
              <a:spAutoFit/>
            </a:bodyPr>
            <a:lstStyle/>
            <a:p>
              <a:pPr algn="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11" name="Picture 10">
              <a:extLst>
                <a:ext uri="{FF2B5EF4-FFF2-40B4-BE49-F238E27FC236}">
                  <a16:creationId xmlns:a16="http://schemas.microsoft.com/office/drawing/2014/main" id="{7C9486A8-A369-43FC-B2D6-9A2311A6A2C5}"/>
                </a:ext>
              </a:extLst>
            </p:cNvPr>
            <p:cNvPicPr>
              <a:picLocks noChangeAspect="1"/>
            </p:cNvPicPr>
            <p:nvPr/>
          </p:nvPicPr>
          <p:blipFill>
            <a:blip r:embed="rId2"/>
            <a:stretch>
              <a:fillRect/>
            </a:stretch>
          </p:blipFill>
          <p:spPr>
            <a:xfrm>
              <a:off x="4345853" y="5951346"/>
              <a:ext cx="452294" cy="678656"/>
            </a:xfrm>
            <a:prstGeom prst="rect">
              <a:avLst/>
            </a:prstGeom>
          </p:spPr>
        </p:pic>
      </p:grpSp>
      <p:sp>
        <p:nvSpPr>
          <p:cNvPr id="2" name="Title 1">
            <a:extLst>
              <a:ext uri="{FF2B5EF4-FFF2-40B4-BE49-F238E27FC236}">
                <a16:creationId xmlns:a16="http://schemas.microsoft.com/office/drawing/2014/main" id="{96E08E03-04FE-4EA2-9846-6285265D6AD9}"/>
              </a:ext>
            </a:extLst>
          </p:cNvPr>
          <p:cNvSpPr>
            <a:spLocks noGrp="1"/>
          </p:cNvSpPr>
          <p:nvPr>
            <p:ph type="title"/>
          </p:nvPr>
        </p:nvSpPr>
        <p:spPr/>
        <p:txBody>
          <a:bodyPr/>
          <a:lstStyle/>
          <a:p>
            <a:r>
              <a:rPr lang="en-US" dirty="0">
                <a:ea typeface="Source Sans Pro Light" panose="020B0403030403020204" pitchFamily="34" charset="0"/>
              </a:rPr>
              <a:t>SPAs</a:t>
            </a:r>
          </a:p>
        </p:txBody>
      </p:sp>
      <p:pic>
        <p:nvPicPr>
          <p:cNvPr id="1026" name="Picture 2">
            <a:extLst>
              <a:ext uri="{FF2B5EF4-FFF2-40B4-BE49-F238E27FC236}">
                <a16:creationId xmlns:a16="http://schemas.microsoft.com/office/drawing/2014/main" id="{83235B14-2F80-4F51-9761-6954D837832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720352" y="135305"/>
            <a:ext cx="4751295" cy="658739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DB022ED-70AA-4B51-ACB3-17539545984D}"/>
              </a:ext>
            </a:extLst>
          </p:cNvPr>
          <p:cNvSpPr txBox="1"/>
          <p:nvPr/>
        </p:nvSpPr>
        <p:spPr>
          <a:xfrm>
            <a:off x="6848475" y="41998"/>
            <a:ext cx="4987177" cy="1200329"/>
          </a:xfrm>
          <a:prstGeom prst="rect">
            <a:avLst/>
          </a:prstGeom>
          <a:noFill/>
        </p:spPr>
        <p:txBody>
          <a:bodyPr wrap="square" rtlCol="0">
            <a:spAutoFit/>
          </a:bodyPr>
          <a:lstStyle/>
          <a:p>
            <a:pPr algn="ctr"/>
            <a:r>
              <a:rPr lang="en-US" sz="3600" dirty="0">
                <a:latin typeface="Corbel Light" panose="020B0303020204020204" pitchFamily="34" charset="0"/>
              </a:rPr>
              <a:t>‘Traditional’ Web Application</a:t>
            </a:r>
          </a:p>
        </p:txBody>
      </p:sp>
    </p:spTree>
    <p:extLst>
      <p:ext uri="{BB962C8B-B14F-4D97-AF65-F5344CB8AC3E}">
        <p14:creationId xmlns:p14="http://schemas.microsoft.com/office/powerpoint/2010/main" val="1552427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E0E3909-9C71-4D28-8004-E75F90D07E4C}"/>
              </a:ext>
            </a:extLst>
          </p:cNvPr>
          <p:cNvGrpSpPr/>
          <p:nvPr/>
        </p:nvGrpSpPr>
        <p:grpSpPr>
          <a:xfrm>
            <a:off x="0" y="5807797"/>
            <a:ext cx="12192000" cy="1008205"/>
            <a:chOff x="0" y="5832533"/>
            <a:chExt cx="9144000" cy="1008205"/>
          </a:xfrm>
        </p:grpSpPr>
        <p:sp>
          <p:nvSpPr>
            <p:cNvPr id="8" name="Rectangle 7">
              <a:extLst>
                <a:ext uri="{FF2B5EF4-FFF2-40B4-BE49-F238E27FC236}">
                  <a16:creationId xmlns:a16="http://schemas.microsoft.com/office/drawing/2014/main" id="{CFBC93CD-E3CF-4802-8CB4-D2FC7C005208}"/>
                </a:ext>
              </a:extLst>
            </p:cNvPr>
            <p:cNvSpPr/>
            <p:nvPr/>
          </p:nvSpPr>
          <p:spPr>
            <a:xfrm>
              <a:off x="0" y="5832533"/>
              <a:ext cx="9144000" cy="1008205"/>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a:extLst>
                <a:ext uri="{FF2B5EF4-FFF2-40B4-BE49-F238E27FC236}">
                  <a16:creationId xmlns:a16="http://schemas.microsoft.com/office/drawing/2014/main" id="{1255ED06-A45E-4941-86F2-CE2D00779D24}"/>
                </a:ext>
              </a:extLst>
            </p:cNvPr>
            <p:cNvSpPr txBox="1"/>
            <p:nvPr/>
          </p:nvSpPr>
          <p:spPr>
            <a:xfrm>
              <a:off x="0" y="5936046"/>
              <a:ext cx="3563471" cy="646331"/>
            </a:xfrm>
            <a:prstGeom prst="rect">
              <a:avLst/>
            </a:prstGeom>
            <a:noFill/>
          </p:spPr>
          <p:txBody>
            <a:bodyPr wrap="square" rtlCol="0">
              <a:spAutoFit/>
            </a:bodyPr>
            <a:lstStyle/>
            <a:p>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10" name="TextBox 9">
              <a:extLst>
                <a:ext uri="{FF2B5EF4-FFF2-40B4-BE49-F238E27FC236}">
                  <a16:creationId xmlns:a16="http://schemas.microsoft.com/office/drawing/2014/main" id="{58B0D7FC-5CF1-4E17-AF7E-054CD52FF616}"/>
                </a:ext>
              </a:extLst>
            </p:cNvPr>
            <p:cNvSpPr txBox="1"/>
            <p:nvPr/>
          </p:nvSpPr>
          <p:spPr>
            <a:xfrm>
              <a:off x="5535988" y="5936046"/>
              <a:ext cx="3563471" cy="646331"/>
            </a:xfrm>
            <a:prstGeom prst="rect">
              <a:avLst/>
            </a:prstGeom>
            <a:noFill/>
          </p:spPr>
          <p:txBody>
            <a:bodyPr wrap="square" rtlCol="0">
              <a:spAutoFit/>
            </a:bodyPr>
            <a:lstStyle/>
            <a:p>
              <a:pPr algn="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11" name="Picture 10">
              <a:extLst>
                <a:ext uri="{FF2B5EF4-FFF2-40B4-BE49-F238E27FC236}">
                  <a16:creationId xmlns:a16="http://schemas.microsoft.com/office/drawing/2014/main" id="{7C9486A8-A369-43FC-B2D6-9A2311A6A2C5}"/>
                </a:ext>
              </a:extLst>
            </p:cNvPr>
            <p:cNvPicPr>
              <a:picLocks noChangeAspect="1"/>
            </p:cNvPicPr>
            <p:nvPr/>
          </p:nvPicPr>
          <p:blipFill>
            <a:blip r:embed="rId2"/>
            <a:stretch>
              <a:fillRect/>
            </a:stretch>
          </p:blipFill>
          <p:spPr>
            <a:xfrm>
              <a:off x="4345853" y="5951346"/>
              <a:ext cx="452294" cy="678656"/>
            </a:xfrm>
            <a:prstGeom prst="rect">
              <a:avLst/>
            </a:prstGeom>
          </p:spPr>
        </p:pic>
      </p:grpSp>
      <p:sp>
        <p:nvSpPr>
          <p:cNvPr id="2" name="Title 1">
            <a:extLst>
              <a:ext uri="{FF2B5EF4-FFF2-40B4-BE49-F238E27FC236}">
                <a16:creationId xmlns:a16="http://schemas.microsoft.com/office/drawing/2014/main" id="{96E08E03-04FE-4EA2-9846-6285265D6AD9}"/>
              </a:ext>
            </a:extLst>
          </p:cNvPr>
          <p:cNvSpPr>
            <a:spLocks noGrp="1"/>
          </p:cNvSpPr>
          <p:nvPr>
            <p:ph type="title"/>
          </p:nvPr>
        </p:nvSpPr>
        <p:spPr/>
        <p:txBody>
          <a:bodyPr/>
          <a:lstStyle/>
          <a:p>
            <a:r>
              <a:rPr lang="en-US" dirty="0">
                <a:ea typeface="Source Sans Pro Light" panose="020B0403030403020204" pitchFamily="34" charset="0"/>
              </a:rPr>
              <a:t>SPAs</a:t>
            </a:r>
          </a:p>
        </p:txBody>
      </p:sp>
      <p:sp>
        <p:nvSpPr>
          <p:cNvPr id="3" name="Content Placeholder 2">
            <a:extLst>
              <a:ext uri="{FF2B5EF4-FFF2-40B4-BE49-F238E27FC236}">
                <a16:creationId xmlns:a16="http://schemas.microsoft.com/office/drawing/2014/main" id="{88AA8FA0-1F19-4CFC-8918-EC06F1442C07}"/>
              </a:ext>
            </a:extLst>
          </p:cNvPr>
          <p:cNvSpPr>
            <a:spLocks noGrp="1"/>
          </p:cNvSpPr>
          <p:nvPr>
            <p:ph idx="1"/>
          </p:nvPr>
        </p:nvSpPr>
        <p:spPr>
          <a:xfrm>
            <a:off x="838200" y="1825625"/>
            <a:ext cx="10515600" cy="3890249"/>
          </a:xfrm>
        </p:spPr>
        <p:txBody>
          <a:bodyPr>
            <a:normAutofit/>
          </a:bodyPr>
          <a:lstStyle/>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With this design, each request for a new view (HTML page) results in a round-trip to the server</a:t>
            </a:r>
          </a:p>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When fresh data is needed on the client side, the request is sent to the server side</a:t>
            </a:r>
          </a:p>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On the server side, the request is intercepted by a controller object inside the presentation layer</a:t>
            </a:r>
          </a:p>
        </p:txBody>
      </p:sp>
    </p:spTree>
    <p:extLst>
      <p:ext uri="{BB962C8B-B14F-4D97-AF65-F5344CB8AC3E}">
        <p14:creationId xmlns:p14="http://schemas.microsoft.com/office/powerpoint/2010/main" val="2032992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E0E3909-9C71-4D28-8004-E75F90D07E4C}"/>
              </a:ext>
            </a:extLst>
          </p:cNvPr>
          <p:cNvGrpSpPr/>
          <p:nvPr/>
        </p:nvGrpSpPr>
        <p:grpSpPr>
          <a:xfrm>
            <a:off x="0" y="5807797"/>
            <a:ext cx="12192000" cy="1008205"/>
            <a:chOff x="0" y="5832533"/>
            <a:chExt cx="9144000" cy="1008205"/>
          </a:xfrm>
        </p:grpSpPr>
        <p:sp>
          <p:nvSpPr>
            <p:cNvPr id="8" name="Rectangle 7">
              <a:extLst>
                <a:ext uri="{FF2B5EF4-FFF2-40B4-BE49-F238E27FC236}">
                  <a16:creationId xmlns:a16="http://schemas.microsoft.com/office/drawing/2014/main" id="{CFBC93CD-E3CF-4802-8CB4-D2FC7C005208}"/>
                </a:ext>
              </a:extLst>
            </p:cNvPr>
            <p:cNvSpPr/>
            <p:nvPr/>
          </p:nvSpPr>
          <p:spPr>
            <a:xfrm>
              <a:off x="0" y="5832533"/>
              <a:ext cx="9144000" cy="1008205"/>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a:extLst>
                <a:ext uri="{FF2B5EF4-FFF2-40B4-BE49-F238E27FC236}">
                  <a16:creationId xmlns:a16="http://schemas.microsoft.com/office/drawing/2014/main" id="{1255ED06-A45E-4941-86F2-CE2D00779D24}"/>
                </a:ext>
              </a:extLst>
            </p:cNvPr>
            <p:cNvSpPr txBox="1"/>
            <p:nvPr/>
          </p:nvSpPr>
          <p:spPr>
            <a:xfrm>
              <a:off x="0" y="5936046"/>
              <a:ext cx="3563471" cy="646331"/>
            </a:xfrm>
            <a:prstGeom prst="rect">
              <a:avLst/>
            </a:prstGeom>
            <a:noFill/>
          </p:spPr>
          <p:txBody>
            <a:bodyPr wrap="square" rtlCol="0">
              <a:spAutoFit/>
            </a:bodyPr>
            <a:lstStyle/>
            <a:p>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10" name="TextBox 9">
              <a:extLst>
                <a:ext uri="{FF2B5EF4-FFF2-40B4-BE49-F238E27FC236}">
                  <a16:creationId xmlns:a16="http://schemas.microsoft.com/office/drawing/2014/main" id="{58B0D7FC-5CF1-4E17-AF7E-054CD52FF616}"/>
                </a:ext>
              </a:extLst>
            </p:cNvPr>
            <p:cNvSpPr txBox="1"/>
            <p:nvPr/>
          </p:nvSpPr>
          <p:spPr>
            <a:xfrm>
              <a:off x="5535988" y="5936046"/>
              <a:ext cx="3563471" cy="646331"/>
            </a:xfrm>
            <a:prstGeom prst="rect">
              <a:avLst/>
            </a:prstGeom>
            <a:noFill/>
          </p:spPr>
          <p:txBody>
            <a:bodyPr wrap="square" rtlCol="0">
              <a:spAutoFit/>
            </a:bodyPr>
            <a:lstStyle/>
            <a:p>
              <a:pPr algn="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11" name="Picture 10">
              <a:extLst>
                <a:ext uri="{FF2B5EF4-FFF2-40B4-BE49-F238E27FC236}">
                  <a16:creationId xmlns:a16="http://schemas.microsoft.com/office/drawing/2014/main" id="{7C9486A8-A369-43FC-B2D6-9A2311A6A2C5}"/>
                </a:ext>
              </a:extLst>
            </p:cNvPr>
            <p:cNvPicPr>
              <a:picLocks noChangeAspect="1"/>
            </p:cNvPicPr>
            <p:nvPr/>
          </p:nvPicPr>
          <p:blipFill>
            <a:blip r:embed="rId2"/>
            <a:stretch>
              <a:fillRect/>
            </a:stretch>
          </p:blipFill>
          <p:spPr>
            <a:xfrm>
              <a:off x="4345853" y="5951346"/>
              <a:ext cx="452294" cy="678656"/>
            </a:xfrm>
            <a:prstGeom prst="rect">
              <a:avLst/>
            </a:prstGeom>
          </p:spPr>
        </p:pic>
      </p:grpSp>
      <p:sp>
        <p:nvSpPr>
          <p:cNvPr id="3" name="Content Placeholder 2">
            <a:extLst>
              <a:ext uri="{FF2B5EF4-FFF2-40B4-BE49-F238E27FC236}">
                <a16:creationId xmlns:a16="http://schemas.microsoft.com/office/drawing/2014/main" id="{88AA8FA0-1F19-4CFC-8918-EC06F1442C07}"/>
              </a:ext>
            </a:extLst>
          </p:cNvPr>
          <p:cNvSpPr>
            <a:spLocks noGrp="1"/>
          </p:cNvSpPr>
          <p:nvPr>
            <p:ph idx="1"/>
          </p:nvPr>
        </p:nvSpPr>
        <p:spPr>
          <a:xfrm>
            <a:off x="838200" y="1825625"/>
            <a:ext cx="10515600" cy="3890249"/>
          </a:xfrm>
        </p:spPr>
        <p:txBody>
          <a:bodyPr>
            <a:normAutofit/>
          </a:bodyPr>
          <a:lstStyle/>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Why? </a:t>
            </a:r>
          </a:p>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Almost since the first web page was published, a ‘gold standard’ has been identified</a:t>
            </a:r>
          </a:p>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That standard is crafting web-based/-hosted applications that are indistinguishable, or at least almost so, from desktop applications</a:t>
            </a:r>
          </a:p>
        </p:txBody>
      </p:sp>
      <p:sp>
        <p:nvSpPr>
          <p:cNvPr id="5" name="Title 4">
            <a:extLst>
              <a:ext uri="{FF2B5EF4-FFF2-40B4-BE49-F238E27FC236}">
                <a16:creationId xmlns:a16="http://schemas.microsoft.com/office/drawing/2014/main" id="{EC467B37-86E0-4CA4-BD4B-DCCB64C6542E}"/>
              </a:ext>
            </a:extLst>
          </p:cNvPr>
          <p:cNvSpPr>
            <a:spLocks noGrp="1"/>
          </p:cNvSpPr>
          <p:nvPr>
            <p:ph type="title"/>
          </p:nvPr>
        </p:nvSpPr>
        <p:spPr/>
        <p:txBody>
          <a:bodyPr/>
          <a:lstStyle/>
          <a:p>
            <a:r>
              <a:rPr lang="en-US" dirty="0">
                <a:ea typeface="Source Sans Pro Light" panose="020B0403030403020204" pitchFamily="34" charset="0"/>
              </a:rPr>
              <a:t>Architecture</a:t>
            </a:r>
            <a:endParaRPr lang="en-US" dirty="0"/>
          </a:p>
        </p:txBody>
      </p:sp>
    </p:spTree>
    <p:extLst>
      <p:ext uri="{BB962C8B-B14F-4D97-AF65-F5344CB8AC3E}">
        <p14:creationId xmlns:p14="http://schemas.microsoft.com/office/powerpoint/2010/main" val="32425624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E0E3909-9C71-4D28-8004-E75F90D07E4C}"/>
              </a:ext>
            </a:extLst>
          </p:cNvPr>
          <p:cNvGrpSpPr/>
          <p:nvPr/>
        </p:nvGrpSpPr>
        <p:grpSpPr>
          <a:xfrm>
            <a:off x="0" y="5807797"/>
            <a:ext cx="12192000" cy="1008205"/>
            <a:chOff x="0" y="5832533"/>
            <a:chExt cx="9144000" cy="1008205"/>
          </a:xfrm>
        </p:grpSpPr>
        <p:sp>
          <p:nvSpPr>
            <p:cNvPr id="8" name="Rectangle 7">
              <a:extLst>
                <a:ext uri="{FF2B5EF4-FFF2-40B4-BE49-F238E27FC236}">
                  <a16:creationId xmlns:a16="http://schemas.microsoft.com/office/drawing/2014/main" id="{CFBC93CD-E3CF-4802-8CB4-D2FC7C005208}"/>
                </a:ext>
              </a:extLst>
            </p:cNvPr>
            <p:cNvSpPr/>
            <p:nvPr/>
          </p:nvSpPr>
          <p:spPr>
            <a:xfrm>
              <a:off x="0" y="5832533"/>
              <a:ext cx="9144000" cy="1008205"/>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a:extLst>
                <a:ext uri="{FF2B5EF4-FFF2-40B4-BE49-F238E27FC236}">
                  <a16:creationId xmlns:a16="http://schemas.microsoft.com/office/drawing/2014/main" id="{1255ED06-A45E-4941-86F2-CE2D00779D24}"/>
                </a:ext>
              </a:extLst>
            </p:cNvPr>
            <p:cNvSpPr txBox="1"/>
            <p:nvPr/>
          </p:nvSpPr>
          <p:spPr>
            <a:xfrm>
              <a:off x="0" y="5936046"/>
              <a:ext cx="3563471" cy="646331"/>
            </a:xfrm>
            <a:prstGeom prst="rect">
              <a:avLst/>
            </a:prstGeom>
            <a:noFill/>
          </p:spPr>
          <p:txBody>
            <a:bodyPr wrap="square" rtlCol="0">
              <a:spAutoFit/>
            </a:bodyPr>
            <a:lstStyle/>
            <a:p>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10" name="TextBox 9">
              <a:extLst>
                <a:ext uri="{FF2B5EF4-FFF2-40B4-BE49-F238E27FC236}">
                  <a16:creationId xmlns:a16="http://schemas.microsoft.com/office/drawing/2014/main" id="{58B0D7FC-5CF1-4E17-AF7E-054CD52FF616}"/>
                </a:ext>
              </a:extLst>
            </p:cNvPr>
            <p:cNvSpPr txBox="1"/>
            <p:nvPr/>
          </p:nvSpPr>
          <p:spPr>
            <a:xfrm>
              <a:off x="5535988" y="5936046"/>
              <a:ext cx="3563471" cy="646331"/>
            </a:xfrm>
            <a:prstGeom prst="rect">
              <a:avLst/>
            </a:prstGeom>
            <a:noFill/>
          </p:spPr>
          <p:txBody>
            <a:bodyPr wrap="square" rtlCol="0">
              <a:spAutoFit/>
            </a:bodyPr>
            <a:lstStyle/>
            <a:p>
              <a:pPr algn="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11" name="Picture 10">
              <a:extLst>
                <a:ext uri="{FF2B5EF4-FFF2-40B4-BE49-F238E27FC236}">
                  <a16:creationId xmlns:a16="http://schemas.microsoft.com/office/drawing/2014/main" id="{7C9486A8-A369-43FC-B2D6-9A2311A6A2C5}"/>
                </a:ext>
              </a:extLst>
            </p:cNvPr>
            <p:cNvPicPr>
              <a:picLocks noChangeAspect="1"/>
            </p:cNvPicPr>
            <p:nvPr/>
          </p:nvPicPr>
          <p:blipFill>
            <a:blip r:embed="rId2"/>
            <a:stretch>
              <a:fillRect/>
            </a:stretch>
          </p:blipFill>
          <p:spPr>
            <a:xfrm>
              <a:off x="4345853" y="5951346"/>
              <a:ext cx="452294" cy="678656"/>
            </a:xfrm>
            <a:prstGeom prst="rect">
              <a:avLst/>
            </a:prstGeom>
          </p:spPr>
        </p:pic>
      </p:grpSp>
      <p:sp>
        <p:nvSpPr>
          <p:cNvPr id="2" name="Title 1">
            <a:extLst>
              <a:ext uri="{FF2B5EF4-FFF2-40B4-BE49-F238E27FC236}">
                <a16:creationId xmlns:a16="http://schemas.microsoft.com/office/drawing/2014/main" id="{96E08E03-04FE-4EA2-9846-6285265D6AD9}"/>
              </a:ext>
            </a:extLst>
          </p:cNvPr>
          <p:cNvSpPr>
            <a:spLocks noGrp="1"/>
          </p:cNvSpPr>
          <p:nvPr>
            <p:ph type="title"/>
          </p:nvPr>
        </p:nvSpPr>
        <p:spPr/>
        <p:txBody>
          <a:bodyPr/>
          <a:lstStyle/>
          <a:p>
            <a:r>
              <a:rPr lang="en-US" dirty="0">
                <a:ea typeface="Source Sans Pro Light" panose="020B0403030403020204" pitchFamily="34" charset="0"/>
              </a:rPr>
              <a:t>SPAs</a:t>
            </a:r>
          </a:p>
        </p:txBody>
      </p:sp>
      <p:sp>
        <p:nvSpPr>
          <p:cNvPr id="3" name="Content Placeholder 2">
            <a:extLst>
              <a:ext uri="{FF2B5EF4-FFF2-40B4-BE49-F238E27FC236}">
                <a16:creationId xmlns:a16="http://schemas.microsoft.com/office/drawing/2014/main" id="{88AA8FA0-1F19-4CFC-8918-EC06F1442C07}"/>
              </a:ext>
            </a:extLst>
          </p:cNvPr>
          <p:cNvSpPr>
            <a:spLocks noGrp="1"/>
          </p:cNvSpPr>
          <p:nvPr>
            <p:ph idx="1"/>
          </p:nvPr>
        </p:nvSpPr>
        <p:spPr>
          <a:xfrm>
            <a:off x="838200" y="1825625"/>
            <a:ext cx="10515600" cy="3890249"/>
          </a:xfrm>
        </p:spPr>
        <p:txBody>
          <a:bodyPr>
            <a:normAutofit/>
          </a:bodyPr>
          <a:lstStyle/>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The controller then interacts with the model layer via the service layer, which determines the components required to complete the model layer’s task</a:t>
            </a:r>
          </a:p>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After the data is fetched, either by a data access object (DAO) or by a service agent, any necessary changes to the data are then made by the business logic in the business layer</a:t>
            </a:r>
          </a:p>
        </p:txBody>
      </p:sp>
    </p:spTree>
    <p:extLst>
      <p:ext uri="{BB962C8B-B14F-4D97-AF65-F5344CB8AC3E}">
        <p14:creationId xmlns:p14="http://schemas.microsoft.com/office/powerpoint/2010/main" val="16812774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E0E3909-9C71-4D28-8004-E75F90D07E4C}"/>
              </a:ext>
            </a:extLst>
          </p:cNvPr>
          <p:cNvGrpSpPr/>
          <p:nvPr/>
        </p:nvGrpSpPr>
        <p:grpSpPr>
          <a:xfrm>
            <a:off x="0" y="5807797"/>
            <a:ext cx="12192000" cy="1008205"/>
            <a:chOff x="0" y="5832533"/>
            <a:chExt cx="9144000" cy="1008205"/>
          </a:xfrm>
        </p:grpSpPr>
        <p:sp>
          <p:nvSpPr>
            <p:cNvPr id="8" name="Rectangle 7">
              <a:extLst>
                <a:ext uri="{FF2B5EF4-FFF2-40B4-BE49-F238E27FC236}">
                  <a16:creationId xmlns:a16="http://schemas.microsoft.com/office/drawing/2014/main" id="{CFBC93CD-E3CF-4802-8CB4-D2FC7C005208}"/>
                </a:ext>
              </a:extLst>
            </p:cNvPr>
            <p:cNvSpPr/>
            <p:nvPr/>
          </p:nvSpPr>
          <p:spPr>
            <a:xfrm>
              <a:off x="0" y="5832533"/>
              <a:ext cx="9144000" cy="1008205"/>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a:extLst>
                <a:ext uri="{FF2B5EF4-FFF2-40B4-BE49-F238E27FC236}">
                  <a16:creationId xmlns:a16="http://schemas.microsoft.com/office/drawing/2014/main" id="{1255ED06-A45E-4941-86F2-CE2D00779D24}"/>
                </a:ext>
              </a:extLst>
            </p:cNvPr>
            <p:cNvSpPr txBox="1"/>
            <p:nvPr/>
          </p:nvSpPr>
          <p:spPr>
            <a:xfrm>
              <a:off x="0" y="5936046"/>
              <a:ext cx="3563471" cy="646331"/>
            </a:xfrm>
            <a:prstGeom prst="rect">
              <a:avLst/>
            </a:prstGeom>
            <a:noFill/>
          </p:spPr>
          <p:txBody>
            <a:bodyPr wrap="square" rtlCol="0">
              <a:spAutoFit/>
            </a:bodyPr>
            <a:lstStyle/>
            <a:p>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10" name="TextBox 9">
              <a:extLst>
                <a:ext uri="{FF2B5EF4-FFF2-40B4-BE49-F238E27FC236}">
                  <a16:creationId xmlns:a16="http://schemas.microsoft.com/office/drawing/2014/main" id="{58B0D7FC-5CF1-4E17-AF7E-054CD52FF616}"/>
                </a:ext>
              </a:extLst>
            </p:cNvPr>
            <p:cNvSpPr txBox="1"/>
            <p:nvPr/>
          </p:nvSpPr>
          <p:spPr>
            <a:xfrm>
              <a:off x="5535988" y="5936046"/>
              <a:ext cx="3563471" cy="646331"/>
            </a:xfrm>
            <a:prstGeom prst="rect">
              <a:avLst/>
            </a:prstGeom>
            <a:noFill/>
          </p:spPr>
          <p:txBody>
            <a:bodyPr wrap="square" rtlCol="0">
              <a:spAutoFit/>
            </a:bodyPr>
            <a:lstStyle/>
            <a:p>
              <a:pPr algn="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11" name="Picture 10">
              <a:extLst>
                <a:ext uri="{FF2B5EF4-FFF2-40B4-BE49-F238E27FC236}">
                  <a16:creationId xmlns:a16="http://schemas.microsoft.com/office/drawing/2014/main" id="{7C9486A8-A369-43FC-B2D6-9A2311A6A2C5}"/>
                </a:ext>
              </a:extLst>
            </p:cNvPr>
            <p:cNvPicPr>
              <a:picLocks noChangeAspect="1"/>
            </p:cNvPicPr>
            <p:nvPr/>
          </p:nvPicPr>
          <p:blipFill>
            <a:blip r:embed="rId2"/>
            <a:stretch>
              <a:fillRect/>
            </a:stretch>
          </p:blipFill>
          <p:spPr>
            <a:xfrm>
              <a:off x="4345853" y="5951346"/>
              <a:ext cx="452294" cy="678656"/>
            </a:xfrm>
            <a:prstGeom prst="rect">
              <a:avLst/>
            </a:prstGeom>
          </p:spPr>
        </p:pic>
      </p:grpSp>
      <p:sp>
        <p:nvSpPr>
          <p:cNvPr id="2" name="Title 1">
            <a:extLst>
              <a:ext uri="{FF2B5EF4-FFF2-40B4-BE49-F238E27FC236}">
                <a16:creationId xmlns:a16="http://schemas.microsoft.com/office/drawing/2014/main" id="{96E08E03-04FE-4EA2-9846-6285265D6AD9}"/>
              </a:ext>
            </a:extLst>
          </p:cNvPr>
          <p:cNvSpPr>
            <a:spLocks noGrp="1"/>
          </p:cNvSpPr>
          <p:nvPr>
            <p:ph type="title"/>
          </p:nvPr>
        </p:nvSpPr>
        <p:spPr/>
        <p:txBody>
          <a:bodyPr/>
          <a:lstStyle/>
          <a:p>
            <a:r>
              <a:rPr lang="en-US" dirty="0">
                <a:ea typeface="Source Sans Pro Light" panose="020B0403030403020204" pitchFamily="34" charset="0"/>
              </a:rPr>
              <a:t>SPAs</a:t>
            </a:r>
          </a:p>
        </p:txBody>
      </p:sp>
      <p:sp>
        <p:nvSpPr>
          <p:cNvPr id="3" name="Content Placeholder 2">
            <a:extLst>
              <a:ext uri="{FF2B5EF4-FFF2-40B4-BE49-F238E27FC236}">
                <a16:creationId xmlns:a16="http://schemas.microsoft.com/office/drawing/2014/main" id="{88AA8FA0-1F19-4CFC-8918-EC06F1442C07}"/>
              </a:ext>
            </a:extLst>
          </p:cNvPr>
          <p:cNvSpPr>
            <a:spLocks noGrp="1"/>
          </p:cNvSpPr>
          <p:nvPr>
            <p:ph idx="1"/>
          </p:nvPr>
        </p:nvSpPr>
        <p:spPr>
          <a:xfrm>
            <a:off x="838200" y="1825625"/>
            <a:ext cx="10515600" cy="3890249"/>
          </a:xfrm>
        </p:spPr>
        <p:txBody>
          <a:bodyPr>
            <a:normAutofit lnSpcReduction="10000"/>
          </a:bodyPr>
          <a:lstStyle/>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Control is passed back to the presentation layer, where the appropriate view is chosen</a:t>
            </a:r>
          </a:p>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Presentation logic dictates how the freshly obtained data is represented in the selected view</a:t>
            </a:r>
          </a:p>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Often the resulting view starts off as a source file with placeholders, where data is to be inserted (and possibly other rendering instructions)</a:t>
            </a:r>
          </a:p>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This file acts as a kind of template for how the view gets stamped whenever the controller routes a request to it</a:t>
            </a:r>
          </a:p>
        </p:txBody>
      </p:sp>
    </p:spTree>
    <p:extLst>
      <p:ext uri="{BB962C8B-B14F-4D97-AF65-F5344CB8AC3E}">
        <p14:creationId xmlns:p14="http://schemas.microsoft.com/office/powerpoint/2010/main" val="22261832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E0E3909-9C71-4D28-8004-E75F90D07E4C}"/>
              </a:ext>
            </a:extLst>
          </p:cNvPr>
          <p:cNvGrpSpPr/>
          <p:nvPr/>
        </p:nvGrpSpPr>
        <p:grpSpPr>
          <a:xfrm>
            <a:off x="0" y="5807797"/>
            <a:ext cx="12192000" cy="1008205"/>
            <a:chOff x="0" y="5832533"/>
            <a:chExt cx="9144000" cy="1008205"/>
          </a:xfrm>
        </p:grpSpPr>
        <p:sp>
          <p:nvSpPr>
            <p:cNvPr id="8" name="Rectangle 7">
              <a:extLst>
                <a:ext uri="{FF2B5EF4-FFF2-40B4-BE49-F238E27FC236}">
                  <a16:creationId xmlns:a16="http://schemas.microsoft.com/office/drawing/2014/main" id="{CFBC93CD-E3CF-4802-8CB4-D2FC7C005208}"/>
                </a:ext>
              </a:extLst>
            </p:cNvPr>
            <p:cNvSpPr/>
            <p:nvPr/>
          </p:nvSpPr>
          <p:spPr>
            <a:xfrm>
              <a:off x="0" y="5832533"/>
              <a:ext cx="9144000" cy="1008205"/>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a:extLst>
                <a:ext uri="{FF2B5EF4-FFF2-40B4-BE49-F238E27FC236}">
                  <a16:creationId xmlns:a16="http://schemas.microsoft.com/office/drawing/2014/main" id="{1255ED06-A45E-4941-86F2-CE2D00779D24}"/>
                </a:ext>
              </a:extLst>
            </p:cNvPr>
            <p:cNvSpPr txBox="1"/>
            <p:nvPr/>
          </p:nvSpPr>
          <p:spPr>
            <a:xfrm>
              <a:off x="0" y="5936046"/>
              <a:ext cx="3563471" cy="646331"/>
            </a:xfrm>
            <a:prstGeom prst="rect">
              <a:avLst/>
            </a:prstGeom>
            <a:noFill/>
          </p:spPr>
          <p:txBody>
            <a:bodyPr wrap="square" rtlCol="0">
              <a:spAutoFit/>
            </a:bodyPr>
            <a:lstStyle/>
            <a:p>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10" name="TextBox 9">
              <a:extLst>
                <a:ext uri="{FF2B5EF4-FFF2-40B4-BE49-F238E27FC236}">
                  <a16:creationId xmlns:a16="http://schemas.microsoft.com/office/drawing/2014/main" id="{58B0D7FC-5CF1-4E17-AF7E-054CD52FF616}"/>
                </a:ext>
              </a:extLst>
            </p:cNvPr>
            <p:cNvSpPr txBox="1"/>
            <p:nvPr/>
          </p:nvSpPr>
          <p:spPr>
            <a:xfrm>
              <a:off x="5535988" y="5936046"/>
              <a:ext cx="3563471" cy="646331"/>
            </a:xfrm>
            <a:prstGeom prst="rect">
              <a:avLst/>
            </a:prstGeom>
            <a:noFill/>
          </p:spPr>
          <p:txBody>
            <a:bodyPr wrap="square" rtlCol="0">
              <a:spAutoFit/>
            </a:bodyPr>
            <a:lstStyle/>
            <a:p>
              <a:pPr algn="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11" name="Picture 10">
              <a:extLst>
                <a:ext uri="{FF2B5EF4-FFF2-40B4-BE49-F238E27FC236}">
                  <a16:creationId xmlns:a16="http://schemas.microsoft.com/office/drawing/2014/main" id="{7C9486A8-A369-43FC-B2D6-9A2311A6A2C5}"/>
                </a:ext>
              </a:extLst>
            </p:cNvPr>
            <p:cNvPicPr>
              <a:picLocks noChangeAspect="1"/>
            </p:cNvPicPr>
            <p:nvPr/>
          </p:nvPicPr>
          <p:blipFill>
            <a:blip r:embed="rId2"/>
            <a:stretch>
              <a:fillRect/>
            </a:stretch>
          </p:blipFill>
          <p:spPr>
            <a:xfrm>
              <a:off x="4345853" y="5951346"/>
              <a:ext cx="452294" cy="678656"/>
            </a:xfrm>
            <a:prstGeom prst="rect">
              <a:avLst/>
            </a:prstGeom>
          </p:spPr>
        </p:pic>
      </p:grpSp>
      <p:sp>
        <p:nvSpPr>
          <p:cNvPr id="2" name="Title 1">
            <a:extLst>
              <a:ext uri="{FF2B5EF4-FFF2-40B4-BE49-F238E27FC236}">
                <a16:creationId xmlns:a16="http://schemas.microsoft.com/office/drawing/2014/main" id="{96E08E03-04FE-4EA2-9846-6285265D6AD9}"/>
              </a:ext>
            </a:extLst>
          </p:cNvPr>
          <p:cNvSpPr>
            <a:spLocks noGrp="1"/>
          </p:cNvSpPr>
          <p:nvPr>
            <p:ph type="title"/>
          </p:nvPr>
        </p:nvSpPr>
        <p:spPr/>
        <p:txBody>
          <a:bodyPr/>
          <a:lstStyle/>
          <a:p>
            <a:r>
              <a:rPr lang="en-US" dirty="0">
                <a:ea typeface="Source Sans Pro Light" panose="020B0403030403020204" pitchFamily="34" charset="0"/>
              </a:rPr>
              <a:t>SPAs</a:t>
            </a:r>
          </a:p>
        </p:txBody>
      </p:sp>
      <p:sp>
        <p:nvSpPr>
          <p:cNvPr id="3" name="Content Placeholder 2">
            <a:extLst>
              <a:ext uri="{FF2B5EF4-FFF2-40B4-BE49-F238E27FC236}">
                <a16:creationId xmlns:a16="http://schemas.microsoft.com/office/drawing/2014/main" id="{88AA8FA0-1F19-4CFC-8918-EC06F1442C07}"/>
              </a:ext>
            </a:extLst>
          </p:cNvPr>
          <p:cNvSpPr>
            <a:spLocks noGrp="1"/>
          </p:cNvSpPr>
          <p:nvPr>
            <p:ph idx="1"/>
          </p:nvPr>
        </p:nvSpPr>
        <p:spPr>
          <a:xfrm>
            <a:off x="838200" y="1825625"/>
            <a:ext cx="10515600" cy="3890249"/>
          </a:xfrm>
        </p:spPr>
        <p:txBody>
          <a:bodyPr>
            <a:normAutofit/>
          </a:bodyPr>
          <a:lstStyle/>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After the data and view are merged, the view is returned to the browser</a:t>
            </a:r>
          </a:p>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The browser then receives the new HTML page and, via a UI refresh, the user sees the new view containing the requested data</a:t>
            </a:r>
          </a:p>
        </p:txBody>
      </p:sp>
    </p:spTree>
    <p:extLst>
      <p:ext uri="{BB962C8B-B14F-4D97-AF65-F5344CB8AC3E}">
        <p14:creationId xmlns:p14="http://schemas.microsoft.com/office/powerpoint/2010/main" val="31087708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E0E3909-9C71-4D28-8004-E75F90D07E4C}"/>
              </a:ext>
            </a:extLst>
          </p:cNvPr>
          <p:cNvGrpSpPr/>
          <p:nvPr/>
        </p:nvGrpSpPr>
        <p:grpSpPr>
          <a:xfrm>
            <a:off x="0" y="5807797"/>
            <a:ext cx="12192000" cy="1008205"/>
            <a:chOff x="0" y="5832533"/>
            <a:chExt cx="9144000" cy="1008205"/>
          </a:xfrm>
        </p:grpSpPr>
        <p:sp>
          <p:nvSpPr>
            <p:cNvPr id="8" name="Rectangle 7">
              <a:extLst>
                <a:ext uri="{FF2B5EF4-FFF2-40B4-BE49-F238E27FC236}">
                  <a16:creationId xmlns:a16="http://schemas.microsoft.com/office/drawing/2014/main" id="{CFBC93CD-E3CF-4802-8CB4-D2FC7C005208}"/>
                </a:ext>
              </a:extLst>
            </p:cNvPr>
            <p:cNvSpPr/>
            <p:nvPr/>
          </p:nvSpPr>
          <p:spPr>
            <a:xfrm>
              <a:off x="0" y="5832533"/>
              <a:ext cx="9144000" cy="1008205"/>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a:extLst>
                <a:ext uri="{FF2B5EF4-FFF2-40B4-BE49-F238E27FC236}">
                  <a16:creationId xmlns:a16="http://schemas.microsoft.com/office/drawing/2014/main" id="{1255ED06-A45E-4941-86F2-CE2D00779D24}"/>
                </a:ext>
              </a:extLst>
            </p:cNvPr>
            <p:cNvSpPr txBox="1"/>
            <p:nvPr/>
          </p:nvSpPr>
          <p:spPr>
            <a:xfrm>
              <a:off x="0" y="5936046"/>
              <a:ext cx="3563471" cy="646331"/>
            </a:xfrm>
            <a:prstGeom prst="rect">
              <a:avLst/>
            </a:prstGeom>
            <a:noFill/>
          </p:spPr>
          <p:txBody>
            <a:bodyPr wrap="square" rtlCol="0">
              <a:spAutoFit/>
            </a:bodyPr>
            <a:lstStyle/>
            <a:p>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10" name="TextBox 9">
              <a:extLst>
                <a:ext uri="{FF2B5EF4-FFF2-40B4-BE49-F238E27FC236}">
                  <a16:creationId xmlns:a16="http://schemas.microsoft.com/office/drawing/2014/main" id="{58B0D7FC-5CF1-4E17-AF7E-054CD52FF616}"/>
                </a:ext>
              </a:extLst>
            </p:cNvPr>
            <p:cNvSpPr txBox="1"/>
            <p:nvPr/>
          </p:nvSpPr>
          <p:spPr>
            <a:xfrm>
              <a:off x="5535988" y="5936046"/>
              <a:ext cx="3563471" cy="646331"/>
            </a:xfrm>
            <a:prstGeom prst="rect">
              <a:avLst/>
            </a:prstGeom>
            <a:noFill/>
          </p:spPr>
          <p:txBody>
            <a:bodyPr wrap="square" rtlCol="0">
              <a:spAutoFit/>
            </a:bodyPr>
            <a:lstStyle/>
            <a:p>
              <a:pPr algn="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11" name="Picture 10">
              <a:extLst>
                <a:ext uri="{FF2B5EF4-FFF2-40B4-BE49-F238E27FC236}">
                  <a16:creationId xmlns:a16="http://schemas.microsoft.com/office/drawing/2014/main" id="{7C9486A8-A369-43FC-B2D6-9A2311A6A2C5}"/>
                </a:ext>
              </a:extLst>
            </p:cNvPr>
            <p:cNvPicPr>
              <a:picLocks noChangeAspect="1"/>
            </p:cNvPicPr>
            <p:nvPr/>
          </p:nvPicPr>
          <p:blipFill>
            <a:blip r:embed="rId2"/>
            <a:stretch>
              <a:fillRect/>
            </a:stretch>
          </p:blipFill>
          <p:spPr>
            <a:xfrm>
              <a:off x="4345853" y="5951346"/>
              <a:ext cx="452294" cy="678656"/>
            </a:xfrm>
            <a:prstGeom prst="rect">
              <a:avLst/>
            </a:prstGeom>
          </p:spPr>
        </p:pic>
      </p:grpSp>
      <p:sp>
        <p:nvSpPr>
          <p:cNvPr id="2" name="Title 1">
            <a:extLst>
              <a:ext uri="{FF2B5EF4-FFF2-40B4-BE49-F238E27FC236}">
                <a16:creationId xmlns:a16="http://schemas.microsoft.com/office/drawing/2014/main" id="{96E08E03-04FE-4EA2-9846-6285265D6AD9}"/>
              </a:ext>
            </a:extLst>
          </p:cNvPr>
          <p:cNvSpPr>
            <a:spLocks noGrp="1"/>
          </p:cNvSpPr>
          <p:nvPr>
            <p:ph type="title"/>
          </p:nvPr>
        </p:nvSpPr>
        <p:spPr/>
        <p:txBody>
          <a:bodyPr/>
          <a:lstStyle/>
          <a:p>
            <a:r>
              <a:rPr lang="en-US" dirty="0">
                <a:ea typeface="Source Sans Pro Light" panose="020B0403030403020204" pitchFamily="34" charset="0"/>
              </a:rPr>
              <a:t>SPAs</a:t>
            </a:r>
          </a:p>
        </p:txBody>
      </p:sp>
      <p:pic>
        <p:nvPicPr>
          <p:cNvPr id="2050" name="Picture 2">
            <a:extLst>
              <a:ext uri="{FF2B5EF4-FFF2-40B4-BE49-F238E27FC236}">
                <a16:creationId xmlns:a16="http://schemas.microsoft.com/office/drawing/2014/main" id="{94D262B3-87C5-4B65-A5D5-AAF727C7BE8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497080" y="119092"/>
            <a:ext cx="5197840" cy="6572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3144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E0E3909-9C71-4D28-8004-E75F90D07E4C}"/>
              </a:ext>
            </a:extLst>
          </p:cNvPr>
          <p:cNvGrpSpPr/>
          <p:nvPr/>
        </p:nvGrpSpPr>
        <p:grpSpPr>
          <a:xfrm>
            <a:off x="0" y="5807797"/>
            <a:ext cx="12192000" cy="1008205"/>
            <a:chOff x="0" y="5832533"/>
            <a:chExt cx="9144000" cy="1008205"/>
          </a:xfrm>
        </p:grpSpPr>
        <p:sp>
          <p:nvSpPr>
            <p:cNvPr id="8" name="Rectangle 7">
              <a:extLst>
                <a:ext uri="{FF2B5EF4-FFF2-40B4-BE49-F238E27FC236}">
                  <a16:creationId xmlns:a16="http://schemas.microsoft.com/office/drawing/2014/main" id="{CFBC93CD-E3CF-4802-8CB4-D2FC7C005208}"/>
                </a:ext>
              </a:extLst>
            </p:cNvPr>
            <p:cNvSpPr/>
            <p:nvPr/>
          </p:nvSpPr>
          <p:spPr>
            <a:xfrm>
              <a:off x="0" y="5832533"/>
              <a:ext cx="9144000" cy="1008205"/>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a:extLst>
                <a:ext uri="{FF2B5EF4-FFF2-40B4-BE49-F238E27FC236}">
                  <a16:creationId xmlns:a16="http://schemas.microsoft.com/office/drawing/2014/main" id="{1255ED06-A45E-4941-86F2-CE2D00779D24}"/>
                </a:ext>
              </a:extLst>
            </p:cNvPr>
            <p:cNvSpPr txBox="1"/>
            <p:nvPr/>
          </p:nvSpPr>
          <p:spPr>
            <a:xfrm>
              <a:off x="0" y="5936046"/>
              <a:ext cx="3563471" cy="646331"/>
            </a:xfrm>
            <a:prstGeom prst="rect">
              <a:avLst/>
            </a:prstGeom>
            <a:noFill/>
          </p:spPr>
          <p:txBody>
            <a:bodyPr wrap="square" rtlCol="0">
              <a:spAutoFit/>
            </a:bodyPr>
            <a:lstStyle/>
            <a:p>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10" name="TextBox 9">
              <a:extLst>
                <a:ext uri="{FF2B5EF4-FFF2-40B4-BE49-F238E27FC236}">
                  <a16:creationId xmlns:a16="http://schemas.microsoft.com/office/drawing/2014/main" id="{58B0D7FC-5CF1-4E17-AF7E-054CD52FF616}"/>
                </a:ext>
              </a:extLst>
            </p:cNvPr>
            <p:cNvSpPr txBox="1"/>
            <p:nvPr/>
          </p:nvSpPr>
          <p:spPr>
            <a:xfrm>
              <a:off x="5535988" y="5936046"/>
              <a:ext cx="3563471" cy="646331"/>
            </a:xfrm>
            <a:prstGeom prst="rect">
              <a:avLst/>
            </a:prstGeom>
            <a:noFill/>
          </p:spPr>
          <p:txBody>
            <a:bodyPr wrap="square" rtlCol="0">
              <a:spAutoFit/>
            </a:bodyPr>
            <a:lstStyle/>
            <a:p>
              <a:pPr algn="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11" name="Picture 10">
              <a:extLst>
                <a:ext uri="{FF2B5EF4-FFF2-40B4-BE49-F238E27FC236}">
                  <a16:creationId xmlns:a16="http://schemas.microsoft.com/office/drawing/2014/main" id="{7C9486A8-A369-43FC-B2D6-9A2311A6A2C5}"/>
                </a:ext>
              </a:extLst>
            </p:cNvPr>
            <p:cNvPicPr>
              <a:picLocks noChangeAspect="1"/>
            </p:cNvPicPr>
            <p:nvPr/>
          </p:nvPicPr>
          <p:blipFill>
            <a:blip r:embed="rId2"/>
            <a:stretch>
              <a:fillRect/>
            </a:stretch>
          </p:blipFill>
          <p:spPr>
            <a:xfrm>
              <a:off x="4345853" y="5951346"/>
              <a:ext cx="452294" cy="678656"/>
            </a:xfrm>
            <a:prstGeom prst="rect">
              <a:avLst/>
            </a:prstGeom>
          </p:spPr>
        </p:pic>
      </p:grpSp>
      <p:sp>
        <p:nvSpPr>
          <p:cNvPr id="2" name="Title 1">
            <a:extLst>
              <a:ext uri="{FF2B5EF4-FFF2-40B4-BE49-F238E27FC236}">
                <a16:creationId xmlns:a16="http://schemas.microsoft.com/office/drawing/2014/main" id="{96E08E03-04FE-4EA2-9846-6285265D6AD9}"/>
              </a:ext>
            </a:extLst>
          </p:cNvPr>
          <p:cNvSpPr>
            <a:spLocks noGrp="1"/>
          </p:cNvSpPr>
          <p:nvPr>
            <p:ph type="title"/>
          </p:nvPr>
        </p:nvSpPr>
        <p:spPr/>
        <p:txBody>
          <a:bodyPr/>
          <a:lstStyle/>
          <a:p>
            <a:r>
              <a:rPr lang="en-US" dirty="0">
                <a:ea typeface="Source Sans Pro Light" panose="020B0403030403020204" pitchFamily="34" charset="0"/>
              </a:rPr>
              <a:t>SPAs</a:t>
            </a:r>
          </a:p>
        </p:txBody>
      </p:sp>
      <p:sp>
        <p:nvSpPr>
          <p:cNvPr id="3" name="Content Placeholder 2">
            <a:extLst>
              <a:ext uri="{FF2B5EF4-FFF2-40B4-BE49-F238E27FC236}">
                <a16:creationId xmlns:a16="http://schemas.microsoft.com/office/drawing/2014/main" id="{88AA8FA0-1F19-4CFC-8918-EC06F1442C07}"/>
              </a:ext>
            </a:extLst>
          </p:cNvPr>
          <p:cNvSpPr>
            <a:spLocks noGrp="1"/>
          </p:cNvSpPr>
          <p:nvPr>
            <p:ph idx="1"/>
          </p:nvPr>
        </p:nvSpPr>
        <p:spPr>
          <a:xfrm>
            <a:off x="838200" y="1825625"/>
            <a:ext cx="10515600" cy="3890249"/>
          </a:xfrm>
        </p:spPr>
        <p:txBody>
          <a:bodyPr>
            <a:normAutofit/>
          </a:bodyPr>
          <a:lstStyle/>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Moving the process for creating and managing views into the UI decouples it from the server</a:t>
            </a:r>
          </a:p>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From an architectural standpoint, this gives the SPA an interesting advantage</a:t>
            </a:r>
          </a:p>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Unless you’re doing partial rendering on the server, the server is no longer required to be involved in how the data is presented</a:t>
            </a:r>
          </a:p>
        </p:txBody>
      </p:sp>
    </p:spTree>
    <p:extLst>
      <p:ext uri="{BB962C8B-B14F-4D97-AF65-F5344CB8AC3E}">
        <p14:creationId xmlns:p14="http://schemas.microsoft.com/office/powerpoint/2010/main" val="15723717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E0E3909-9C71-4D28-8004-E75F90D07E4C}"/>
              </a:ext>
            </a:extLst>
          </p:cNvPr>
          <p:cNvGrpSpPr/>
          <p:nvPr/>
        </p:nvGrpSpPr>
        <p:grpSpPr>
          <a:xfrm>
            <a:off x="0" y="5807797"/>
            <a:ext cx="12192000" cy="1008205"/>
            <a:chOff x="0" y="5832533"/>
            <a:chExt cx="9144000" cy="1008205"/>
          </a:xfrm>
        </p:grpSpPr>
        <p:sp>
          <p:nvSpPr>
            <p:cNvPr id="8" name="Rectangle 7">
              <a:extLst>
                <a:ext uri="{FF2B5EF4-FFF2-40B4-BE49-F238E27FC236}">
                  <a16:creationId xmlns:a16="http://schemas.microsoft.com/office/drawing/2014/main" id="{CFBC93CD-E3CF-4802-8CB4-D2FC7C005208}"/>
                </a:ext>
              </a:extLst>
            </p:cNvPr>
            <p:cNvSpPr/>
            <p:nvPr/>
          </p:nvSpPr>
          <p:spPr>
            <a:xfrm>
              <a:off x="0" y="5832533"/>
              <a:ext cx="9144000" cy="1008205"/>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a:extLst>
                <a:ext uri="{FF2B5EF4-FFF2-40B4-BE49-F238E27FC236}">
                  <a16:creationId xmlns:a16="http://schemas.microsoft.com/office/drawing/2014/main" id="{1255ED06-A45E-4941-86F2-CE2D00779D24}"/>
                </a:ext>
              </a:extLst>
            </p:cNvPr>
            <p:cNvSpPr txBox="1"/>
            <p:nvPr/>
          </p:nvSpPr>
          <p:spPr>
            <a:xfrm>
              <a:off x="0" y="5936046"/>
              <a:ext cx="3563471" cy="646331"/>
            </a:xfrm>
            <a:prstGeom prst="rect">
              <a:avLst/>
            </a:prstGeom>
            <a:noFill/>
          </p:spPr>
          <p:txBody>
            <a:bodyPr wrap="square" rtlCol="0">
              <a:spAutoFit/>
            </a:bodyPr>
            <a:lstStyle/>
            <a:p>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10" name="TextBox 9">
              <a:extLst>
                <a:ext uri="{FF2B5EF4-FFF2-40B4-BE49-F238E27FC236}">
                  <a16:creationId xmlns:a16="http://schemas.microsoft.com/office/drawing/2014/main" id="{58B0D7FC-5CF1-4E17-AF7E-054CD52FF616}"/>
                </a:ext>
              </a:extLst>
            </p:cNvPr>
            <p:cNvSpPr txBox="1"/>
            <p:nvPr/>
          </p:nvSpPr>
          <p:spPr>
            <a:xfrm>
              <a:off x="5535988" y="5936046"/>
              <a:ext cx="3563471" cy="646331"/>
            </a:xfrm>
            <a:prstGeom prst="rect">
              <a:avLst/>
            </a:prstGeom>
            <a:noFill/>
          </p:spPr>
          <p:txBody>
            <a:bodyPr wrap="square" rtlCol="0">
              <a:spAutoFit/>
            </a:bodyPr>
            <a:lstStyle/>
            <a:p>
              <a:pPr algn="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11" name="Picture 10">
              <a:extLst>
                <a:ext uri="{FF2B5EF4-FFF2-40B4-BE49-F238E27FC236}">
                  <a16:creationId xmlns:a16="http://schemas.microsoft.com/office/drawing/2014/main" id="{7C9486A8-A369-43FC-B2D6-9A2311A6A2C5}"/>
                </a:ext>
              </a:extLst>
            </p:cNvPr>
            <p:cNvPicPr>
              <a:picLocks noChangeAspect="1"/>
            </p:cNvPicPr>
            <p:nvPr/>
          </p:nvPicPr>
          <p:blipFill>
            <a:blip r:embed="rId2"/>
            <a:stretch>
              <a:fillRect/>
            </a:stretch>
          </p:blipFill>
          <p:spPr>
            <a:xfrm>
              <a:off x="4345853" y="5951346"/>
              <a:ext cx="452294" cy="678656"/>
            </a:xfrm>
            <a:prstGeom prst="rect">
              <a:avLst/>
            </a:prstGeom>
          </p:spPr>
        </p:pic>
      </p:grpSp>
      <p:sp>
        <p:nvSpPr>
          <p:cNvPr id="2" name="Title 1">
            <a:extLst>
              <a:ext uri="{FF2B5EF4-FFF2-40B4-BE49-F238E27FC236}">
                <a16:creationId xmlns:a16="http://schemas.microsoft.com/office/drawing/2014/main" id="{96E08E03-04FE-4EA2-9846-6285265D6AD9}"/>
              </a:ext>
            </a:extLst>
          </p:cNvPr>
          <p:cNvSpPr>
            <a:spLocks noGrp="1"/>
          </p:cNvSpPr>
          <p:nvPr>
            <p:ph type="title"/>
          </p:nvPr>
        </p:nvSpPr>
        <p:spPr/>
        <p:txBody>
          <a:bodyPr/>
          <a:lstStyle/>
          <a:p>
            <a:r>
              <a:rPr lang="en-US" dirty="0">
                <a:ea typeface="Source Sans Pro Light" panose="020B0403030403020204" pitchFamily="34" charset="0"/>
              </a:rPr>
              <a:t>SPAs</a:t>
            </a:r>
          </a:p>
        </p:txBody>
      </p:sp>
      <p:sp>
        <p:nvSpPr>
          <p:cNvPr id="3" name="Content Placeholder 2">
            <a:extLst>
              <a:ext uri="{FF2B5EF4-FFF2-40B4-BE49-F238E27FC236}">
                <a16:creationId xmlns:a16="http://schemas.microsoft.com/office/drawing/2014/main" id="{88AA8FA0-1F19-4CFC-8918-EC06F1442C07}"/>
              </a:ext>
            </a:extLst>
          </p:cNvPr>
          <p:cNvSpPr>
            <a:spLocks noGrp="1"/>
          </p:cNvSpPr>
          <p:nvPr>
            <p:ph idx="1"/>
          </p:nvPr>
        </p:nvSpPr>
        <p:spPr>
          <a:xfrm>
            <a:off x="838200" y="1825625"/>
            <a:ext cx="10515600" cy="3890249"/>
          </a:xfrm>
        </p:spPr>
        <p:txBody>
          <a:bodyPr>
            <a:normAutofit/>
          </a:bodyPr>
          <a:lstStyle/>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The overall SPA design is nearly the same as the traditional design</a:t>
            </a:r>
          </a:p>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The key changes are as follows: no full browser refreshes, the presentation logic resides in the client, and server transactions can be data-only, depending on your preference for data rendering</a:t>
            </a:r>
          </a:p>
        </p:txBody>
      </p:sp>
    </p:spTree>
    <p:extLst>
      <p:ext uri="{BB962C8B-B14F-4D97-AF65-F5344CB8AC3E}">
        <p14:creationId xmlns:p14="http://schemas.microsoft.com/office/powerpoint/2010/main" val="23786431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E0E3909-9C71-4D28-8004-E75F90D07E4C}"/>
              </a:ext>
            </a:extLst>
          </p:cNvPr>
          <p:cNvGrpSpPr/>
          <p:nvPr/>
        </p:nvGrpSpPr>
        <p:grpSpPr>
          <a:xfrm>
            <a:off x="0" y="5807797"/>
            <a:ext cx="12192000" cy="1008205"/>
            <a:chOff x="0" y="5832533"/>
            <a:chExt cx="9144000" cy="1008205"/>
          </a:xfrm>
        </p:grpSpPr>
        <p:sp>
          <p:nvSpPr>
            <p:cNvPr id="8" name="Rectangle 7">
              <a:extLst>
                <a:ext uri="{FF2B5EF4-FFF2-40B4-BE49-F238E27FC236}">
                  <a16:creationId xmlns:a16="http://schemas.microsoft.com/office/drawing/2014/main" id="{CFBC93CD-E3CF-4802-8CB4-D2FC7C005208}"/>
                </a:ext>
              </a:extLst>
            </p:cNvPr>
            <p:cNvSpPr/>
            <p:nvPr/>
          </p:nvSpPr>
          <p:spPr>
            <a:xfrm>
              <a:off x="0" y="5832533"/>
              <a:ext cx="9144000" cy="1008205"/>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a:extLst>
                <a:ext uri="{FF2B5EF4-FFF2-40B4-BE49-F238E27FC236}">
                  <a16:creationId xmlns:a16="http://schemas.microsoft.com/office/drawing/2014/main" id="{1255ED06-A45E-4941-86F2-CE2D00779D24}"/>
                </a:ext>
              </a:extLst>
            </p:cNvPr>
            <p:cNvSpPr txBox="1"/>
            <p:nvPr/>
          </p:nvSpPr>
          <p:spPr>
            <a:xfrm>
              <a:off x="0" y="5936046"/>
              <a:ext cx="3563471" cy="646331"/>
            </a:xfrm>
            <a:prstGeom prst="rect">
              <a:avLst/>
            </a:prstGeom>
            <a:noFill/>
          </p:spPr>
          <p:txBody>
            <a:bodyPr wrap="square" rtlCol="0">
              <a:spAutoFit/>
            </a:bodyPr>
            <a:lstStyle/>
            <a:p>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10" name="TextBox 9">
              <a:extLst>
                <a:ext uri="{FF2B5EF4-FFF2-40B4-BE49-F238E27FC236}">
                  <a16:creationId xmlns:a16="http://schemas.microsoft.com/office/drawing/2014/main" id="{58B0D7FC-5CF1-4E17-AF7E-054CD52FF616}"/>
                </a:ext>
              </a:extLst>
            </p:cNvPr>
            <p:cNvSpPr txBox="1"/>
            <p:nvPr/>
          </p:nvSpPr>
          <p:spPr>
            <a:xfrm>
              <a:off x="5535988" y="5936046"/>
              <a:ext cx="3563471" cy="646331"/>
            </a:xfrm>
            <a:prstGeom prst="rect">
              <a:avLst/>
            </a:prstGeom>
            <a:noFill/>
          </p:spPr>
          <p:txBody>
            <a:bodyPr wrap="square" rtlCol="0">
              <a:spAutoFit/>
            </a:bodyPr>
            <a:lstStyle/>
            <a:p>
              <a:pPr algn="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11" name="Picture 10">
              <a:extLst>
                <a:ext uri="{FF2B5EF4-FFF2-40B4-BE49-F238E27FC236}">
                  <a16:creationId xmlns:a16="http://schemas.microsoft.com/office/drawing/2014/main" id="{7C9486A8-A369-43FC-B2D6-9A2311A6A2C5}"/>
                </a:ext>
              </a:extLst>
            </p:cNvPr>
            <p:cNvPicPr>
              <a:picLocks noChangeAspect="1"/>
            </p:cNvPicPr>
            <p:nvPr/>
          </p:nvPicPr>
          <p:blipFill>
            <a:blip r:embed="rId2"/>
            <a:stretch>
              <a:fillRect/>
            </a:stretch>
          </p:blipFill>
          <p:spPr>
            <a:xfrm>
              <a:off x="4345853" y="5951346"/>
              <a:ext cx="452294" cy="678656"/>
            </a:xfrm>
            <a:prstGeom prst="rect">
              <a:avLst/>
            </a:prstGeom>
          </p:spPr>
        </p:pic>
      </p:grpSp>
      <p:sp>
        <p:nvSpPr>
          <p:cNvPr id="2" name="Title 1">
            <a:extLst>
              <a:ext uri="{FF2B5EF4-FFF2-40B4-BE49-F238E27FC236}">
                <a16:creationId xmlns:a16="http://schemas.microsoft.com/office/drawing/2014/main" id="{96E08E03-04FE-4EA2-9846-6285265D6AD9}"/>
              </a:ext>
            </a:extLst>
          </p:cNvPr>
          <p:cNvSpPr>
            <a:spLocks noGrp="1"/>
          </p:cNvSpPr>
          <p:nvPr>
            <p:ph type="title"/>
          </p:nvPr>
        </p:nvSpPr>
        <p:spPr/>
        <p:txBody>
          <a:bodyPr/>
          <a:lstStyle/>
          <a:p>
            <a:r>
              <a:rPr lang="en-US" dirty="0">
                <a:ea typeface="Source Sans Pro Light" panose="020B0403030403020204" pitchFamily="34" charset="0"/>
              </a:rPr>
              <a:t>SPAs</a:t>
            </a:r>
          </a:p>
        </p:txBody>
      </p:sp>
      <p:sp>
        <p:nvSpPr>
          <p:cNvPr id="3" name="Content Placeholder 2">
            <a:extLst>
              <a:ext uri="{FF2B5EF4-FFF2-40B4-BE49-F238E27FC236}">
                <a16:creationId xmlns:a16="http://schemas.microsoft.com/office/drawing/2014/main" id="{88AA8FA0-1F19-4CFC-8918-EC06F1442C07}"/>
              </a:ext>
            </a:extLst>
          </p:cNvPr>
          <p:cNvSpPr>
            <a:spLocks noGrp="1"/>
          </p:cNvSpPr>
          <p:nvPr>
            <p:ph idx="1"/>
          </p:nvPr>
        </p:nvSpPr>
        <p:spPr>
          <a:xfrm>
            <a:off x="838200" y="1825625"/>
            <a:ext cx="10515600" cy="3890249"/>
          </a:xfrm>
        </p:spPr>
        <p:txBody>
          <a:bodyPr>
            <a:normAutofit lnSpcReduction="10000"/>
          </a:bodyPr>
          <a:lstStyle/>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In an SPA, views aren’t complete HTML pages</a:t>
            </a:r>
          </a:p>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They’re merely portions of the DOM that make up the viewable areas of the screen</a:t>
            </a:r>
          </a:p>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After the initial page load, all the tools required for creating and displaying views are downloaded and ready to use</a:t>
            </a:r>
          </a:p>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If a new view is needed, it’s generated locally in the browser and dynamically attached to the DOM via JavaScript</a:t>
            </a:r>
          </a:p>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No browser refreshes are ever needed</a:t>
            </a:r>
          </a:p>
        </p:txBody>
      </p:sp>
    </p:spTree>
    <p:extLst>
      <p:ext uri="{BB962C8B-B14F-4D97-AF65-F5344CB8AC3E}">
        <p14:creationId xmlns:p14="http://schemas.microsoft.com/office/powerpoint/2010/main" val="40144483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E0E3909-9C71-4D28-8004-E75F90D07E4C}"/>
              </a:ext>
            </a:extLst>
          </p:cNvPr>
          <p:cNvGrpSpPr/>
          <p:nvPr/>
        </p:nvGrpSpPr>
        <p:grpSpPr>
          <a:xfrm>
            <a:off x="0" y="5807797"/>
            <a:ext cx="12192000" cy="1008205"/>
            <a:chOff x="0" y="5832533"/>
            <a:chExt cx="9144000" cy="1008205"/>
          </a:xfrm>
        </p:grpSpPr>
        <p:sp>
          <p:nvSpPr>
            <p:cNvPr id="8" name="Rectangle 7">
              <a:extLst>
                <a:ext uri="{FF2B5EF4-FFF2-40B4-BE49-F238E27FC236}">
                  <a16:creationId xmlns:a16="http://schemas.microsoft.com/office/drawing/2014/main" id="{CFBC93CD-E3CF-4802-8CB4-D2FC7C005208}"/>
                </a:ext>
              </a:extLst>
            </p:cNvPr>
            <p:cNvSpPr/>
            <p:nvPr/>
          </p:nvSpPr>
          <p:spPr>
            <a:xfrm>
              <a:off x="0" y="5832533"/>
              <a:ext cx="9144000" cy="1008205"/>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a:extLst>
                <a:ext uri="{FF2B5EF4-FFF2-40B4-BE49-F238E27FC236}">
                  <a16:creationId xmlns:a16="http://schemas.microsoft.com/office/drawing/2014/main" id="{1255ED06-A45E-4941-86F2-CE2D00779D24}"/>
                </a:ext>
              </a:extLst>
            </p:cNvPr>
            <p:cNvSpPr txBox="1"/>
            <p:nvPr/>
          </p:nvSpPr>
          <p:spPr>
            <a:xfrm>
              <a:off x="0" y="5936046"/>
              <a:ext cx="3563471" cy="646331"/>
            </a:xfrm>
            <a:prstGeom prst="rect">
              <a:avLst/>
            </a:prstGeom>
            <a:noFill/>
          </p:spPr>
          <p:txBody>
            <a:bodyPr wrap="square" rtlCol="0">
              <a:spAutoFit/>
            </a:bodyPr>
            <a:lstStyle/>
            <a:p>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10" name="TextBox 9">
              <a:extLst>
                <a:ext uri="{FF2B5EF4-FFF2-40B4-BE49-F238E27FC236}">
                  <a16:creationId xmlns:a16="http://schemas.microsoft.com/office/drawing/2014/main" id="{58B0D7FC-5CF1-4E17-AF7E-054CD52FF616}"/>
                </a:ext>
              </a:extLst>
            </p:cNvPr>
            <p:cNvSpPr txBox="1"/>
            <p:nvPr/>
          </p:nvSpPr>
          <p:spPr>
            <a:xfrm>
              <a:off x="5535988" y="5936046"/>
              <a:ext cx="3563471" cy="646331"/>
            </a:xfrm>
            <a:prstGeom prst="rect">
              <a:avLst/>
            </a:prstGeom>
            <a:noFill/>
          </p:spPr>
          <p:txBody>
            <a:bodyPr wrap="square" rtlCol="0">
              <a:spAutoFit/>
            </a:bodyPr>
            <a:lstStyle/>
            <a:p>
              <a:pPr algn="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11" name="Picture 10">
              <a:extLst>
                <a:ext uri="{FF2B5EF4-FFF2-40B4-BE49-F238E27FC236}">
                  <a16:creationId xmlns:a16="http://schemas.microsoft.com/office/drawing/2014/main" id="{7C9486A8-A369-43FC-B2D6-9A2311A6A2C5}"/>
                </a:ext>
              </a:extLst>
            </p:cNvPr>
            <p:cNvPicPr>
              <a:picLocks noChangeAspect="1"/>
            </p:cNvPicPr>
            <p:nvPr/>
          </p:nvPicPr>
          <p:blipFill>
            <a:blip r:embed="rId2"/>
            <a:stretch>
              <a:fillRect/>
            </a:stretch>
          </p:blipFill>
          <p:spPr>
            <a:xfrm>
              <a:off x="4345853" y="5951346"/>
              <a:ext cx="452294" cy="678656"/>
            </a:xfrm>
            <a:prstGeom prst="rect">
              <a:avLst/>
            </a:prstGeom>
          </p:spPr>
        </p:pic>
      </p:grpSp>
      <p:sp>
        <p:nvSpPr>
          <p:cNvPr id="2" name="Title 1">
            <a:extLst>
              <a:ext uri="{FF2B5EF4-FFF2-40B4-BE49-F238E27FC236}">
                <a16:creationId xmlns:a16="http://schemas.microsoft.com/office/drawing/2014/main" id="{96E08E03-04FE-4EA2-9846-6285265D6AD9}"/>
              </a:ext>
            </a:extLst>
          </p:cNvPr>
          <p:cNvSpPr>
            <a:spLocks noGrp="1"/>
          </p:cNvSpPr>
          <p:nvPr>
            <p:ph type="title"/>
          </p:nvPr>
        </p:nvSpPr>
        <p:spPr/>
        <p:txBody>
          <a:bodyPr/>
          <a:lstStyle/>
          <a:p>
            <a:r>
              <a:rPr lang="en-US" dirty="0">
                <a:ea typeface="Source Sans Pro Light" panose="020B0403030403020204" pitchFamily="34" charset="0"/>
              </a:rPr>
              <a:t>SPAs</a:t>
            </a:r>
          </a:p>
        </p:txBody>
      </p:sp>
      <p:sp>
        <p:nvSpPr>
          <p:cNvPr id="3" name="Content Placeholder 2">
            <a:extLst>
              <a:ext uri="{FF2B5EF4-FFF2-40B4-BE49-F238E27FC236}">
                <a16:creationId xmlns:a16="http://schemas.microsoft.com/office/drawing/2014/main" id="{88AA8FA0-1F19-4CFC-8918-EC06F1442C07}"/>
              </a:ext>
            </a:extLst>
          </p:cNvPr>
          <p:cNvSpPr>
            <a:spLocks noGrp="1"/>
          </p:cNvSpPr>
          <p:nvPr>
            <p:ph idx="1"/>
          </p:nvPr>
        </p:nvSpPr>
        <p:spPr>
          <a:xfrm>
            <a:off x="838200" y="1825625"/>
            <a:ext cx="10515600" cy="3890249"/>
          </a:xfrm>
        </p:spPr>
        <p:txBody>
          <a:bodyPr>
            <a:normAutofit/>
          </a:bodyPr>
          <a:lstStyle/>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Because the presentation logic is mostly client side in an SPA, the task of combining HTML and data is moved from the server to the browser</a:t>
            </a:r>
          </a:p>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As on the server side, source HTML contains placeholders where data is to be inserted (and possibly other rendering instructions)</a:t>
            </a:r>
          </a:p>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This client-side template is used as a basis for stamping out new views in the client. It’s not template HTML for a complete page, though</a:t>
            </a:r>
          </a:p>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It’s for only the portion of the page the view represents</a:t>
            </a:r>
          </a:p>
        </p:txBody>
      </p:sp>
    </p:spTree>
    <p:extLst>
      <p:ext uri="{BB962C8B-B14F-4D97-AF65-F5344CB8AC3E}">
        <p14:creationId xmlns:p14="http://schemas.microsoft.com/office/powerpoint/2010/main" val="19368849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E0E3909-9C71-4D28-8004-E75F90D07E4C}"/>
              </a:ext>
            </a:extLst>
          </p:cNvPr>
          <p:cNvGrpSpPr/>
          <p:nvPr/>
        </p:nvGrpSpPr>
        <p:grpSpPr>
          <a:xfrm>
            <a:off x="0" y="5807797"/>
            <a:ext cx="12192000" cy="1008205"/>
            <a:chOff x="0" y="5832533"/>
            <a:chExt cx="9144000" cy="1008205"/>
          </a:xfrm>
        </p:grpSpPr>
        <p:sp>
          <p:nvSpPr>
            <p:cNvPr id="8" name="Rectangle 7">
              <a:extLst>
                <a:ext uri="{FF2B5EF4-FFF2-40B4-BE49-F238E27FC236}">
                  <a16:creationId xmlns:a16="http://schemas.microsoft.com/office/drawing/2014/main" id="{CFBC93CD-E3CF-4802-8CB4-D2FC7C005208}"/>
                </a:ext>
              </a:extLst>
            </p:cNvPr>
            <p:cNvSpPr/>
            <p:nvPr/>
          </p:nvSpPr>
          <p:spPr>
            <a:xfrm>
              <a:off x="0" y="5832533"/>
              <a:ext cx="9144000" cy="1008205"/>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a:extLst>
                <a:ext uri="{FF2B5EF4-FFF2-40B4-BE49-F238E27FC236}">
                  <a16:creationId xmlns:a16="http://schemas.microsoft.com/office/drawing/2014/main" id="{1255ED06-A45E-4941-86F2-CE2D00779D24}"/>
                </a:ext>
              </a:extLst>
            </p:cNvPr>
            <p:cNvSpPr txBox="1"/>
            <p:nvPr/>
          </p:nvSpPr>
          <p:spPr>
            <a:xfrm>
              <a:off x="0" y="5936046"/>
              <a:ext cx="3563471" cy="646331"/>
            </a:xfrm>
            <a:prstGeom prst="rect">
              <a:avLst/>
            </a:prstGeom>
            <a:noFill/>
          </p:spPr>
          <p:txBody>
            <a:bodyPr wrap="square" rtlCol="0">
              <a:spAutoFit/>
            </a:bodyPr>
            <a:lstStyle/>
            <a:p>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10" name="TextBox 9">
              <a:extLst>
                <a:ext uri="{FF2B5EF4-FFF2-40B4-BE49-F238E27FC236}">
                  <a16:creationId xmlns:a16="http://schemas.microsoft.com/office/drawing/2014/main" id="{58B0D7FC-5CF1-4E17-AF7E-054CD52FF616}"/>
                </a:ext>
              </a:extLst>
            </p:cNvPr>
            <p:cNvSpPr txBox="1"/>
            <p:nvPr/>
          </p:nvSpPr>
          <p:spPr>
            <a:xfrm>
              <a:off x="5535988" y="5936046"/>
              <a:ext cx="3563471" cy="646331"/>
            </a:xfrm>
            <a:prstGeom prst="rect">
              <a:avLst/>
            </a:prstGeom>
            <a:noFill/>
          </p:spPr>
          <p:txBody>
            <a:bodyPr wrap="square" rtlCol="0">
              <a:spAutoFit/>
            </a:bodyPr>
            <a:lstStyle/>
            <a:p>
              <a:pPr algn="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11" name="Picture 10">
              <a:extLst>
                <a:ext uri="{FF2B5EF4-FFF2-40B4-BE49-F238E27FC236}">
                  <a16:creationId xmlns:a16="http://schemas.microsoft.com/office/drawing/2014/main" id="{7C9486A8-A369-43FC-B2D6-9A2311A6A2C5}"/>
                </a:ext>
              </a:extLst>
            </p:cNvPr>
            <p:cNvPicPr>
              <a:picLocks noChangeAspect="1"/>
            </p:cNvPicPr>
            <p:nvPr/>
          </p:nvPicPr>
          <p:blipFill>
            <a:blip r:embed="rId2"/>
            <a:stretch>
              <a:fillRect/>
            </a:stretch>
          </p:blipFill>
          <p:spPr>
            <a:xfrm>
              <a:off x="4345853" y="5951346"/>
              <a:ext cx="452294" cy="678656"/>
            </a:xfrm>
            <a:prstGeom prst="rect">
              <a:avLst/>
            </a:prstGeom>
          </p:spPr>
        </p:pic>
      </p:grpSp>
      <p:sp>
        <p:nvSpPr>
          <p:cNvPr id="2" name="Title 1">
            <a:extLst>
              <a:ext uri="{FF2B5EF4-FFF2-40B4-BE49-F238E27FC236}">
                <a16:creationId xmlns:a16="http://schemas.microsoft.com/office/drawing/2014/main" id="{96E08E03-04FE-4EA2-9846-6285265D6AD9}"/>
              </a:ext>
            </a:extLst>
          </p:cNvPr>
          <p:cNvSpPr>
            <a:spLocks noGrp="1"/>
          </p:cNvSpPr>
          <p:nvPr>
            <p:ph type="title"/>
          </p:nvPr>
        </p:nvSpPr>
        <p:spPr/>
        <p:txBody>
          <a:bodyPr/>
          <a:lstStyle/>
          <a:p>
            <a:r>
              <a:rPr lang="en-US" dirty="0">
                <a:ea typeface="Source Sans Pro Light" panose="020B0403030403020204" pitchFamily="34" charset="0"/>
              </a:rPr>
              <a:t>SPAs</a:t>
            </a:r>
          </a:p>
        </p:txBody>
      </p:sp>
      <p:sp>
        <p:nvSpPr>
          <p:cNvPr id="3" name="Content Placeholder 2">
            <a:extLst>
              <a:ext uri="{FF2B5EF4-FFF2-40B4-BE49-F238E27FC236}">
                <a16:creationId xmlns:a16="http://schemas.microsoft.com/office/drawing/2014/main" id="{88AA8FA0-1F19-4CFC-8918-EC06F1442C07}"/>
              </a:ext>
            </a:extLst>
          </p:cNvPr>
          <p:cNvSpPr>
            <a:spLocks noGrp="1"/>
          </p:cNvSpPr>
          <p:nvPr>
            <p:ph idx="1"/>
          </p:nvPr>
        </p:nvSpPr>
        <p:spPr>
          <a:xfrm>
            <a:off x="838200" y="1825625"/>
            <a:ext cx="10515600" cy="3890249"/>
          </a:xfrm>
        </p:spPr>
        <p:txBody>
          <a:bodyPr>
            <a:normAutofit/>
          </a:bodyPr>
          <a:lstStyle/>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The heavy lifting of routing to the correct view, combining data with the HTML template, and managing a view’s lifecycle is typically delegated to a third-party Java-Script file commonly referred to as an MV* framework (sometimes called an SPA framework)</a:t>
            </a:r>
          </a:p>
        </p:txBody>
      </p:sp>
    </p:spTree>
    <p:extLst>
      <p:ext uri="{BB962C8B-B14F-4D97-AF65-F5344CB8AC3E}">
        <p14:creationId xmlns:p14="http://schemas.microsoft.com/office/powerpoint/2010/main" val="5344384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E0E3909-9C71-4D28-8004-E75F90D07E4C}"/>
              </a:ext>
            </a:extLst>
          </p:cNvPr>
          <p:cNvGrpSpPr/>
          <p:nvPr/>
        </p:nvGrpSpPr>
        <p:grpSpPr>
          <a:xfrm>
            <a:off x="0" y="5807797"/>
            <a:ext cx="12192000" cy="1008205"/>
            <a:chOff x="0" y="5832533"/>
            <a:chExt cx="9144000" cy="1008205"/>
          </a:xfrm>
        </p:grpSpPr>
        <p:sp>
          <p:nvSpPr>
            <p:cNvPr id="8" name="Rectangle 7">
              <a:extLst>
                <a:ext uri="{FF2B5EF4-FFF2-40B4-BE49-F238E27FC236}">
                  <a16:creationId xmlns:a16="http://schemas.microsoft.com/office/drawing/2014/main" id="{CFBC93CD-E3CF-4802-8CB4-D2FC7C005208}"/>
                </a:ext>
              </a:extLst>
            </p:cNvPr>
            <p:cNvSpPr/>
            <p:nvPr/>
          </p:nvSpPr>
          <p:spPr>
            <a:xfrm>
              <a:off x="0" y="5832533"/>
              <a:ext cx="9144000" cy="1008205"/>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a:extLst>
                <a:ext uri="{FF2B5EF4-FFF2-40B4-BE49-F238E27FC236}">
                  <a16:creationId xmlns:a16="http://schemas.microsoft.com/office/drawing/2014/main" id="{1255ED06-A45E-4941-86F2-CE2D00779D24}"/>
                </a:ext>
              </a:extLst>
            </p:cNvPr>
            <p:cNvSpPr txBox="1"/>
            <p:nvPr/>
          </p:nvSpPr>
          <p:spPr>
            <a:xfrm>
              <a:off x="0" y="5936046"/>
              <a:ext cx="3563471" cy="646331"/>
            </a:xfrm>
            <a:prstGeom prst="rect">
              <a:avLst/>
            </a:prstGeom>
            <a:noFill/>
          </p:spPr>
          <p:txBody>
            <a:bodyPr wrap="square" rtlCol="0">
              <a:spAutoFit/>
            </a:bodyPr>
            <a:lstStyle/>
            <a:p>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10" name="TextBox 9">
              <a:extLst>
                <a:ext uri="{FF2B5EF4-FFF2-40B4-BE49-F238E27FC236}">
                  <a16:creationId xmlns:a16="http://schemas.microsoft.com/office/drawing/2014/main" id="{58B0D7FC-5CF1-4E17-AF7E-054CD52FF616}"/>
                </a:ext>
              </a:extLst>
            </p:cNvPr>
            <p:cNvSpPr txBox="1"/>
            <p:nvPr/>
          </p:nvSpPr>
          <p:spPr>
            <a:xfrm>
              <a:off x="5535988" y="5936046"/>
              <a:ext cx="3563471" cy="646331"/>
            </a:xfrm>
            <a:prstGeom prst="rect">
              <a:avLst/>
            </a:prstGeom>
            <a:noFill/>
          </p:spPr>
          <p:txBody>
            <a:bodyPr wrap="square" rtlCol="0">
              <a:spAutoFit/>
            </a:bodyPr>
            <a:lstStyle/>
            <a:p>
              <a:pPr algn="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11" name="Picture 10">
              <a:extLst>
                <a:ext uri="{FF2B5EF4-FFF2-40B4-BE49-F238E27FC236}">
                  <a16:creationId xmlns:a16="http://schemas.microsoft.com/office/drawing/2014/main" id="{7C9486A8-A369-43FC-B2D6-9A2311A6A2C5}"/>
                </a:ext>
              </a:extLst>
            </p:cNvPr>
            <p:cNvPicPr>
              <a:picLocks noChangeAspect="1"/>
            </p:cNvPicPr>
            <p:nvPr/>
          </p:nvPicPr>
          <p:blipFill>
            <a:blip r:embed="rId2"/>
            <a:stretch>
              <a:fillRect/>
            </a:stretch>
          </p:blipFill>
          <p:spPr>
            <a:xfrm>
              <a:off x="4345853" y="5951346"/>
              <a:ext cx="452294" cy="678656"/>
            </a:xfrm>
            <a:prstGeom prst="rect">
              <a:avLst/>
            </a:prstGeom>
          </p:spPr>
        </p:pic>
      </p:grpSp>
      <p:sp>
        <p:nvSpPr>
          <p:cNvPr id="2" name="Title 1">
            <a:extLst>
              <a:ext uri="{FF2B5EF4-FFF2-40B4-BE49-F238E27FC236}">
                <a16:creationId xmlns:a16="http://schemas.microsoft.com/office/drawing/2014/main" id="{96E08E03-04FE-4EA2-9846-6285265D6AD9}"/>
              </a:ext>
            </a:extLst>
          </p:cNvPr>
          <p:cNvSpPr>
            <a:spLocks noGrp="1"/>
          </p:cNvSpPr>
          <p:nvPr>
            <p:ph type="title"/>
          </p:nvPr>
        </p:nvSpPr>
        <p:spPr/>
        <p:txBody>
          <a:bodyPr/>
          <a:lstStyle/>
          <a:p>
            <a:r>
              <a:rPr lang="en-US" dirty="0">
                <a:ea typeface="Source Sans Pro Light" panose="020B0403030403020204" pitchFamily="34" charset="0"/>
              </a:rPr>
              <a:t>SPAs</a:t>
            </a:r>
          </a:p>
        </p:txBody>
      </p:sp>
      <p:sp>
        <p:nvSpPr>
          <p:cNvPr id="3" name="Content Placeholder 2">
            <a:extLst>
              <a:ext uri="{FF2B5EF4-FFF2-40B4-BE49-F238E27FC236}">
                <a16:creationId xmlns:a16="http://schemas.microsoft.com/office/drawing/2014/main" id="{88AA8FA0-1F19-4CFC-8918-EC06F1442C07}"/>
              </a:ext>
            </a:extLst>
          </p:cNvPr>
          <p:cNvSpPr>
            <a:spLocks noGrp="1"/>
          </p:cNvSpPr>
          <p:nvPr>
            <p:ph idx="1"/>
          </p:nvPr>
        </p:nvSpPr>
        <p:spPr>
          <a:xfrm>
            <a:off x="838200" y="1825625"/>
            <a:ext cx="10515600" cy="3890249"/>
          </a:xfrm>
        </p:spPr>
        <p:txBody>
          <a:bodyPr>
            <a:normAutofit/>
          </a:bodyPr>
          <a:lstStyle/>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You may have heard of the Model-View-Controller framework </a:t>
            </a:r>
          </a:p>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Popular conceptualization that allows us to separate concerns:</a:t>
            </a:r>
          </a:p>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	Model == Data persistence</a:t>
            </a:r>
            <a:br>
              <a:rPr lang="en-US" dirty="0">
                <a:ea typeface="Source Sans Pro Light" panose="020B0403030403020204" pitchFamily="34" charset="0"/>
                <a:cs typeface="Times New Roman" panose="02020603050405020304" pitchFamily="18" charset="0"/>
              </a:rPr>
            </a:br>
            <a:r>
              <a:rPr lang="en-US" dirty="0">
                <a:ea typeface="Source Sans Pro Light" panose="020B0403030403020204" pitchFamily="34" charset="0"/>
                <a:cs typeface="Times New Roman" panose="02020603050405020304" pitchFamily="18" charset="0"/>
              </a:rPr>
              <a:t>	View == Presentation to the user</a:t>
            </a:r>
            <a:br>
              <a:rPr lang="en-US" dirty="0">
                <a:ea typeface="Source Sans Pro Light" panose="020B0403030403020204" pitchFamily="34" charset="0"/>
                <a:cs typeface="Times New Roman" panose="02020603050405020304" pitchFamily="18" charset="0"/>
              </a:rPr>
            </a:br>
            <a:r>
              <a:rPr lang="en-US" dirty="0">
                <a:ea typeface="Source Sans Pro Light" panose="020B0403030403020204" pitchFamily="34" charset="0"/>
                <a:cs typeface="Times New Roman" panose="02020603050405020304" pitchFamily="18" charset="0"/>
              </a:rPr>
              <a:t>	Controller == processing/communication between M and V</a:t>
            </a:r>
          </a:p>
        </p:txBody>
      </p:sp>
    </p:spTree>
    <p:extLst>
      <p:ext uri="{BB962C8B-B14F-4D97-AF65-F5344CB8AC3E}">
        <p14:creationId xmlns:p14="http://schemas.microsoft.com/office/powerpoint/2010/main" val="3076365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E0E3909-9C71-4D28-8004-E75F90D07E4C}"/>
              </a:ext>
            </a:extLst>
          </p:cNvPr>
          <p:cNvGrpSpPr/>
          <p:nvPr/>
        </p:nvGrpSpPr>
        <p:grpSpPr>
          <a:xfrm>
            <a:off x="0" y="5807797"/>
            <a:ext cx="12192000" cy="1008205"/>
            <a:chOff x="0" y="5832533"/>
            <a:chExt cx="9144000" cy="1008205"/>
          </a:xfrm>
        </p:grpSpPr>
        <p:sp>
          <p:nvSpPr>
            <p:cNvPr id="8" name="Rectangle 7">
              <a:extLst>
                <a:ext uri="{FF2B5EF4-FFF2-40B4-BE49-F238E27FC236}">
                  <a16:creationId xmlns:a16="http://schemas.microsoft.com/office/drawing/2014/main" id="{CFBC93CD-E3CF-4802-8CB4-D2FC7C005208}"/>
                </a:ext>
              </a:extLst>
            </p:cNvPr>
            <p:cNvSpPr/>
            <p:nvPr/>
          </p:nvSpPr>
          <p:spPr>
            <a:xfrm>
              <a:off x="0" y="5832533"/>
              <a:ext cx="9144000" cy="1008205"/>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a:extLst>
                <a:ext uri="{FF2B5EF4-FFF2-40B4-BE49-F238E27FC236}">
                  <a16:creationId xmlns:a16="http://schemas.microsoft.com/office/drawing/2014/main" id="{1255ED06-A45E-4941-86F2-CE2D00779D24}"/>
                </a:ext>
              </a:extLst>
            </p:cNvPr>
            <p:cNvSpPr txBox="1"/>
            <p:nvPr/>
          </p:nvSpPr>
          <p:spPr>
            <a:xfrm>
              <a:off x="0" y="5936046"/>
              <a:ext cx="3563471" cy="646331"/>
            </a:xfrm>
            <a:prstGeom prst="rect">
              <a:avLst/>
            </a:prstGeom>
            <a:noFill/>
          </p:spPr>
          <p:txBody>
            <a:bodyPr wrap="square" rtlCol="0">
              <a:spAutoFit/>
            </a:bodyPr>
            <a:lstStyle/>
            <a:p>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10" name="TextBox 9">
              <a:extLst>
                <a:ext uri="{FF2B5EF4-FFF2-40B4-BE49-F238E27FC236}">
                  <a16:creationId xmlns:a16="http://schemas.microsoft.com/office/drawing/2014/main" id="{58B0D7FC-5CF1-4E17-AF7E-054CD52FF616}"/>
                </a:ext>
              </a:extLst>
            </p:cNvPr>
            <p:cNvSpPr txBox="1"/>
            <p:nvPr/>
          </p:nvSpPr>
          <p:spPr>
            <a:xfrm>
              <a:off x="5535988" y="5936046"/>
              <a:ext cx="3563471" cy="646331"/>
            </a:xfrm>
            <a:prstGeom prst="rect">
              <a:avLst/>
            </a:prstGeom>
            <a:noFill/>
          </p:spPr>
          <p:txBody>
            <a:bodyPr wrap="square" rtlCol="0">
              <a:spAutoFit/>
            </a:bodyPr>
            <a:lstStyle/>
            <a:p>
              <a:pPr algn="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11" name="Picture 10">
              <a:extLst>
                <a:ext uri="{FF2B5EF4-FFF2-40B4-BE49-F238E27FC236}">
                  <a16:creationId xmlns:a16="http://schemas.microsoft.com/office/drawing/2014/main" id="{7C9486A8-A369-43FC-B2D6-9A2311A6A2C5}"/>
                </a:ext>
              </a:extLst>
            </p:cNvPr>
            <p:cNvPicPr>
              <a:picLocks noChangeAspect="1"/>
            </p:cNvPicPr>
            <p:nvPr/>
          </p:nvPicPr>
          <p:blipFill>
            <a:blip r:embed="rId2"/>
            <a:stretch>
              <a:fillRect/>
            </a:stretch>
          </p:blipFill>
          <p:spPr>
            <a:xfrm>
              <a:off x="4345853" y="5951346"/>
              <a:ext cx="452294" cy="678656"/>
            </a:xfrm>
            <a:prstGeom prst="rect">
              <a:avLst/>
            </a:prstGeom>
          </p:spPr>
        </p:pic>
      </p:grpSp>
      <p:sp>
        <p:nvSpPr>
          <p:cNvPr id="3" name="Content Placeholder 2">
            <a:extLst>
              <a:ext uri="{FF2B5EF4-FFF2-40B4-BE49-F238E27FC236}">
                <a16:creationId xmlns:a16="http://schemas.microsoft.com/office/drawing/2014/main" id="{88AA8FA0-1F19-4CFC-8918-EC06F1442C07}"/>
              </a:ext>
            </a:extLst>
          </p:cNvPr>
          <p:cNvSpPr>
            <a:spLocks noGrp="1"/>
          </p:cNvSpPr>
          <p:nvPr>
            <p:ph idx="1"/>
          </p:nvPr>
        </p:nvSpPr>
        <p:spPr>
          <a:xfrm>
            <a:off x="838200" y="1825625"/>
            <a:ext cx="10515600" cy="3890249"/>
          </a:xfrm>
        </p:spPr>
        <p:txBody>
          <a:bodyPr>
            <a:normAutofit/>
          </a:bodyPr>
          <a:lstStyle/>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The motivation lies in the shortcomings associated with network-based applications</a:t>
            </a:r>
          </a:p>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	Latency</a:t>
            </a:r>
          </a:p>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	Scalability</a:t>
            </a:r>
          </a:p>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	Usability</a:t>
            </a:r>
          </a:p>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	Mostly, Latency…</a:t>
            </a:r>
            <a:endParaRPr lang="en-US" dirty="0">
              <a:ea typeface="Source Sans Pro Light" panose="020B0403030403020204" pitchFamily="34" charset="0"/>
            </a:endParaRPr>
          </a:p>
        </p:txBody>
      </p:sp>
      <p:sp>
        <p:nvSpPr>
          <p:cNvPr id="5" name="Title 4">
            <a:extLst>
              <a:ext uri="{FF2B5EF4-FFF2-40B4-BE49-F238E27FC236}">
                <a16:creationId xmlns:a16="http://schemas.microsoft.com/office/drawing/2014/main" id="{EC467B37-86E0-4CA4-BD4B-DCCB64C6542E}"/>
              </a:ext>
            </a:extLst>
          </p:cNvPr>
          <p:cNvSpPr>
            <a:spLocks noGrp="1"/>
          </p:cNvSpPr>
          <p:nvPr>
            <p:ph type="title"/>
          </p:nvPr>
        </p:nvSpPr>
        <p:spPr/>
        <p:txBody>
          <a:bodyPr/>
          <a:lstStyle/>
          <a:p>
            <a:r>
              <a:rPr lang="en-US" dirty="0">
                <a:ea typeface="Source Sans Pro Light" panose="020B0403030403020204" pitchFamily="34" charset="0"/>
              </a:rPr>
              <a:t>Architecture</a:t>
            </a:r>
            <a:endParaRPr lang="en-US" dirty="0"/>
          </a:p>
        </p:txBody>
      </p:sp>
    </p:spTree>
    <p:extLst>
      <p:ext uri="{BB962C8B-B14F-4D97-AF65-F5344CB8AC3E}">
        <p14:creationId xmlns:p14="http://schemas.microsoft.com/office/powerpoint/2010/main" val="15137765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E0E3909-9C71-4D28-8004-E75F90D07E4C}"/>
              </a:ext>
            </a:extLst>
          </p:cNvPr>
          <p:cNvGrpSpPr/>
          <p:nvPr/>
        </p:nvGrpSpPr>
        <p:grpSpPr>
          <a:xfrm>
            <a:off x="0" y="5807797"/>
            <a:ext cx="12192000" cy="1008205"/>
            <a:chOff x="0" y="5832533"/>
            <a:chExt cx="9144000" cy="1008205"/>
          </a:xfrm>
        </p:grpSpPr>
        <p:sp>
          <p:nvSpPr>
            <p:cNvPr id="8" name="Rectangle 7">
              <a:extLst>
                <a:ext uri="{FF2B5EF4-FFF2-40B4-BE49-F238E27FC236}">
                  <a16:creationId xmlns:a16="http://schemas.microsoft.com/office/drawing/2014/main" id="{CFBC93CD-E3CF-4802-8CB4-D2FC7C005208}"/>
                </a:ext>
              </a:extLst>
            </p:cNvPr>
            <p:cNvSpPr/>
            <p:nvPr/>
          </p:nvSpPr>
          <p:spPr>
            <a:xfrm>
              <a:off x="0" y="5832533"/>
              <a:ext cx="9144000" cy="1008205"/>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a:extLst>
                <a:ext uri="{FF2B5EF4-FFF2-40B4-BE49-F238E27FC236}">
                  <a16:creationId xmlns:a16="http://schemas.microsoft.com/office/drawing/2014/main" id="{1255ED06-A45E-4941-86F2-CE2D00779D24}"/>
                </a:ext>
              </a:extLst>
            </p:cNvPr>
            <p:cNvSpPr txBox="1"/>
            <p:nvPr/>
          </p:nvSpPr>
          <p:spPr>
            <a:xfrm>
              <a:off x="0" y="5936046"/>
              <a:ext cx="3563471" cy="646331"/>
            </a:xfrm>
            <a:prstGeom prst="rect">
              <a:avLst/>
            </a:prstGeom>
            <a:noFill/>
          </p:spPr>
          <p:txBody>
            <a:bodyPr wrap="square" rtlCol="0">
              <a:spAutoFit/>
            </a:bodyPr>
            <a:lstStyle/>
            <a:p>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10" name="TextBox 9">
              <a:extLst>
                <a:ext uri="{FF2B5EF4-FFF2-40B4-BE49-F238E27FC236}">
                  <a16:creationId xmlns:a16="http://schemas.microsoft.com/office/drawing/2014/main" id="{58B0D7FC-5CF1-4E17-AF7E-054CD52FF616}"/>
                </a:ext>
              </a:extLst>
            </p:cNvPr>
            <p:cNvSpPr txBox="1"/>
            <p:nvPr/>
          </p:nvSpPr>
          <p:spPr>
            <a:xfrm>
              <a:off x="5535988" y="5936046"/>
              <a:ext cx="3563471" cy="646331"/>
            </a:xfrm>
            <a:prstGeom prst="rect">
              <a:avLst/>
            </a:prstGeom>
            <a:noFill/>
          </p:spPr>
          <p:txBody>
            <a:bodyPr wrap="square" rtlCol="0">
              <a:spAutoFit/>
            </a:bodyPr>
            <a:lstStyle/>
            <a:p>
              <a:pPr algn="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11" name="Picture 10">
              <a:extLst>
                <a:ext uri="{FF2B5EF4-FFF2-40B4-BE49-F238E27FC236}">
                  <a16:creationId xmlns:a16="http://schemas.microsoft.com/office/drawing/2014/main" id="{7C9486A8-A369-43FC-B2D6-9A2311A6A2C5}"/>
                </a:ext>
              </a:extLst>
            </p:cNvPr>
            <p:cNvPicPr>
              <a:picLocks noChangeAspect="1"/>
            </p:cNvPicPr>
            <p:nvPr/>
          </p:nvPicPr>
          <p:blipFill>
            <a:blip r:embed="rId2"/>
            <a:stretch>
              <a:fillRect/>
            </a:stretch>
          </p:blipFill>
          <p:spPr>
            <a:xfrm>
              <a:off x="4345853" y="5951346"/>
              <a:ext cx="452294" cy="678656"/>
            </a:xfrm>
            <a:prstGeom prst="rect">
              <a:avLst/>
            </a:prstGeom>
          </p:spPr>
        </p:pic>
      </p:grpSp>
      <p:sp>
        <p:nvSpPr>
          <p:cNvPr id="2" name="Title 1">
            <a:extLst>
              <a:ext uri="{FF2B5EF4-FFF2-40B4-BE49-F238E27FC236}">
                <a16:creationId xmlns:a16="http://schemas.microsoft.com/office/drawing/2014/main" id="{96E08E03-04FE-4EA2-9846-6285265D6AD9}"/>
              </a:ext>
            </a:extLst>
          </p:cNvPr>
          <p:cNvSpPr>
            <a:spLocks noGrp="1"/>
          </p:cNvSpPr>
          <p:nvPr>
            <p:ph type="title"/>
          </p:nvPr>
        </p:nvSpPr>
        <p:spPr/>
        <p:txBody>
          <a:bodyPr/>
          <a:lstStyle/>
          <a:p>
            <a:r>
              <a:rPr lang="en-US" dirty="0">
                <a:ea typeface="Source Sans Pro Light" panose="020B0403030403020204" pitchFamily="34" charset="0"/>
              </a:rPr>
              <a:t>SPAs</a:t>
            </a:r>
          </a:p>
        </p:txBody>
      </p:sp>
      <p:sp>
        <p:nvSpPr>
          <p:cNvPr id="3" name="Content Placeholder 2">
            <a:extLst>
              <a:ext uri="{FF2B5EF4-FFF2-40B4-BE49-F238E27FC236}">
                <a16:creationId xmlns:a16="http://schemas.microsoft.com/office/drawing/2014/main" id="{88AA8FA0-1F19-4CFC-8918-EC06F1442C07}"/>
              </a:ext>
            </a:extLst>
          </p:cNvPr>
          <p:cNvSpPr>
            <a:spLocks noGrp="1"/>
          </p:cNvSpPr>
          <p:nvPr>
            <p:ph idx="1"/>
          </p:nvPr>
        </p:nvSpPr>
        <p:spPr>
          <a:xfrm>
            <a:off x="838200" y="1825625"/>
            <a:ext cx="10515600" cy="3890249"/>
          </a:xfrm>
        </p:spPr>
        <p:txBody>
          <a:bodyPr>
            <a:normAutofit/>
          </a:bodyPr>
          <a:lstStyle/>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In an SPA, several approaches can be used to render data from the server</a:t>
            </a:r>
          </a:p>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These include server-side partial rendering, in which snippets of HTML are combined with data in the server’s response</a:t>
            </a:r>
          </a:p>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Another approach is when rendering is done on the client and only data is sent and received during business transactions</a:t>
            </a:r>
          </a:p>
        </p:txBody>
      </p:sp>
    </p:spTree>
    <p:extLst>
      <p:ext uri="{BB962C8B-B14F-4D97-AF65-F5344CB8AC3E}">
        <p14:creationId xmlns:p14="http://schemas.microsoft.com/office/powerpoint/2010/main" val="18714316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E0E3909-9C71-4D28-8004-E75F90D07E4C}"/>
              </a:ext>
            </a:extLst>
          </p:cNvPr>
          <p:cNvGrpSpPr/>
          <p:nvPr/>
        </p:nvGrpSpPr>
        <p:grpSpPr>
          <a:xfrm>
            <a:off x="0" y="5807797"/>
            <a:ext cx="12192000" cy="1008205"/>
            <a:chOff x="0" y="5832533"/>
            <a:chExt cx="9144000" cy="1008205"/>
          </a:xfrm>
        </p:grpSpPr>
        <p:sp>
          <p:nvSpPr>
            <p:cNvPr id="8" name="Rectangle 7">
              <a:extLst>
                <a:ext uri="{FF2B5EF4-FFF2-40B4-BE49-F238E27FC236}">
                  <a16:creationId xmlns:a16="http://schemas.microsoft.com/office/drawing/2014/main" id="{CFBC93CD-E3CF-4802-8CB4-D2FC7C005208}"/>
                </a:ext>
              </a:extLst>
            </p:cNvPr>
            <p:cNvSpPr/>
            <p:nvPr/>
          </p:nvSpPr>
          <p:spPr>
            <a:xfrm>
              <a:off x="0" y="5832533"/>
              <a:ext cx="9144000" cy="1008205"/>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a:extLst>
                <a:ext uri="{FF2B5EF4-FFF2-40B4-BE49-F238E27FC236}">
                  <a16:creationId xmlns:a16="http://schemas.microsoft.com/office/drawing/2014/main" id="{1255ED06-A45E-4941-86F2-CE2D00779D24}"/>
                </a:ext>
              </a:extLst>
            </p:cNvPr>
            <p:cNvSpPr txBox="1"/>
            <p:nvPr/>
          </p:nvSpPr>
          <p:spPr>
            <a:xfrm>
              <a:off x="0" y="5936046"/>
              <a:ext cx="3563471" cy="646331"/>
            </a:xfrm>
            <a:prstGeom prst="rect">
              <a:avLst/>
            </a:prstGeom>
            <a:noFill/>
          </p:spPr>
          <p:txBody>
            <a:bodyPr wrap="square" rtlCol="0">
              <a:spAutoFit/>
            </a:bodyPr>
            <a:lstStyle/>
            <a:p>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10" name="TextBox 9">
              <a:extLst>
                <a:ext uri="{FF2B5EF4-FFF2-40B4-BE49-F238E27FC236}">
                  <a16:creationId xmlns:a16="http://schemas.microsoft.com/office/drawing/2014/main" id="{58B0D7FC-5CF1-4E17-AF7E-054CD52FF616}"/>
                </a:ext>
              </a:extLst>
            </p:cNvPr>
            <p:cNvSpPr txBox="1"/>
            <p:nvPr/>
          </p:nvSpPr>
          <p:spPr>
            <a:xfrm>
              <a:off x="5535988" y="5936046"/>
              <a:ext cx="3563471" cy="646331"/>
            </a:xfrm>
            <a:prstGeom prst="rect">
              <a:avLst/>
            </a:prstGeom>
            <a:noFill/>
          </p:spPr>
          <p:txBody>
            <a:bodyPr wrap="square" rtlCol="0">
              <a:spAutoFit/>
            </a:bodyPr>
            <a:lstStyle/>
            <a:p>
              <a:pPr algn="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11" name="Picture 10">
              <a:extLst>
                <a:ext uri="{FF2B5EF4-FFF2-40B4-BE49-F238E27FC236}">
                  <a16:creationId xmlns:a16="http://schemas.microsoft.com/office/drawing/2014/main" id="{7C9486A8-A369-43FC-B2D6-9A2311A6A2C5}"/>
                </a:ext>
              </a:extLst>
            </p:cNvPr>
            <p:cNvPicPr>
              <a:picLocks noChangeAspect="1"/>
            </p:cNvPicPr>
            <p:nvPr/>
          </p:nvPicPr>
          <p:blipFill>
            <a:blip r:embed="rId2"/>
            <a:stretch>
              <a:fillRect/>
            </a:stretch>
          </p:blipFill>
          <p:spPr>
            <a:xfrm>
              <a:off x="4345853" y="5951346"/>
              <a:ext cx="452294" cy="678656"/>
            </a:xfrm>
            <a:prstGeom prst="rect">
              <a:avLst/>
            </a:prstGeom>
          </p:spPr>
        </p:pic>
      </p:grpSp>
      <p:sp>
        <p:nvSpPr>
          <p:cNvPr id="2" name="Title 1">
            <a:extLst>
              <a:ext uri="{FF2B5EF4-FFF2-40B4-BE49-F238E27FC236}">
                <a16:creationId xmlns:a16="http://schemas.microsoft.com/office/drawing/2014/main" id="{96E08E03-04FE-4EA2-9846-6285265D6AD9}"/>
              </a:ext>
            </a:extLst>
          </p:cNvPr>
          <p:cNvSpPr>
            <a:spLocks noGrp="1"/>
          </p:cNvSpPr>
          <p:nvPr>
            <p:ph type="title"/>
          </p:nvPr>
        </p:nvSpPr>
        <p:spPr/>
        <p:txBody>
          <a:bodyPr/>
          <a:lstStyle/>
          <a:p>
            <a:r>
              <a:rPr lang="en-US" dirty="0">
                <a:ea typeface="Source Sans Pro Light" panose="020B0403030403020204" pitchFamily="34" charset="0"/>
              </a:rPr>
              <a:t>SPAs</a:t>
            </a:r>
          </a:p>
        </p:txBody>
      </p:sp>
      <p:sp>
        <p:nvSpPr>
          <p:cNvPr id="3" name="Content Placeholder 2">
            <a:extLst>
              <a:ext uri="{FF2B5EF4-FFF2-40B4-BE49-F238E27FC236}">
                <a16:creationId xmlns:a16="http://schemas.microsoft.com/office/drawing/2014/main" id="{88AA8FA0-1F19-4CFC-8918-EC06F1442C07}"/>
              </a:ext>
            </a:extLst>
          </p:cNvPr>
          <p:cNvSpPr>
            <a:spLocks noGrp="1"/>
          </p:cNvSpPr>
          <p:nvPr>
            <p:ph idx="1"/>
          </p:nvPr>
        </p:nvSpPr>
        <p:spPr>
          <a:xfrm>
            <a:off x="838200" y="1825625"/>
            <a:ext cx="10515600" cy="3890249"/>
          </a:xfrm>
        </p:spPr>
        <p:txBody>
          <a:bodyPr>
            <a:normAutofit/>
          </a:bodyPr>
          <a:lstStyle/>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This is always done asynchronously via the XHR API</a:t>
            </a:r>
          </a:p>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The data-exchange format is typically JavaScript Object Notation (JSON), though it doesn’t have to be</a:t>
            </a:r>
          </a:p>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Even using client-side rendering, though, the server still plays a vital role in the SPA</a:t>
            </a:r>
          </a:p>
        </p:txBody>
      </p:sp>
    </p:spTree>
    <p:extLst>
      <p:ext uri="{BB962C8B-B14F-4D97-AF65-F5344CB8AC3E}">
        <p14:creationId xmlns:p14="http://schemas.microsoft.com/office/powerpoint/2010/main" val="35032232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E0E3909-9C71-4D28-8004-E75F90D07E4C}"/>
              </a:ext>
            </a:extLst>
          </p:cNvPr>
          <p:cNvGrpSpPr/>
          <p:nvPr/>
        </p:nvGrpSpPr>
        <p:grpSpPr>
          <a:xfrm>
            <a:off x="0" y="5807797"/>
            <a:ext cx="12192000" cy="1008205"/>
            <a:chOff x="0" y="5832533"/>
            <a:chExt cx="9144000" cy="1008205"/>
          </a:xfrm>
        </p:grpSpPr>
        <p:sp>
          <p:nvSpPr>
            <p:cNvPr id="8" name="Rectangle 7">
              <a:extLst>
                <a:ext uri="{FF2B5EF4-FFF2-40B4-BE49-F238E27FC236}">
                  <a16:creationId xmlns:a16="http://schemas.microsoft.com/office/drawing/2014/main" id="{CFBC93CD-E3CF-4802-8CB4-D2FC7C005208}"/>
                </a:ext>
              </a:extLst>
            </p:cNvPr>
            <p:cNvSpPr/>
            <p:nvPr/>
          </p:nvSpPr>
          <p:spPr>
            <a:xfrm>
              <a:off x="0" y="5832533"/>
              <a:ext cx="9144000" cy="1008205"/>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a:extLst>
                <a:ext uri="{FF2B5EF4-FFF2-40B4-BE49-F238E27FC236}">
                  <a16:creationId xmlns:a16="http://schemas.microsoft.com/office/drawing/2014/main" id="{1255ED06-A45E-4941-86F2-CE2D00779D24}"/>
                </a:ext>
              </a:extLst>
            </p:cNvPr>
            <p:cNvSpPr txBox="1"/>
            <p:nvPr/>
          </p:nvSpPr>
          <p:spPr>
            <a:xfrm>
              <a:off x="0" y="5936046"/>
              <a:ext cx="3563471" cy="646331"/>
            </a:xfrm>
            <a:prstGeom prst="rect">
              <a:avLst/>
            </a:prstGeom>
            <a:noFill/>
          </p:spPr>
          <p:txBody>
            <a:bodyPr wrap="square" rtlCol="0">
              <a:spAutoFit/>
            </a:bodyPr>
            <a:lstStyle/>
            <a:p>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10" name="TextBox 9">
              <a:extLst>
                <a:ext uri="{FF2B5EF4-FFF2-40B4-BE49-F238E27FC236}">
                  <a16:creationId xmlns:a16="http://schemas.microsoft.com/office/drawing/2014/main" id="{58B0D7FC-5CF1-4E17-AF7E-054CD52FF616}"/>
                </a:ext>
              </a:extLst>
            </p:cNvPr>
            <p:cNvSpPr txBox="1"/>
            <p:nvPr/>
          </p:nvSpPr>
          <p:spPr>
            <a:xfrm>
              <a:off x="5535988" y="5936046"/>
              <a:ext cx="3563471" cy="646331"/>
            </a:xfrm>
            <a:prstGeom prst="rect">
              <a:avLst/>
            </a:prstGeom>
            <a:noFill/>
          </p:spPr>
          <p:txBody>
            <a:bodyPr wrap="square" rtlCol="0">
              <a:spAutoFit/>
            </a:bodyPr>
            <a:lstStyle/>
            <a:p>
              <a:pPr algn="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11" name="Picture 10">
              <a:extLst>
                <a:ext uri="{FF2B5EF4-FFF2-40B4-BE49-F238E27FC236}">
                  <a16:creationId xmlns:a16="http://schemas.microsoft.com/office/drawing/2014/main" id="{7C9486A8-A369-43FC-B2D6-9A2311A6A2C5}"/>
                </a:ext>
              </a:extLst>
            </p:cNvPr>
            <p:cNvPicPr>
              <a:picLocks noChangeAspect="1"/>
            </p:cNvPicPr>
            <p:nvPr/>
          </p:nvPicPr>
          <p:blipFill>
            <a:blip r:embed="rId2"/>
            <a:stretch>
              <a:fillRect/>
            </a:stretch>
          </p:blipFill>
          <p:spPr>
            <a:xfrm>
              <a:off x="4345853" y="5951346"/>
              <a:ext cx="452294" cy="678656"/>
            </a:xfrm>
            <a:prstGeom prst="rect">
              <a:avLst/>
            </a:prstGeom>
          </p:spPr>
        </p:pic>
      </p:grpSp>
      <p:sp>
        <p:nvSpPr>
          <p:cNvPr id="2" name="Title 1">
            <a:extLst>
              <a:ext uri="{FF2B5EF4-FFF2-40B4-BE49-F238E27FC236}">
                <a16:creationId xmlns:a16="http://schemas.microsoft.com/office/drawing/2014/main" id="{96E08E03-04FE-4EA2-9846-6285265D6AD9}"/>
              </a:ext>
            </a:extLst>
          </p:cNvPr>
          <p:cNvSpPr>
            <a:spLocks noGrp="1"/>
          </p:cNvSpPr>
          <p:nvPr>
            <p:ph type="title"/>
          </p:nvPr>
        </p:nvSpPr>
        <p:spPr/>
        <p:txBody>
          <a:bodyPr/>
          <a:lstStyle/>
          <a:p>
            <a:r>
              <a:rPr lang="en-US" dirty="0">
                <a:ea typeface="Source Sans Pro Light" panose="020B0403030403020204" pitchFamily="34" charset="0"/>
              </a:rPr>
              <a:t>SPAs – The Shell</a:t>
            </a:r>
          </a:p>
        </p:txBody>
      </p:sp>
      <p:sp>
        <p:nvSpPr>
          <p:cNvPr id="3" name="Content Placeholder 2">
            <a:extLst>
              <a:ext uri="{FF2B5EF4-FFF2-40B4-BE49-F238E27FC236}">
                <a16:creationId xmlns:a16="http://schemas.microsoft.com/office/drawing/2014/main" id="{88AA8FA0-1F19-4CFC-8918-EC06F1442C07}"/>
              </a:ext>
            </a:extLst>
          </p:cNvPr>
          <p:cNvSpPr>
            <a:spLocks noGrp="1"/>
          </p:cNvSpPr>
          <p:nvPr>
            <p:ph idx="1"/>
          </p:nvPr>
        </p:nvSpPr>
        <p:spPr>
          <a:xfrm>
            <a:off x="838200" y="1825625"/>
            <a:ext cx="10515600" cy="3890249"/>
          </a:xfrm>
        </p:spPr>
        <p:txBody>
          <a:bodyPr>
            <a:normAutofit/>
          </a:bodyPr>
          <a:lstStyle/>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The single-page part of the SPA refers to the initial HTML file, or shell</a:t>
            </a:r>
          </a:p>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This single HTML file is loaded once and only once, and it serves as the starting point for the rest of the application</a:t>
            </a:r>
          </a:p>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This is the only full browser load that happens in an SPA</a:t>
            </a:r>
          </a:p>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Subsequent portions of the application are loaded dynamically and independently of the shell, without a full-page reload, giving the user the perception that the page has changed</a:t>
            </a:r>
          </a:p>
        </p:txBody>
      </p:sp>
    </p:spTree>
    <p:extLst>
      <p:ext uri="{BB962C8B-B14F-4D97-AF65-F5344CB8AC3E}">
        <p14:creationId xmlns:p14="http://schemas.microsoft.com/office/powerpoint/2010/main" val="16910842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E0E3909-9C71-4D28-8004-E75F90D07E4C}"/>
              </a:ext>
            </a:extLst>
          </p:cNvPr>
          <p:cNvGrpSpPr/>
          <p:nvPr/>
        </p:nvGrpSpPr>
        <p:grpSpPr>
          <a:xfrm>
            <a:off x="0" y="5807797"/>
            <a:ext cx="12192000" cy="1008205"/>
            <a:chOff x="0" y="5832533"/>
            <a:chExt cx="9144000" cy="1008205"/>
          </a:xfrm>
        </p:grpSpPr>
        <p:sp>
          <p:nvSpPr>
            <p:cNvPr id="8" name="Rectangle 7">
              <a:extLst>
                <a:ext uri="{FF2B5EF4-FFF2-40B4-BE49-F238E27FC236}">
                  <a16:creationId xmlns:a16="http://schemas.microsoft.com/office/drawing/2014/main" id="{CFBC93CD-E3CF-4802-8CB4-D2FC7C005208}"/>
                </a:ext>
              </a:extLst>
            </p:cNvPr>
            <p:cNvSpPr/>
            <p:nvPr/>
          </p:nvSpPr>
          <p:spPr>
            <a:xfrm>
              <a:off x="0" y="5832533"/>
              <a:ext cx="9144000" cy="1008205"/>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a:extLst>
                <a:ext uri="{FF2B5EF4-FFF2-40B4-BE49-F238E27FC236}">
                  <a16:creationId xmlns:a16="http://schemas.microsoft.com/office/drawing/2014/main" id="{1255ED06-A45E-4941-86F2-CE2D00779D24}"/>
                </a:ext>
              </a:extLst>
            </p:cNvPr>
            <p:cNvSpPr txBox="1"/>
            <p:nvPr/>
          </p:nvSpPr>
          <p:spPr>
            <a:xfrm>
              <a:off x="0" y="5936046"/>
              <a:ext cx="3563471" cy="646331"/>
            </a:xfrm>
            <a:prstGeom prst="rect">
              <a:avLst/>
            </a:prstGeom>
            <a:noFill/>
          </p:spPr>
          <p:txBody>
            <a:bodyPr wrap="square" rtlCol="0">
              <a:spAutoFit/>
            </a:bodyPr>
            <a:lstStyle/>
            <a:p>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10" name="TextBox 9">
              <a:extLst>
                <a:ext uri="{FF2B5EF4-FFF2-40B4-BE49-F238E27FC236}">
                  <a16:creationId xmlns:a16="http://schemas.microsoft.com/office/drawing/2014/main" id="{58B0D7FC-5CF1-4E17-AF7E-054CD52FF616}"/>
                </a:ext>
              </a:extLst>
            </p:cNvPr>
            <p:cNvSpPr txBox="1"/>
            <p:nvPr/>
          </p:nvSpPr>
          <p:spPr>
            <a:xfrm>
              <a:off x="5535988" y="5936046"/>
              <a:ext cx="3563471" cy="646331"/>
            </a:xfrm>
            <a:prstGeom prst="rect">
              <a:avLst/>
            </a:prstGeom>
            <a:noFill/>
          </p:spPr>
          <p:txBody>
            <a:bodyPr wrap="square" rtlCol="0">
              <a:spAutoFit/>
            </a:bodyPr>
            <a:lstStyle/>
            <a:p>
              <a:pPr algn="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11" name="Picture 10">
              <a:extLst>
                <a:ext uri="{FF2B5EF4-FFF2-40B4-BE49-F238E27FC236}">
                  <a16:creationId xmlns:a16="http://schemas.microsoft.com/office/drawing/2014/main" id="{7C9486A8-A369-43FC-B2D6-9A2311A6A2C5}"/>
                </a:ext>
              </a:extLst>
            </p:cNvPr>
            <p:cNvPicPr>
              <a:picLocks noChangeAspect="1"/>
            </p:cNvPicPr>
            <p:nvPr/>
          </p:nvPicPr>
          <p:blipFill>
            <a:blip r:embed="rId2"/>
            <a:stretch>
              <a:fillRect/>
            </a:stretch>
          </p:blipFill>
          <p:spPr>
            <a:xfrm>
              <a:off x="4345853" y="5951346"/>
              <a:ext cx="452294" cy="678656"/>
            </a:xfrm>
            <a:prstGeom prst="rect">
              <a:avLst/>
            </a:prstGeom>
          </p:spPr>
        </p:pic>
      </p:grpSp>
      <p:sp>
        <p:nvSpPr>
          <p:cNvPr id="2" name="Title 1">
            <a:extLst>
              <a:ext uri="{FF2B5EF4-FFF2-40B4-BE49-F238E27FC236}">
                <a16:creationId xmlns:a16="http://schemas.microsoft.com/office/drawing/2014/main" id="{96E08E03-04FE-4EA2-9846-6285265D6AD9}"/>
              </a:ext>
            </a:extLst>
          </p:cNvPr>
          <p:cNvSpPr>
            <a:spLocks noGrp="1"/>
          </p:cNvSpPr>
          <p:nvPr>
            <p:ph type="title"/>
          </p:nvPr>
        </p:nvSpPr>
        <p:spPr/>
        <p:txBody>
          <a:bodyPr/>
          <a:lstStyle/>
          <a:p>
            <a:r>
              <a:rPr lang="en-US" dirty="0">
                <a:ea typeface="Source Sans Pro Light" panose="020B0403030403020204" pitchFamily="34" charset="0"/>
              </a:rPr>
              <a:t>SPAs – The Shell</a:t>
            </a:r>
          </a:p>
        </p:txBody>
      </p:sp>
      <p:pic>
        <p:nvPicPr>
          <p:cNvPr id="3074" name="Picture 2">
            <a:extLst>
              <a:ext uri="{FF2B5EF4-FFF2-40B4-BE49-F238E27FC236}">
                <a16:creationId xmlns:a16="http://schemas.microsoft.com/office/drawing/2014/main" id="{C879E8A0-3C28-40D4-8E3F-F9409A290BF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67192" y="1794201"/>
            <a:ext cx="7457616" cy="2844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7252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E0E3909-9C71-4D28-8004-E75F90D07E4C}"/>
              </a:ext>
            </a:extLst>
          </p:cNvPr>
          <p:cNvGrpSpPr/>
          <p:nvPr/>
        </p:nvGrpSpPr>
        <p:grpSpPr>
          <a:xfrm>
            <a:off x="0" y="5807797"/>
            <a:ext cx="12192000" cy="1008205"/>
            <a:chOff x="0" y="5832533"/>
            <a:chExt cx="9144000" cy="1008205"/>
          </a:xfrm>
        </p:grpSpPr>
        <p:sp>
          <p:nvSpPr>
            <p:cNvPr id="8" name="Rectangle 7">
              <a:extLst>
                <a:ext uri="{FF2B5EF4-FFF2-40B4-BE49-F238E27FC236}">
                  <a16:creationId xmlns:a16="http://schemas.microsoft.com/office/drawing/2014/main" id="{CFBC93CD-E3CF-4802-8CB4-D2FC7C005208}"/>
                </a:ext>
              </a:extLst>
            </p:cNvPr>
            <p:cNvSpPr/>
            <p:nvPr/>
          </p:nvSpPr>
          <p:spPr>
            <a:xfrm>
              <a:off x="0" y="5832533"/>
              <a:ext cx="9144000" cy="1008205"/>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a:extLst>
                <a:ext uri="{FF2B5EF4-FFF2-40B4-BE49-F238E27FC236}">
                  <a16:creationId xmlns:a16="http://schemas.microsoft.com/office/drawing/2014/main" id="{1255ED06-A45E-4941-86F2-CE2D00779D24}"/>
                </a:ext>
              </a:extLst>
            </p:cNvPr>
            <p:cNvSpPr txBox="1"/>
            <p:nvPr/>
          </p:nvSpPr>
          <p:spPr>
            <a:xfrm>
              <a:off x="0" y="5936046"/>
              <a:ext cx="3563471" cy="646331"/>
            </a:xfrm>
            <a:prstGeom prst="rect">
              <a:avLst/>
            </a:prstGeom>
            <a:noFill/>
          </p:spPr>
          <p:txBody>
            <a:bodyPr wrap="square" rtlCol="0">
              <a:spAutoFit/>
            </a:bodyPr>
            <a:lstStyle/>
            <a:p>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10" name="TextBox 9">
              <a:extLst>
                <a:ext uri="{FF2B5EF4-FFF2-40B4-BE49-F238E27FC236}">
                  <a16:creationId xmlns:a16="http://schemas.microsoft.com/office/drawing/2014/main" id="{58B0D7FC-5CF1-4E17-AF7E-054CD52FF616}"/>
                </a:ext>
              </a:extLst>
            </p:cNvPr>
            <p:cNvSpPr txBox="1"/>
            <p:nvPr/>
          </p:nvSpPr>
          <p:spPr>
            <a:xfrm>
              <a:off x="5535988" y="5936046"/>
              <a:ext cx="3563471" cy="646331"/>
            </a:xfrm>
            <a:prstGeom prst="rect">
              <a:avLst/>
            </a:prstGeom>
            <a:noFill/>
          </p:spPr>
          <p:txBody>
            <a:bodyPr wrap="square" rtlCol="0">
              <a:spAutoFit/>
            </a:bodyPr>
            <a:lstStyle/>
            <a:p>
              <a:pPr algn="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11" name="Picture 10">
              <a:extLst>
                <a:ext uri="{FF2B5EF4-FFF2-40B4-BE49-F238E27FC236}">
                  <a16:creationId xmlns:a16="http://schemas.microsoft.com/office/drawing/2014/main" id="{7C9486A8-A369-43FC-B2D6-9A2311A6A2C5}"/>
                </a:ext>
              </a:extLst>
            </p:cNvPr>
            <p:cNvPicPr>
              <a:picLocks noChangeAspect="1"/>
            </p:cNvPicPr>
            <p:nvPr/>
          </p:nvPicPr>
          <p:blipFill>
            <a:blip r:embed="rId2"/>
            <a:stretch>
              <a:fillRect/>
            </a:stretch>
          </p:blipFill>
          <p:spPr>
            <a:xfrm>
              <a:off x="4345853" y="5951346"/>
              <a:ext cx="452294" cy="678656"/>
            </a:xfrm>
            <a:prstGeom prst="rect">
              <a:avLst/>
            </a:prstGeom>
          </p:spPr>
        </p:pic>
      </p:grpSp>
      <p:sp>
        <p:nvSpPr>
          <p:cNvPr id="2" name="Title 1">
            <a:extLst>
              <a:ext uri="{FF2B5EF4-FFF2-40B4-BE49-F238E27FC236}">
                <a16:creationId xmlns:a16="http://schemas.microsoft.com/office/drawing/2014/main" id="{96E08E03-04FE-4EA2-9846-6285265D6AD9}"/>
              </a:ext>
            </a:extLst>
          </p:cNvPr>
          <p:cNvSpPr>
            <a:spLocks noGrp="1"/>
          </p:cNvSpPr>
          <p:nvPr>
            <p:ph type="title"/>
          </p:nvPr>
        </p:nvSpPr>
        <p:spPr/>
        <p:txBody>
          <a:bodyPr/>
          <a:lstStyle/>
          <a:p>
            <a:r>
              <a:rPr lang="en-US" dirty="0">
                <a:ea typeface="Source Sans Pro Light" panose="020B0403030403020204" pitchFamily="34" charset="0"/>
              </a:rPr>
              <a:t>SPAs – The Shell</a:t>
            </a:r>
          </a:p>
        </p:txBody>
      </p:sp>
      <p:sp>
        <p:nvSpPr>
          <p:cNvPr id="3" name="Content Placeholder 2">
            <a:extLst>
              <a:ext uri="{FF2B5EF4-FFF2-40B4-BE49-F238E27FC236}">
                <a16:creationId xmlns:a16="http://schemas.microsoft.com/office/drawing/2014/main" id="{88AA8FA0-1F19-4CFC-8918-EC06F1442C07}"/>
              </a:ext>
            </a:extLst>
          </p:cNvPr>
          <p:cNvSpPr>
            <a:spLocks noGrp="1"/>
          </p:cNvSpPr>
          <p:nvPr>
            <p:ph idx="1"/>
          </p:nvPr>
        </p:nvSpPr>
        <p:spPr>
          <a:xfrm>
            <a:off x="838200" y="1825625"/>
            <a:ext cx="10515600" cy="3890249"/>
          </a:xfrm>
        </p:spPr>
        <p:txBody>
          <a:bodyPr>
            <a:normAutofit/>
          </a:bodyPr>
          <a:lstStyle/>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Typically, the shell is minimal in structure and often contains a single, empty DIV tag that will house the rest of the application’s content</a:t>
            </a:r>
          </a:p>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You can think of this shell HTML file as the mother ship and the initial container DIV as the docking bay</a:t>
            </a:r>
          </a:p>
        </p:txBody>
      </p:sp>
    </p:spTree>
    <p:extLst>
      <p:ext uri="{BB962C8B-B14F-4D97-AF65-F5344CB8AC3E}">
        <p14:creationId xmlns:p14="http://schemas.microsoft.com/office/powerpoint/2010/main" val="14077825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E0E3909-9C71-4D28-8004-E75F90D07E4C}"/>
              </a:ext>
            </a:extLst>
          </p:cNvPr>
          <p:cNvGrpSpPr/>
          <p:nvPr/>
        </p:nvGrpSpPr>
        <p:grpSpPr>
          <a:xfrm>
            <a:off x="0" y="5807797"/>
            <a:ext cx="12192000" cy="1008205"/>
            <a:chOff x="0" y="5832533"/>
            <a:chExt cx="9144000" cy="1008205"/>
          </a:xfrm>
        </p:grpSpPr>
        <p:sp>
          <p:nvSpPr>
            <p:cNvPr id="8" name="Rectangle 7">
              <a:extLst>
                <a:ext uri="{FF2B5EF4-FFF2-40B4-BE49-F238E27FC236}">
                  <a16:creationId xmlns:a16="http://schemas.microsoft.com/office/drawing/2014/main" id="{CFBC93CD-E3CF-4802-8CB4-D2FC7C005208}"/>
                </a:ext>
              </a:extLst>
            </p:cNvPr>
            <p:cNvSpPr/>
            <p:nvPr/>
          </p:nvSpPr>
          <p:spPr>
            <a:xfrm>
              <a:off x="0" y="5832533"/>
              <a:ext cx="9144000" cy="1008205"/>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a:extLst>
                <a:ext uri="{FF2B5EF4-FFF2-40B4-BE49-F238E27FC236}">
                  <a16:creationId xmlns:a16="http://schemas.microsoft.com/office/drawing/2014/main" id="{1255ED06-A45E-4941-86F2-CE2D00779D24}"/>
                </a:ext>
              </a:extLst>
            </p:cNvPr>
            <p:cNvSpPr txBox="1"/>
            <p:nvPr/>
          </p:nvSpPr>
          <p:spPr>
            <a:xfrm>
              <a:off x="0" y="5936046"/>
              <a:ext cx="3563471" cy="646331"/>
            </a:xfrm>
            <a:prstGeom prst="rect">
              <a:avLst/>
            </a:prstGeom>
            <a:noFill/>
          </p:spPr>
          <p:txBody>
            <a:bodyPr wrap="square" rtlCol="0">
              <a:spAutoFit/>
            </a:bodyPr>
            <a:lstStyle/>
            <a:p>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10" name="TextBox 9">
              <a:extLst>
                <a:ext uri="{FF2B5EF4-FFF2-40B4-BE49-F238E27FC236}">
                  <a16:creationId xmlns:a16="http://schemas.microsoft.com/office/drawing/2014/main" id="{58B0D7FC-5CF1-4E17-AF7E-054CD52FF616}"/>
                </a:ext>
              </a:extLst>
            </p:cNvPr>
            <p:cNvSpPr txBox="1"/>
            <p:nvPr/>
          </p:nvSpPr>
          <p:spPr>
            <a:xfrm>
              <a:off x="5535988" y="5936046"/>
              <a:ext cx="3563471" cy="646331"/>
            </a:xfrm>
            <a:prstGeom prst="rect">
              <a:avLst/>
            </a:prstGeom>
            <a:noFill/>
          </p:spPr>
          <p:txBody>
            <a:bodyPr wrap="square" rtlCol="0">
              <a:spAutoFit/>
            </a:bodyPr>
            <a:lstStyle/>
            <a:p>
              <a:pPr algn="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11" name="Picture 10">
              <a:extLst>
                <a:ext uri="{FF2B5EF4-FFF2-40B4-BE49-F238E27FC236}">
                  <a16:creationId xmlns:a16="http://schemas.microsoft.com/office/drawing/2014/main" id="{7C9486A8-A369-43FC-B2D6-9A2311A6A2C5}"/>
                </a:ext>
              </a:extLst>
            </p:cNvPr>
            <p:cNvPicPr>
              <a:picLocks noChangeAspect="1"/>
            </p:cNvPicPr>
            <p:nvPr/>
          </p:nvPicPr>
          <p:blipFill>
            <a:blip r:embed="rId2"/>
            <a:stretch>
              <a:fillRect/>
            </a:stretch>
          </p:blipFill>
          <p:spPr>
            <a:xfrm>
              <a:off x="4345853" y="5951346"/>
              <a:ext cx="452294" cy="678656"/>
            </a:xfrm>
            <a:prstGeom prst="rect">
              <a:avLst/>
            </a:prstGeom>
          </p:spPr>
        </p:pic>
      </p:grpSp>
      <p:sp>
        <p:nvSpPr>
          <p:cNvPr id="2" name="Title 1">
            <a:extLst>
              <a:ext uri="{FF2B5EF4-FFF2-40B4-BE49-F238E27FC236}">
                <a16:creationId xmlns:a16="http://schemas.microsoft.com/office/drawing/2014/main" id="{96E08E03-04FE-4EA2-9846-6285265D6AD9}"/>
              </a:ext>
            </a:extLst>
          </p:cNvPr>
          <p:cNvSpPr>
            <a:spLocks noGrp="1"/>
          </p:cNvSpPr>
          <p:nvPr>
            <p:ph type="title"/>
          </p:nvPr>
        </p:nvSpPr>
        <p:spPr/>
        <p:txBody>
          <a:bodyPr/>
          <a:lstStyle/>
          <a:p>
            <a:r>
              <a:rPr lang="en-US" dirty="0">
                <a:ea typeface="Source Sans Pro Light" panose="020B0403030403020204" pitchFamily="34" charset="0"/>
              </a:rPr>
              <a:t>SPAs – The Shell</a:t>
            </a:r>
          </a:p>
        </p:txBody>
      </p:sp>
      <p:pic>
        <p:nvPicPr>
          <p:cNvPr id="4098" name="Picture 2">
            <a:extLst>
              <a:ext uri="{FF2B5EF4-FFF2-40B4-BE49-F238E27FC236}">
                <a16:creationId xmlns:a16="http://schemas.microsoft.com/office/drawing/2014/main" id="{50343D9B-3139-4F3F-B42D-E020EE362F4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65633" y="1589880"/>
            <a:ext cx="9060734" cy="3225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7169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E0E3909-9C71-4D28-8004-E75F90D07E4C}"/>
              </a:ext>
            </a:extLst>
          </p:cNvPr>
          <p:cNvGrpSpPr/>
          <p:nvPr/>
        </p:nvGrpSpPr>
        <p:grpSpPr>
          <a:xfrm>
            <a:off x="0" y="5807797"/>
            <a:ext cx="12192000" cy="1008205"/>
            <a:chOff x="0" y="5832533"/>
            <a:chExt cx="9144000" cy="1008205"/>
          </a:xfrm>
        </p:grpSpPr>
        <p:sp>
          <p:nvSpPr>
            <p:cNvPr id="8" name="Rectangle 7">
              <a:extLst>
                <a:ext uri="{FF2B5EF4-FFF2-40B4-BE49-F238E27FC236}">
                  <a16:creationId xmlns:a16="http://schemas.microsoft.com/office/drawing/2014/main" id="{CFBC93CD-E3CF-4802-8CB4-D2FC7C005208}"/>
                </a:ext>
              </a:extLst>
            </p:cNvPr>
            <p:cNvSpPr/>
            <p:nvPr/>
          </p:nvSpPr>
          <p:spPr>
            <a:xfrm>
              <a:off x="0" y="5832533"/>
              <a:ext cx="9144000" cy="1008205"/>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a:extLst>
                <a:ext uri="{FF2B5EF4-FFF2-40B4-BE49-F238E27FC236}">
                  <a16:creationId xmlns:a16="http://schemas.microsoft.com/office/drawing/2014/main" id="{1255ED06-A45E-4941-86F2-CE2D00779D24}"/>
                </a:ext>
              </a:extLst>
            </p:cNvPr>
            <p:cNvSpPr txBox="1"/>
            <p:nvPr/>
          </p:nvSpPr>
          <p:spPr>
            <a:xfrm>
              <a:off x="0" y="5936046"/>
              <a:ext cx="3563471" cy="646331"/>
            </a:xfrm>
            <a:prstGeom prst="rect">
              <a:avLst/>
            </a:prstGeom>
            <a:noFill/>
          </p:spPr>
          <p:txBody>
            <a:bodyPr wrap="square" rtlCol="0">
              <a:spAutoFit/>
            </a:bodyPr>
            <a:lstStyle/>
            <a:p>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10" name="TextBox 9">
              <a:extLst>
                <a:ext uri="{FF2B5EF4-FFF2-40B4-BE49-F238E27FC236}">
                  <a16:creationId xmlns:a16="http://schemas.microsoft.com/office/drawing/2014/main" id="{58B0D7FC-5CF1-4E17-AF7E-054CD52FF616}"/>
                </a:ext>
              </a:extLst>
            </p:cNvPr>
            <p:cNvSpPr txBox="1"/>
            <p:nvPr/>
          </p:nvSpPr>
          <p:spPr>
            <a:xfrm>
              <a:off x="5535988" y="5936046"/>
              <a:ext cx="3563471" cy="646331"/>
            </a:xfrm>
            <a:prstGeom prst="rect">
              <a:avLst/>
            </a:prstGeom>
            <a:noFill/>
          </p:spPr>
          <p:txBody>
            <a:bodyPr wrap="square" rtlCol="0">
              <a:spAutoFit/>
            </a:bodyPr>
            <a:lstStyle/>
            <a:p>
              <a:pPr algn="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11" name="Picture 10">
              <a:extLst>
                <a:ext uri="{FF2B5EF4-FFF2-40B4-BE49-F238E27FC236}">
                  <a16:creationId xmlns:a16="http://schemas.microsoft.com/office/drawing/2014/main" id="{7C9486A8-A369-43FC-B2D6-9A2311A6A2C5}"/>
                </a:ext>
              </a:extLst>
            </p:cNvPr>
            <p:cNvPicPr>
              <a:picLocks noChangeAspect="1"/>
            </p:cNvPicPr>
            <p:nvPr/>
          </p:nvPicPr>
          <p:blipFill>
            <a:blip r:embed="rId2"/>
            <a:stretch>
              <a:fillRect/>
            </a:stretch>
          </p:blipFill>
          <p:spPr>
            <a:xfrm>
              <a:off x="4345853" y="5951346"/>
              <a:ext cx="452294" cy="678656"/>
            </a:xfrm>
            <a:prstGeom prst="rect">
              <a:avLst/>
            </a:prstGeom>
          </p:spPr>
        </p:pic>
      </p:grpSp>
      <p:sp>
        <p:nvSpPr>
          <p:cNvPr id="2" name="Title 1">
            <a:extLst>
              <a:ext uri="{FF2B5EF4-FFF2-40B4-BE49-F238E27FC236}">
                <a16:creationId xmlns:a16="http://schemas.microsoft.com/office/drawing/2014/main" id="{96E08E03-04FE-4EA2-9846-6285265D6AD9}"/>
              </a:ext>
            </a:extLst>
          </p:cNvPr>
          <p:cNvSpPr>
            <a:spLocks noGrp="1"/>
          </p:cNvSpPr>
          <p:nvPr>
            <p:ph type="title"/>
          </p:nvPr>
        </p:nvSpPr>
        <p:spPr/>
        <p:txBody>
          <a:bodyPr/>
          <a:lstStyle/>
          <a:p>
            <a:r>
              <a:rPr lang="en-US" dirty="0">
                <a:ea typeface="Source Sans Pro Light" panose="020B0403030403020204" pitchFamily="34" charset="0"/>
              </a:rPr>
              <a:t>SPAs – The Shell</a:t>
            </a:r>
          </a:p>
        </p:txBody>
      </p:sp>
      <p:sp>
        <p:nvSpPr>
          <p:cNvPr id="3" name="Content Placeholder 2">
            <a:extLst>
              <a:ext uri="{FF2B5EF4-FFF2-40B4-BE49-F238E27FC236}">
                <a16:creationId xmlns:a16="http://schemas.microsoft.com/office/drawing/2014/main" id="{88AA8FA0-1F19-4CFC-8918-EC06F1442C07}"/>
              </a:ext>
            </a:extLst>
          </p:cNvPr>
          <p:cNvSpPr>
            <a:spLocks noGrp="1"/>
          </p:cNvSpPr>
          <p:nvPr>
            <p:ph idx="1"/>
          </p:nvPr>
        </p:nvSpPr>
        <p:spPr>
          <a:xfrm>
            <a:off x="838200" y="1825625"/>
            <a:ext cx="10515600" cy="3890249"/>
          </a:xfrm>
        </p:spPr>
        <p:txBody>
          <a:bodyPr>
            <a:normAutofit/>
          </a:bodyPr>
          <a:lstStyle/>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The initial container DIV can have child containers beneath it if the application’s viewable area is divided into subsections</a:t>
            </a:r>
          </a:p>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The child containers are often referred to as regions, because they’re used to visually divide the screen into logical zones</a:t>
            </a:r>
          </a:p>
        </p:txBody>
      </p:sp>
    </p:spTree>
    <p:extLst>
      <p:ext uri="{BB962C8B-B14F-4D97-AF65-F5344CB8AC3E}">
        <p14:creationId xmlns:p14="http://schemas.microsoft.com/office/powerpoint/2010/main" val="40519994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E0E3909-9C71-4D28-8004-E75F90D07E4C}"/>
              </a:ext>
            </a:extLst>
          </p:cNvPr>
          <p:cNvGrpSpPr/>
          <p:nvPr/>
        </p:nvGrpSpPr>
        <p:grpSpPr>
          <a:xfrm>
            <a:off x="0" y="5807797"/>
            <a:ext cx="12192000" cy="1008205"/>
            <a:chOff x="0" y="5832533"/>
            <a:chExt cx="9144000" cy="1008205"/>
          </a:xfrm>
        </p:grpSpPr>
        <p:sp>
          <p:nvSpPr>
            <p:cNvPr id="8" name="Rectangle 7">
              <a:extLst>
                <a:ext uri="{FF2B5EF4-FFF2-40B4-BE49-F238E27FC236}">
                  <a16:creationId xmlns:a16="http://schemas.microsoft.com/office/drawing/2014/main" id="{CFBC93CD-E3CF-4802-8CB4-D2FC7C005208}"/>
                </a:ext>
              </a:extLst>
            </p:cNvPr>
            <p:cNvSpPr/>
            <p:nvPr/>
          </p:nvSpPr>
          <p:spPr>
            <a:xfrm>
              <a:off x="0" y="5832533"/>
              <a:ext cx="9144000" cy="1008205"/>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a:extLst>
                <a:ext uri="{FF2B5EF4-FFF2-40B4-BE49-F238E27FC236}">
                  <a16:creationId xmlns:a16="http://schemas.microsoft.com/office/drawing/2014/main" id="{1255ED06-A45E-4941-86F2-CE2D00779D24}"/>
                </a:ext>
              </a:extLst>
            </p:cNvPr>
            <p:cNvSpPr txBox="1"/>
            <p:nvPr/>
          </p:nvSpPr>
          <p:spPr>
            <a:xfrm>
              <a:off x="0" y="5936046"/>
              <a:ext cx="3563471" cy="646331"/>
            </a:xfrm>
            <a:prstGeom prst="rect">
              <a:avLst/>
            </a:prstGeom>
            <a:noFill/>
          </p:spPr>
          <p:txBody>
            <a:bodyPr wrap="square" rtlCol="0">
              <a:spAutoFit/>
            </a:bodyPr>
            <a:lstStyle/>
            <a:p>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10" name="TextBox 9">
              <a:extLst>
                <a:ext uri="{FF2B5EF4-FFF2-40B4-BE49-F238E27FC236}">
                  <a16:creationId xmlns:a16="http://schemas.microsoft.com/office/drawing/2014/main" id="{58B0D7FC-5CF1-4E17-AF7E-054CD52FF616}"/>
                </a:ext>
              </a:extLst>
            </p:cNvPr>
            <p:cNvSpPr txBox="1"/>
            <p:nvPr/>
          </p:nvSpPr>
          <p:spPr>
            <a:xfrm>
              <a:off x="5535988" y="5936046"/>
              <a:ext cx="3563471" cy="646331"/>
            </a:xfrm>
            <a:prstGeom prst="rect">
              <a:avLst/>
            </a:prstGeom>
            <a:noFill/>
          </p:spPr>
          <p:txBody>
            <a:bodyPr wrap="square" rtlCol="0">
              <a:spAutoFit/>
            </a:bodyPr>
            <a:lstStyle/>
            <a:p>
              <a:pPr algn="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11" name="Picture 10">
              <a:extLst>
                <a:ext uri="{FF2B5EF4-FFF2-40B4-BE49-F238E27FC236}">
                  <a16:creationId xmlns:a16="http://schemas.microsoft.com/office/drawing/2014/main" id="{7C9486A8-A369-43FC-B2D6-9A2311A6A2C5}"/>
                </a:ext>
              </a:extLst>
            </p:cNvPr>
            <p:cNvPicPr>
              <a:picLocks noChangeAspect="1"/>
            </p:cNvPicPr>
            <p:nvPr/>
          </p:nvPicPr>
          <p:blipFill>
            <a:blip r:embed="rId2"/>
            <a:stretch>
              <a:fillRect/>
            </a:stretch>
          </p:blipFill>
          <p:spPr>
            <a:xfrm>
              <a:off x="4345853" y="5951346"/>
              <a:ext cx="452294" cy="678656"/>
            </a:xfrm>
            <a:prstGeom prst="rect">
              <a:avLst/>
            </a:prstGeom>
          </p:spPr>
        </p:pic>
      </p:grpSp>
      <p:sp>
        <p:nvSpPr>
          <p:cNvPr id="2" name="Title 1">
            <a:extLst>
              <a:ext uri="{FF2B5EF4-FFF2-40B4-BE49-F238E27FC236}">
                <a16:creationId xmlns:a16="http://schemas.microsoft.com/office/drawing/2014/main" id="{96E08E03-04FE-4EA2-9846-6285265D6AD9}"/>
              </a:ext>
            </a:extLst>
          </p:cNvPr>
          <p:cNvSpPr>
            <a:spLocks noGrp="1"/>
          </p:cNvSpPr>
          <p:nvPr>
            <p:ph type="title"/>
          </p:nvPr>
        </p:nvSpPr>
        <p:spPr/>
        <p:txBody>
          <a:bodyPr/>
          <a:lstStyle/>
          <a:p>
            <a:r>
              <a:rPr lang="en-US" dirty="0">
                <a:ea typeface="Source Sans Pro Light" panose="020B0403030403020204" pitchFamily="34" charset="0"/>
              </a:rPr>
              <a:t>SPAs – The Shell</a:t>
            </a:r>
          </a:p>
        </p:txBody>
      </p:sp>
      <p:pic>
        <p:nvPicPr>
          <p:cNvPr id="5122" name="Picture 2">
            <a:extLst>
              <a:ext uri="{FF2B5EF4-FFF2-40B4-BE49-F238E27FC236}">
                <a16:creationId xmlns:a16="http://schemas.microsoft.com/office/drawing/2014/main" id="{9094A2B2-89A1-4E2F-BFC4-71B1056B295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01515" y="1530025"/>
            <a:ext cx="6788969" cy="4019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17497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E0E3909-9C71-4D28-8004-E75F90D07E4C}"/>
              </a:ext>
            </a:extLst>
          </p:cNvPr>
          <p:cNvGrpSpPr/>
          <p:nvPr/>
        </p:nvGrpSpPr>
        <p:grpSpPr>
          <a:xfrm>
            <a:off x="0" y="5807797"/>
            <a:ext cx="12192000" cy="1008205"/>
            <a:chOff x="0" y="5832533"/>
            <a:chExt cx="9144000" cy="1008205"/>
          </a:xfrm>
        </p:grpSpPr>
        <p:sp>
          <p:nvSpPr>
            <p:cNvPr id="8" name="Rectangle 7">
              <a:extLst>
                <a:ext uri="{FF2B5EF4-FFF2-40B4-BE49-F238E27FC236}">
                  <a16:creationId xmlns:a16="http://schemas.microsoft.com/office/drawing/2014/main" id="{CFBC93CD-E3CF-4802-8CB4-D2FC7C005208}"/>
                </a:ext>
              </a:extLst>
            </p:cNvPr>
            <p:cNvSpPr/>
            <p:nvPr/>
          </p:nvSpPr>
          <p:spPr>
            <a:xfrm>
              <a:off x="0" y="5832533"/>
              <a:ext cx="9144000" cy="1008205"/>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a:extLst>
                <a:ext uri="{FF2B5EF4-FFF2-40B4-BE49-F238E27FC236}">
                  <a16:creationId xmlns:a16="http://schemas.microsoft.com/office/drawing/2014/main" id="{1255ED06-A45E-4941-86F2-CE2D00779D24}"/>
                </a:ext>
              </a:extLst>
            </p:cNvPr>
            <p:cNvSpPr txBox="1"/>
            <p:nvPr/>
          </p:nvSpPr>
          <p:spPr>
            <a:xfrm>
              <a:off x="0" y="5936046"/>
              <a:ext cx="3563471" cy="646331"/>
            </a:xfrm>
            <a:prstGeom prst="rect">
              <a:avLst/>
            </a:prstGeom>
            <a:noFill/>
          </p:spPr>
          <p:txBody>
            <a:bodyPr wrap="square" rtlCol="0">
              <a:spAutoFit/>
            </a:bodyPr>
            <a:lstStyle/>
            <a:p>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10" name="TextBox 9">
              <a:extLst>
                <a:ext uri="{FF2B5EF4-FFF2-40B4-BE49-F238E27FC236}">
                  <a16:creationId xmlns:a16="http://schemas.microsoft.com/office/drawing/2014/main" id="{58B0D7FC-5CF1-4E17-AF7E-054CD52FF616}"/>
                </a:ext>
              </a:extLst>
            </p:cNvPr>
            <p:cNvSpPr txBox="1"/>
            <p:nvPr/>
          </p:nvSpPr>
          <p:spPr>
            <a:xfrm>
              <a:off x="5535988" y="5936046"/>
              <a:ext cx="3563471" cy="646331"/>
            </a:xfrm>
            <a:prstGeom prst="rect">
              <a:avLst/>
            </a:prstGeom>
            <a:noFill/>
          </p:spPr>
          <p:txBody>
            <a:bodyPr wrap="square" rtlCol="0">
              <a:spAutoFit/>
            </a:bodyPr>
            <a:lstStyle/>
            <a:p>
              <a:pPr algn="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11" name="Picture 10">
              <a:extLst>
                <a:ext uri="{FF2B5EF4-FFF2-40B4-BE49-F238E27FC236}">
                  <a16:creationId xmlns:a16="http://schemas.microsoft.com/office/drawing/2014/main" id="{7C9486A8-A369-43FC-B2D6-9A2311A6A2C5}"/>
                </a:ext>
              </a:extLst>
            </p:cNvPr>
            <p:cNvPicPr>
              <a:picLocks noChangeAspect="1"/>
            </p:cNvPicPr>
            <p:nvPr/>
          </p:nvPicPr>
          <p:blipFill>
            <a:blip r:embed="rId2"/>
            <a:stretch>
              <a:fillRect/>
            </a:stretch>
          </p:blipFill>
          <p:spPr>
            <a:xfrm>
              <a:off x="4345853" y="5951346"/>
              <a:ext cx="452294" cy="678656"/>
            </a:xfrm>
            <a:prstGeom prst="rect">
              <a:avLst/>
            </a:prstGeom>
          </p:spPr>
        </p:pic>
      </p:grpSp>
      <p:sp>
        <p:nvSpPr>
          <p:cNvPr id="2" name="Title 1">
            <a:extLst>
              <a:ext uri="{FF2B5EF4-FFF2-40B4-BE49-F238E27FC236}">
                <a16:creationId xmlns:a16="http://schemas.microsoft.com/office/drawing/2014/main" id="{96E08E03-04FE-4EA2-9846-6285265D6AD9}"/>
              </a:ext>
            </a:extLst>
          </p:cNvPr>
          <p:cNvSpPr>
            <a:spLocks noGrp="1"/>
          </p:cNvSpPr>
          <p:nvPr>
            <p:ph type="title"/>
          </p:nvPr>
        </p:nvSpPr>
        <p:spPr/>
        <p:txBody>
          <a:bodyPr/>
          <a:lstStyle/>
          <a:p>
            <a:r>
              <a:rPr lang="en-US" dirty="0">
                <a:ea typeface="Source Sans Pro Light" panose="020B0403030403020204" pitchFamily="34" charset="0"/>
              </a:rPr>
              <a:t>SPAs</a:t>
            </a:r>
          </a:p>
        </p:txBody>
      </p:sp>
      <p:sp>
        <p:nvSpPr>
          <p:cNvPr id="3" name="Content Placeholder 2">
            <a:extLst>
              <a:ext uri="{FF2B5EF4-FFF2-40B4-BE49-F238E27FC236}">
                <a16:creationId xmlns:a16="http://schemas.microsoft.com/office/drawing/2014/main" id="{88AA8FA0-1F19-4CFC-8918-EC06F1442C07}"/>
              </a:ext>
            </a:extLst>
          </p:cNvPr>
          <p:cNvSpPr>
            <a:spLocks noGrp="1"/>
          </p:cNvSpPr>
          <p:nvPr>
            <p:ph idx="1"/>
          </p:nvPr>
        </p:nvSpPr>
        <p:spPr>
          <a:xfrm>
            <a:off x="838200" y="1825625"/>
            <a:ext cx="10515600" cy="3890249"/>
          </a:xfrm>
        </p:spPr>
        <p:txBody>
          <a:bodyPr>
            <a:normAutofit/>
          </a:bodyPr>
          <a:lstStyle/>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Regions help you divide the viewable area into manageable chunks of content</a:t>
            </a:r>
          </a:p>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The region container DIV is where you tell the MV* framework to insert dynamic content</a:t>
            </a:r>
          </a:p>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It’s worth noting, though, that there are other paradigms</a:t>
            </a:r>
          </a:p>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React, for example, uses DOM patching rather than the replacement of particular regions</a:t>
            </a:r>
          </a:p>
        </p:txBody>
      </p:sp>
    </p:spTree>
    <p:extLst>
      <p:ext uri="{BB962C8B-B14F-4D97-AF65-F5344CB8AC3E}">
        <p14:creationId xmlns:p14="http://schemas.microsoft.com/office/powerpoint/2010/main" val="7359385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E0E3909-9C71-4D28-8004-E75F90D07E4C}"/>
              </a:ext>
            </a:extLst>
          </p:cNvPr>
          <p:cNvGrpSpPr/>
          <p:nvPr/>
        </p:nvGrpSpPr>
        <p:grpSpPr>
          <a:xfrm>
            <a:off x="0" y="5807797"/>
            <a:ext cx="12192000" cy="1008205"/>
            <a:chOff x="0" y="5832533"/>
            <a:chExt cx="9144000" cy="1008205"/>
          </a:xfrm>
        </p:grpSpPr>
        <p:sp>
          <p:nvSpPr>
            <p:cNvPr id="8" name="Rectangle 7">
              <a:extLst>
                <a:ext uri="{FF2B5EF4-FFF2-40B4-BE49-F238E27FC236}">
                  <a16:creationId xmlns:a16="http://schemas.microsoft.com/office/drawing/2014/main" id="{CFBC93CD-E3CF-4802-8CB4-D2FC7C005208}"/>
                </a:ext>
              </a:extLst>
            </p:cNvPr>
            <p:cNvSpPr/>
            <p:nvPr/>
          </p:nvSpPr>
          <p:spPr>
            <a:xfrm>
              <a:off x="0" y="5832533"/>
              <a:ext cx="9144000" cy="1008205"/>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a:extLst>
                <a:ext uri="{FF2B5EF4-FFF2-40B4-BE49-F238E27FC236}">
                  <a16:creationId xmlns:a16="http://schemas.microsoft.com/office/drawing/2014/main" id="{1255ED06-A45E-4941-86F2-CE2D00779D24}"/>
                </a:ext>
              </a:extLst>
            </p:cNvPr>
            <p:cNvSpPr txBox="1"/>
            <p:nvPr/>
          </p:nvSpPr>
          <p:spPr>
            <a:xfrm>
              <a:off x="0" y="5936046"/>
              <a:ext cx="3563471" cy="646331"/>
            </a:xfrm>
            <a:prstGeom prst="rect">
              <a:avLst/>
            </a:prstGeom>
            <a:noFill/>
          </p:spPr>
          <p:txBody>
            <a:bodyPr wrap="square" rtlCol="0">
              <a:spAutoFit/>
            </a:bodyPr>
            <a:lstStyle/>
            <a:p>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10" name="TextBox 9">
              <a:extLst>
                <a:ext uri="{FF2B5EF4-FFF2-40B4-BE49-F238E27FC236}">
                  <a16:creationId xmlns:a16="http://schemas.microsoft.com/office/drawing/2014/main" id="{58B0D7FC-5CF1-4E17-AF7E-054CD52FF616}"/>
                </a:ext>
              </a:extLst>
            </p:cNvPr>
            <p:cNvSpPr txBox="1"/>
            <p:nvPr/>
          </p:nvSpPr>
          <p:spPr>
            <a:xfrm>
              <a:off x="5535988" y="5936046"/>
              <a:ext cx="3563471" cy="646331"/>
            </a:xfrm>
            <a:prstGeom prst="rect">
              <a:avLst/>
            </a:prstGeom>
            <a:noFill/>
          </p:spPr>
          <p:txBody>
            <a:bodyPr wrap="square" rtlCol="0">
              <a:spAutoFit/>
            </a:bodyPr>
            <a:lstStyle/>
            <a:p>
              <a:pPr algn="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11" name="Picture 10">
              <a:extLst>
                <a:ext uri="{FF2B5EF4-FFF2-40B4-BE49-F238E27FC236}">
                  <a16:creationId xmlns:a16="http://schemas.microsoft.com/office/drawing/2014/main" id="{7C9486A8-A369-43FC-B2D6-9A2311A6A2C5}"/>
                </a:ext>
              </a:extLst>
            </p:cNvPr>
            <p:cNvPicPr>
              <a:picLocks noChangeAspect="1"/>
            </p:cNvPicPr>
            <p:nvPr/>
          </p:nvPicPr>
          <p:blipFill>
            <a:blip r:embed="rId2"/>
            <a:stretch>
              <a:fillRect/>
            </a:stretch>
          </p:blipFill>
          <p:spPr>
            <a:xfrm>
              <a:off x="4345853" y="5951346"/>
              <a:ext cx="452294" cy="678656"/>
            </a:xfrm>
            <a:prstGeom prst="rect">
              <a:avLst/>
            </a:prstGeom>
          </p:spPr>
        </p:pic>
      </p:grpSp>
      <p:sp>
        <p:nvSpPr>
          <p:cNvPr id="2" name="Title 1">
            <a:extLst>
              <a:ext uri="{FF2B5EF4-FFF2-40B4-BE49-F238E27FC236}">
                <a16:creationId xmlns:a16="http://schemas.microsoft.com/office/drawing/2014/main" id="{96E08E03-04FE-4EA2-9846-6285265D6AD9}"/>
              </a:ext>
            </a:extLst>
          </p:cNvPr>
          <p:cNvSpPr>
            <a:spLocks noGrp="1"/>
          </p:cNvSpPr>
          <p:nvPr>
            <p:ph type="title"/>
          </p:nvPr>
        </p:nvSpPr>
        <p:spPr/>
        <p:txBody>
          <a:bodyPr/>
          <a:lstStyle/>
          <a:p>
            <a:r>
              <a:rPr lang="en-US" dirty="0">
                <a:ea typeface="Source Sans Pro Light" panose="020B0403030403020204" pitchFamily="34" charset="0"/>
              </a:rPr>
              <a:t>SPAs</a:t>
            </a:r>
          </a:p>
        </p:txBody>
      </p:sp>
      <p:pic>
        <p:nvPicPr>
          <p:cNvPr id="6148" name="Picture 4">
            <a:extLst>
              <a:ext uri="{FF2B5EF4-FFF2-40B4-BE49-F238E27FC236}">
                <a16:creationId xmlns:a16="http://schemas.microsoft.com/office/drawing/2014/main" id="{2AD93FAF-B655-4ED2-A162-9AC934AC68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2386" y="71963"/>
            <a:ext cx="6284432" cy="40476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8AA8FA0-1F19-4CFC-8918-EC06F1442C07}"/>
              </a:ext>
            </a:extLst>
          </p:cNvPr>
          <p:cNvSpPr>
            <a:spLocks noGrp="1"/>
          </p:cNvSpPr>
          <p:nvPr>
            <p:ph idx="1"/>
          </p:nvPr>
        </p:nvSpPr>
        <p:spPr>
          <a:xfrm>
            <a:off x="295275" y="1690688"/>
            <a:ext cx="2928936" cy="1929686"/>
          </a:xfrm>
        </p:spPr>
        <p:txBody>
          <a:bodyPr>
            <a:normAutofit fontScale="85000" lnSpcReduction="10000"/>
          </a:bodyPr>
          <a:lstStyle/>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Imagining the difference between the average web page and the view of an SPA can be difficult</a:t>
            </a:r>
          </a:p>
        </p:txBody>
      </p:sp>
      <p:sp>
        <p:nvSpPr>
          <p:cNvPr id="12" name="Content Placeholder 2">
            <a:extLst>
              <a:ext uri="{FF2B5EF4-FFF2-40B4-BE49-F238E27FC236}">
                <a16:creationId xmlns:a16="http://schemas.microsoft.com/office/drawing/2014/main" id="{54187D83-982B-4EE0-A38A-79FCB02F928F}"/>
              </a:ext>
            </a:extLst>
          </p:cNvPr>
          <p:cNvSpPr txBox="1">
            <a:spLocks/>
          </p:cNvSpPr>
          <p:nvPr/>
        </p:nvSpPr>
        <p:spPr>
          <a:xfrm>
            <a:off x="1614487" y="3749242"/>
            <a:ext cx="3386138" cy="19296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Calibri" panose="020F0502020204030204" pitchFamily="34" charset="0"/>
              <a:buChar char="»"/>
              <a:defRPr sz="2800" kern="1200">
                <a:solidFill>
                  <a:schemeClr val="tx1"/>
                </a:solidFill>
                <a:latin typeface="Corbel Light" panose="020B0303020204020204" pitchFamily="34" charset="0"/>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Corbel Light" panose="020B0303020204020204" pitchFamily="34" charset="0"/>
                <a:ea typeface="+mn-ea"/>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Corbel Light" panose="020B0303020204020204" pitchFamily="34" charset="0"/>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Corbel Light" panose="020B0303020204020204" pitchFamily="34" charset="0"/>
                <a:ea typeface="+mn-ea"/>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Corbel Light" panose="020B03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Calibri" panose="020F0502020204030204" pitchFamily="34" charset="0"/>
              <a:buNone/>
            </a:pPr>
            <a:r>
              <a:rPr lang="en-US" sz="2400" dirty="0">
                <a:ea typeface="Source Sans Pro Light" panose="020B0403030403020204" pitchFamily="34" charset="0"/>
                <a:cs typeface="Times New Roman" panose="02020603050405020304" pitchFamily="18" charset="0"/>
              </a:rPr>
              <a:t>This shows a simple website composed of two web pages</a:t>
            </a:r>
          </a:p>
        </p:txBody>
      </p:sp>
      <p:sp>
        <p:nvSpPr>
          <p:cNvPr id="13" name="Content Placeholder 2">
            <a:extLst>
              <a:ext uri="{FF2B5EF4-FFF2-40B4-BE49-F238E27FC236}">
                <a16:creationId xmlns:a16="http://schemas.microsoft.com/office/drawing/2014/main" id="{EE397BCC-A3DA-4064-A86E-7681CA5FF3A4}"/>
              </a:ext>
            </a:extLst>
          </p:cNvPr>
          <p:cNvSpPr txBox="1">
            <a:spLocks/>
          </p:cNvSpPr>
          <p:nvPr/>
        </p:nvSpPr>
        <p:spPr>
          <a:xfrm>
            <a:off x="5794471" y="4173074"/>
            <a:ext cx="5953125" cy="13763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Calibri" panose="020F0502020204030204" pitchFamily="34" charset="0"/>
              <a:buChar char="»"/>
              <a:defRPr sz="2800" kern="1200">
                <a:solidFill>
                  <a:schemeClr val="tx1"/>
                </a:solidFill>
                <a:latin typeface="Corbel Light" panose="020B0303020204020204" pitchFamily="34" charset="0"/>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Corbel Light" panose="020B0303020204020204" pitchFamily="34" charset="0"/>
                <a:ea typeface="+mn-ea"/>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Corbel Light" panose="020B0303020204020204" pitchFamily="34" charset="0"/>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Corbel Light" panose="020B0303020204020204" pitchFamily="34" charset="0"/>
                <a:ea typeface="+mn-ea"/>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Corbel Light" panose="020B03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Calibri" panose="020F0502020204030204" pitchFamily="34" charset="0"/>
              <a:buNone/>
            </a:pPr>
            <a:r>
              <a:rPr lang="en-US" sz="2400" dirty="0">
                <a:ea typeface="Source Sans Pro Light" panose="020B0403030403020204" pitchFamily="34" charset="0"/>
                <a:cs typeface="Times New Roman" panose="02020603050405020304" pitchFamily="18" charset="0"/>
              </a:rPr>
              <a:t>As you can see, both web pages of the traditional site contain the complete HTML structure, including the HEAD and BODY tags</a:t>
            </a:r>
          </a:p>
        </p:txBody>
      </p:sp>
    </p:spTree>
    <p:extLst>
      <p:ext uri="{BB962C8B-B14F-4D97-AF65-F5344CB8AC3E}">
        <p14:creationId xmlns:p14="http://schemas.microsoft.com/office/powerpoint/2010/main" val="1725835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E0E3909-9C71-4D28-8004-E75F90D07E4C}"/>
              </a:ext>
            </a:extLst>
          </p:cNvPr>
          <p:cNvGrpSpPr/>
          <p:nvPr/>
        </p:nvGrpSpPr>
        <p:grpSpPr>
          <a:xfrm>
            <a:off x="0" y="5807797"/>
            <a:ext cx="12192000" cy="1008205"/>
            <a:chOff x="0" y="5832533"/>
            <a:chExt cx="9144000" cy="1008205"/>
          </a:xfrm>
        </p:grpSpPr>
        <p:sp>
          <p:nvSpPr>
            <p:cNvPr id="8" name="Rectangle 7">
              <a:extLst>
                <a:ext uri="{FF2B5EF4-FFF2-40B4-BE49-F238E27FC236}">
                  <a16:creationId xmlns:a16="http://schemas.microsoft.com/office/drawing/2014/main" id="{CFBC93CD-E3CF-4802-8CB4-D2FC7C005208}"/>
                </a:ext>
              </a:extLst>
            </p:cNvPr>
            <p:cNvSpPr/>
            <p:nvPr/>
          </p:nvSpPr>
          <p:spPr>
            <a:xfrm>
              <a:off x="0" y="5832533"/>
              <a:ext cx="9144000" cy="1008205"/>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a:extLst>
                <a:ext uri="{FF2B5EF4-FFF2-40B4-BE49-F238E27FC236}">
                  <a16:creationId xmlns:a16="http://schemas.microsoft.com/office/drawing/2014/main" id="{1255ED06-A45E-4941-86F2-CE2D00779D24}"/>
                </a:ext>
              </a:extLst>
            </p:cNvPr>
            <p:cNvSpPr txBox="1"/>
            <p:nvPr/>
          </p:nvSpPr>
          <p:spPr>
            <a:xfrm>
              <a:off x="0" y="5936046"/>
              <a:ext cx="3563471" cy="646331"/>
            </a:xfrm>
            <a:prstGeom prst="rect">
              <a:avLst/>
            </a:prstGeom>
            <a:noFill/>
          </p:spPr>
          <p:txBody>
            <a:bodyPr wrap="square" rtlCol="0">
              <a:spAutoFit/>
            </a:bodyPr>
            <a:lstStyle/>
            <a:p>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10" name="TextBox 9">
              <a:extLst>
                <a:ext uri="{FF2B5EF4-FFF2-40B4-BE49-F238E27FC236}">
                  <a16:creationId xmlns:a16="http://schemas.microsoft.com/office/drawing/2014/main" id="{58B0D7FC-5CF1-4E17-AF7E-054CD52FF616}"/>
                </a:ext>
              </a:extLst>
            </p:cNvPr>
            <p:cNvSpPr txBox="1"/>
            <p:nvPr/>
          </p:nvSpPr>
          <p:spPr>
            <a:xfrm>
              <a:off x="5535988" y="5936046"/>
              <a:ext cx="3563471" cy="646331"/>
            </a:xfrm>
            <a:prstGeom prst="rect">
              <a:avLst/>
            </a:prstGeom>
            <a:noFill/>
          </p:spPr>
          <p:txBody>
            <a:bodyPr wrap="square" rtlCol="0">
              <a:spAutoFit/>
            </a:bodyPr>
            <a:lstStyle/>
            <a:p>
              <a:pPr algn="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11" name="Picture 10">
              <a:extLst>
                <a:ext uri="{FF2B5EF4-FFF2-40B4-BE49-F238E27FC236}">
                  <a16:creationId xmlns:a16="http://schemas.microsoft.com/office/drawing/2014/main" id="{7C9486A8-A369-43FC-B2D6-9A2311A6A2C5}"/>
                </a:ext>
              </a:extLst>
            </p:cNvPr>
            <p:cNvPicPr>
              <a:picLocks noChangeAspect="1"/>
            </p:cNvPicPr>
            <p:nvPr/>
          </p:nvPicPr>
          <p:blipFill>
            <a:blip r:embed="rId2"/>
            <a:stretch>
              <a:fillRect/>
            </a:stretch>
          </p:blipFill>
          <p:spPr>
            <a:xfrm>
              <a:off x="4345853" y="5951346"/>
              <a:ext cx="452294" cy="678656"/>
            </a:xfrm>
            <a:prstGeom prst="rect">
              <a:avLst/>
            </a:prstGeom>
          </p:spPr>
        </p:pic>
      </p:grpSp>
      <p:sp>
        <p:nvSpPr>
          <p:cNvPr id="2" name="Title 1">
            <a:extLst>
              <a:ext uri="{FF2B5EF4-FFF2-40B4-BE49-F238E27FC236}">
                <a16:creationId xmlns:a16="http://schemas.microsoft.com/office/drawing/2014/main" id="{96E08E03-04FE-4EA2-9846-6285265D6AD9}"/>
              </a:ext>
            </a:extLst>
          </p:cNvPr>
          <p:cNvSpPr>
            <a:spLocks noGrp="1"/>
          </p:cNvSpPr>
          <p:nvPr>
            <p:ph type="title"/>
          </p:nvPr>
        </p:nvSpPr>
        <p:spPr/>
        <p:txBody>
          <a:bodyPr/>
          <a:lstStyle/>
          <a:p>
            <a:r>
              <a:rPr lang="en-US" dirty="0">
                <a:latin typeface="Source Sans Pro Light" panose="020B0403030403020204" pitchFamily="34" charset="0"/>
                <a:ea typeface="Source Sans Pro Light" panose="020B0403030403020204" pitchFamily="34" charset="0"/>
              </a:rPr>
              <a:t>Architecting Applications</a:t>
            </a:r>
          </a:p>
        </p:txBody>
      </p:sp>
      <p:sp>
        <p:nvSpPr>
          <p:cNvPr id="3" name="Content Placeholder 2">
            <a:extLst>
              <a:ext uri="{FF2B5EF4-FFF2-40B4-BE49-F238E27FC236}">
                <a16:creationId xmlns:a16="http://schemas.microsoft.com/office/drawing/2014/main" id="{88AA8FA0-1F19-4CFC-8918-EC06F1442C07}"/>
              </a:ext>
            </a:extLst>
          </p:cNvPr>
          <p:cNvSpPr>
            <a:spLocks noGrp="1"/>
          </p:cNvSpPr>
          <p:nvPr>
            <p:ph idx="1"/>
          </p:nvPr>
        </p:nvSpPr>
        <p:spPr>
          <a:xfrm>
            <a:off x="838200" y="1825625"/>
            <a:ext cx="10515600" cy="3890249"/>
          </a:xfrm>
        </p:spPr>
        <p:txBody>
          <a:bodyPr>
            <a:normAutofit/>
          </a:bodyPr>
          <a:lstStyle/>
          <a:p>
            <a:pPr marL="0" indent="0">
              <a:lnSpc>
                <a:spcPct val="100000"/>
              </a:lnSpc>
              <a:spcBef>
                <a:spcPts val="0"/>
              </a:spcBef>
              <a:spcAft>
                <a:spcPts val="1200"/>
              </a:spcAft>
              <a:buNone/>
            </a:pPr>
            <a:r>
              <a:rPr lang="en-US" dirty="0">
                <a:effectLst/>
                <a:ea typeface="Source Sans Pro Light" panose="020B0403030403020204" pitchFamily="34" charset="0"/>
                <a:cs typeface="Times New Roman" panose="02020603050405020304" pitchFamily="18" charset="0"/>
              </a:rPr>
              <a:t>Some Common Characteristics</a:t>
            </a:r>
          </a:p>
          <a:p>
            <a:pPr marL="457200" lvl="1" indent="0">
              <a:lnSpc>
                <a:spcPct val="100000"/>
              </a:lnSpc>
              <a:spcBef>
                <a:spcPts val="0"/>
              </a:spcBef>
              <a:spcAft>
                <a:spcPts val="1200"/>
              </a:spcAft>
              <a:buNone/>
            </a:pPr>
            <a:r>
              <a:rPr lang="en-US" dirty="0">
                <a:effectLst/>
                <a:ea typeface="Source Sans Pro Light" panose="020B0403030403020204" pitchFamily="34" charset="0"/>
                <a:cs typeface="Times New Roman" panose="02020603050405020304" pitchFamily="18" charset="0"/>
              </a:rPr>
              <a:t>Maintainability</a:t>
            </a:r>
          </a:p>
          <a:p>
            <a:pPr marL="457200" lvl="1"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U</a:t>
            </a:r>
            <a:r>
              <a:rPr lang="en-US" dirty="0">
                <a:effectLst/>
                <a:ea typeface="Source Sans Pro Light" panose="020B0403030403020204" pitchFamily="34" charset="0"/>
                <a:cs typeface="Times New Roman" panose="02020603050405020304" pitchFamily="18" charset="0"/>
              </a:rPr>
              <a:t>sability</a:t>
            </a:r>
          </a:p>
          <a:p>
            <a:pPr marL="457200" lvl="1"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E</a:t>
            </a:r>
            <a:r>
              <a:rPr lang="en-US" dirty="0">
                <a:effectLst/>
                <a:ea typeface="Source Sans Pro Light" panose="020B0403030403020204" pitchFamily="34" charset="0"/>
                <a:cs typeface="Times New Roman" panose="02020603050405020304" pitchFamily="18" charset="0"/>
              </a:rPr>
              <a:t>xtensibility</a:t>
            </a:r>
          </a:p>
          <a:p>
            <a:pPr marL="457200" lvl="1" indent="0">
              <a:lnSpc>
                <a:spcPct val="100000"/>
              </a:lnSpc>
              <a:spcBef>
                <a:spcPts val="0"/>
              </a:spcBef>
              <a:spcAft>
                <a:spcPts val="1200"/>
              </a:spcAft>
              <a:buNone/>
            </a:pPr>
            <a:r>
              <a:rPr lang="en-US" dirty="0">
                <a:ea typeface="Source Sans Pro Light" panose="020B0403030403020204" pitchFamily="34" charset="0"/>
              </a:rPr>
              <a:t>Discrete components that are not tightly coupled</a:t>
            </a:r>
          </a:p>
          <a:p>
            <a:pPr marL="457200" lvl="1" indent="0">
              <a:lnSpc>
                <a:spcPct val="100000"/>
              </a:lnSpc>
              <a:spcBef>
                <a:spcPts val="0"/>
              </a:spcBef>
              <a:spcAft>
                <a:spcPts val="1200"/>
              </a:spcAft>
              <a:buNone/>
            </a:pPr>
            <a:r>
              <a:rPr lang="en-US" dirty="0">
                <a:ea typeface="Source Sans Pro Light" panose="020B0403030403020204" pitchFamily="34" charset="0"/>
              </a:rPr>
              <a:t>Communication through explicit interfaces or messaging systems</a:t>
            </a:r>
          </a:p>
        </p:txBody>
      </p:sp>
    </p:spTree>
    <p:extLst>
      <p:ext uri="{BB962C8B-B14F-4D97-AF65-F5344CB8AC3E}">
        <p14:creationId xmlns:p14="http://schemas.microsoft.com/office/powerpoint/2010/main" val="26724415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E0E3909-9C71-4D28-8004-E75F90D07E4C}"/>
              </a:ext>
            </a:extLst>
          </p:cNvPr>
          <p:cNvGrpSpPr/>
          <p:nvPr/>
        </p:nvGrpSpPr>
        <p:grpSpPr>
          <a:xfrm>
            <a:off x="0" y="5807797"/>
            <a:ext cx="12192000" cy="1008205"/>
            <a:chOff x="0" y="5832533"/>
            <a:chExt cx="9144000" cy="1008205"/>
          </a:xfrm>
        </p:grpSpPr>
        <p:sp>
          <p:nvSpPr>
            <p:cNvPr id="8" name="Rectangle 7">
              <a:extLst>
                <a:ext uri="{FF2B5EF4-FFF2-40B4-BE49-F238E27FC236}">
                  <a16:creationId xmlns:a16="http://schemas.microsoft.com/office/drawing/2014/main" id="{CFBC93CD-E3CF-4802-8CB4-D2FC7C005208}"/>
                </a:ext>
              </a:extLst>
            </p:cNvPr>
            <p:cNvSpPr/>
            <p:nvPr/>
          </p:nvSpPr>
          <p:spPr>
            <a:xfrm>
              <a:off x="0" y="5832533"/>
              <a:ext cx="9144000" cy="1008205"/>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a:extLst>
                <a:ext uri="{FF2B5EF4-FFF2-40B4-BE49-F238E27FC236}">
                  <a16:creationId xmlns:a16="http://schemas.microsoft.com/office/drawing/2014/main" id="{1255ED06-A45E-4941-86F2-CE2D00779D24}"/>
                </a:ext>
              </a:extLst>
            </p:cNvPr>
            <p:cNvSpPr txBox="1"/>
            <p:nvPr/>
          </p:nvSpPr>
          <p:spPr>
            <a:xfrm>
              <a:off x="0" y="5936046"/>
              <a:ext cx="3563471" cy="646331"/>
            </a:xfrm>
            <a:prstGeom prst="rect">
              <a:avLst/>
            </a:prstGeom>
            <a:noFill/>
          </p:spPr>
          <p:txBody>
            <a:bodyPr wrap="square" rtlCol="0">
              <a:spAutoFit/>
            </a:bodyPr>
            <a:lstStyle/>
            <a:p>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10" name="TextBox 9">
              <a:extLst>
                <a:ext uri="{FF2B5EF4-FFF2-40B4-BE49-F238E27FC236}">
                  <a16:creationId xmlns:a16="http://schemas.microsoft.com/office/drawing/2014/main" id="{58B0D7FC-5CF1-4E17-AF7E-054CD52FF616}"/>
                </a:ext>
              </a:extLst>
            </p:cNvPr>
            <p:cNvSpPr txBox="1"/>
            <p:nvPr/>
          </p:nvSpPr>
          <p:spPr>
            <a:xfrm>
              <a:off x="5535988" y="5936046"/>
              <a:ext cx="3563471" cy="646331"/>
            </a:xfrm>
            <a:prstGeom prst="rect">
              <a:avLst/>
            </a:prstGeom>
            <a:noFill/>
          </p:spPr>
          <p:txBody>
            <a:bodyPr wrap="square" rtlCol="0">
              <a:spAutoFit/>
            </a:bodyPr>
            <a:lstStyle/>
            <a:p>
              <a:pPr algn="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11" name="Picture 10">
              <a:extLst>
                <a:ext uri="{FF2B5EF4-FFF2-40B4-BE49-F238E27FC236}">
                  <a16:creationId xmlns:a16="http://schemas.microsoft.com/office/drawing/2014/main" id="{7C9486A8-A369-43FC-B2D6-9A2311A6A2C5}"/>
                </a:ext>
              </a:extLst>
            </p:cNvPr>
            <p:cNvPicPr>
              <a:picLocks noChangeAspect="1"/>
            </p:cNvPicPr>
            <p:nvPr/>
          </p:nvPicPr>
          <p:blipFill>
            <a:blip r:embed="rId2"/>
            <a:stretch>
              <a:fillRect/>
            </a:stretch>
          </p:blipFill>
          <p:spPr>
            <a:xfrm>
              <a:off x="4345853" y="5951346"/>
              <a:ext cx="452294" cy="678656"/>
            </a:xfrm>
            <a:prstGeom prst="rect">
              <a:avLst/>
            </a:prstGeom>
          </p:spPr>
        </p:pic>
      </p:grpSp>
      <p:sp>
        <p:nvSpPr>
          <p:cNvPr id="2" name="Title 1">
            <a:extLst>
              <a:ext uri="{FF2B5EF4-FFF2-40B4-BE49-F238E27FC236}">
                <a16:creationId xmlns:a16="http://schemas.microsoft.com/office/drawing/2014/main" id="{96E08E03-04FE-4EA2-9846-6285265D6AD9}"/>
              </a:ext>
            </a:extLst>
          </p:cNvPr>
          <p:cNvSpPr>
            <a:spLocks noGrp="1"/>
          </p:cNvSpPr>
          <p:nvPr>
            <p:ph type="title"/>
          </p:nvPr>
        </p:nvSpPr>
        <p:spPr/>
        <p:txBody>
          <a:bodyPr/>
          <a:lstStyle/>
          <a:p>
            <a:r>
              <a:rPr lang="en-US" dirty="0">
                <a:ea typeface="Source Sans Pro Light" panose="020B0403030403020204" pitchFamily="34" charset="0"/>
              </a:rPr>
              <a:t>SPAs</a:t>
            </a:r>
          </a:p>
        </p:txBody>
      </p:sp>
      <p:pic>
        <p:nvPicPr>
          <p:cNvPr id="7170" name="Picture 2">
            <a:extLst>
              <a:ext uri="{FF2B5EF4-FFF2-40B4-BE49-F238E27FC236}">
                <a16:creationId xmlns:a16="http://schemas.microsoft.com/office/drawing/2014/main" id="{65BFECF2-E4A3-47EF-AA86-0C1D926015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9613" y="309527"/>
            <a:ext cx="6778823" cy="3676650"/>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2">
            <a:extLst>
              <a:ext uri="{FF2B5EF4-FFF2-40B4-BE49-F238E27FC236}">
                <a16:creationId xmlns:a16="http://schemas.microsoft.com/office/drawing/2014/main" id="{82CF4993-8635-4A8F-9922-9ABA32A26AC6}"/>
              </a:ext>
            </a:extLst>
          </p:cNvPr>
          <p:cNvSpPr txBox="1">
            <a:spLocks/>
          </p:cNvSpPr>
          <p:nvPr/>
        </p:nvSpPr>
        <p:spPr>
          <a:xfrm>
            <a:off x="595313" y="3714625"/>
            <a:ext cx="7786687" cy="118236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Calibri" panose="020F0502020204030204" pitchFamily="34" charset="0"/>
              <a:buChar char="»"/>
              <a:defRPr sz="2800" kern="1200">
                <a:solidFill>
                  <a:schemeClr val="tx1"/>
                </a:solidFill>
                <a:latin typeface="Corbel Light" panose="020B0303020204020204" pitchFamily="34" charset="0"/>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Corbel Light" panose="020B0303020204020204" pitchFamily="34" charset="0"/>
                <a:ea typeface="+mn-ea"/>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Corbel Light" panose="020B0303020204020204" pitchFamily="34" charset="0"/>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Corbel Light" panose="020B0303020204020204" pitchFamily="34" charset="0"/>
                <a:ea typeface="+mn-ea"/>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Corbel Light" panose="020B03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Calibri" panose="020F0502020204030204" pitchFamily="34" charset="0"/>
              <a:buNone/>
            </a:pPr>
            <a:r>
              <a:rPr lang="en-US" sz="2400" dirty="0">
                <a:ea typeface="Source Sans Pro Light" panose="020B0403030403020204" pitchFamily="34" charset="0"/>
                <a:cs typeface="Times New Roman" panose="02020603050405020304" pitchFamily="18" charset="0"/>
              </a:rPr>
              <a:t>The SPA “pages” are only HTML fragments. If the content of the viewable area of the screen changes, that’s the equivalent of changing pages in a traditional website</a:t>
            </a:r>
          </a:p>
        </p:txBody>
      </p:sp>
      <p:sp>
        <p:nvSpPr>
          <p:cNvPr id="3" name="Content Placeholder 2">
            <a:extLst>
              <a:ext uri="{FF2B5EF4-FFF2-40B4-BE49-F238E27FC236}">
                <a16:creationId xmlns:a16="http://schemas.microsoft.com/office/drawing/2014/main" id="{88AA8FA0-1F19-4CFC-8918-EC06F1442C07}"/>
              </a:ext>
            </a:extLst>
          </p:cNvPr>
          <p:cNvSpPr>
            <a:spLocks noGrp="1"/>
          </p:cNvSpPr>
          <p:nvPr>
            <p:ph idx="1"/>
          </p:nvPr>
        </p:nvSpPr>
        <p:spPr>
          <a:xfrm>
            <a:off x="995362" y="1794201"/>
            <a:ext cx="2771776" cy="1262063"/>
          </a:xfrm>
        </p:spPr>
        <p:txBody>
          <a:bodyPr>
            <a:normAutofit/>
          </a:bodyPr>
          <a:lstStyle/>
          <a:p>
            <a:pPr marL="0" indent="0">
              <a:lnSpc>
                <a:spcPct val="100000"/>
              </a:lnSpc>
              <a:spcBef>
                <a:spcPts val="0"/>
              </a:spcBef>
              <a:spcAft>
                <a:spcPts val="1200"/>
              </a:spcAft>
              <a:buNone/>
            </a:pPr>
            <a:r>
              <a:rPr lang="en-US" sz="2400" dirty="0">
                <a:ea typeface="Source Sans Pro Light" panose="020B0403030403020204" pitchFamily="34" charset="0"/>
                <a:cs typeface="Times New Roman" panose="02020603050405020304" pitchFamily="18" charset="0"/>
              </a:rPr>
              <a:t>This shows the same website as an SPA</a:t>
            </a:r>
          </a:p>
        </p:txBody>
      </p:sp>
    </p:spTree>
    <p:extLst>
      <p:ext uri="{BB962C8B-B14F-4D97-AF65-F5344CB8AC3E}">
        <p14:creationId xmlns:p14="http://schemas.microsoft.com/office/powerpoint/2010/main" val="5720408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E0E3909-9C71-4D28-8004-E75F90D07E4C}"/>
              </a:ext>
            </a:extLst>
          </p:cNvPr>
          <p:cNvGrpSpPr/>
          <p:nvPr/>
        </p:nvGrpSpPr>
        <p:grpSpPr>
          <a:xfrm>
            <a:off x="0" y="5807797"/>
            <a:ext cx="12192000" cy="1008205"/>
            <a:chOff x="0" y="5832533"/>
            <a:chExt cx="9144000" cy="1008205"/>
          </a:xfrm>
        </p:grpSpPr>
        <p:sp>
          <p:nvSpPr>
            <p:cNvPr id="8" name="Rectangle 7">
              <a:extLst>
                <a:ext uri="{FF2B5EF4-FFF2-40B4-BE49-F238E27FC236}">
                  <a16:creationId xmlns:a16="http://schemas.microsoft.com/office/drawing/2014/main" id="{CFBC93CD-E3CF-4802-8CB4-D2FC7C005208}"/>
                </a:ext>
              </a:extLst>
            </p:cNvPr>
            <p:cNvSpPr/>
            <p:nvPr/>
          </p:nvSpPr>
          <p:spPr>
            <a:xfrm>
              <a:off x="0" y="5832533"/>
              <a:ext cx="9144000" cy="1008205"/>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a:extLst>
                <a:ext uri="{FF2B5EF4-FFF2-40B4-BE49-F238E27FC236}">
                  <a16:creationId xmlns:a16="http://schemas.microsoft.com/office/drawing/2014/main" id="{1255ED06-A45E-4941-86F2-CE2D00779D24}"/>
                </a:ext>
              </a:extLst>
            </p:cNvPr>
            <p:cNvSpPr txBox="1"/>
            <p:nvPr/>
          </p:nvSpPr>
          <p:spPr>
            <a:xfrm>
              <a:off x="0" y="5936046"/>
              <a:ext cx="3563471" cy="646331"/>
            </a:xfrm>
            <a:prstGeom prst="rect">
              <a:avLst/>
            </a:prstGeom>
            <a:noFill/>
          </p:spPr>
          <p:txBody>
            <a:bodyPr wrap="square" rtlCol="0">
              <a:spAutoFit/>
            </a:bodyPr>
            <a:lstStyle/>
            <a:p>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10" name="TextBox 9">
              <a:extLst>
                <a:ext uri="{FF2B5EF4-FFF2-40B4-BE49-F238E27FC236}">
                  <a16:creationId xmlns:a16="http://schemas.microsoft.com/office/drawing/2014/main" id="{58B0D7FC-5CF1-4E17-AF7E-054CD52FF616}"/>
                </a:ext>
              </a:extLst>
            </p:cNvPr>
            <p:cNvSpPr txBox="1"/>
            <p:nvPr/>
          </p:nvSpPr>
          <p:spPr>
            <a:xfrm>
              <a:off x="5535988" y="5936046"/>
              <a:ext cx="3563471" cy="646331"/>
            </a:xfrm>
            <a:prstGeom prst="rect">
              <a:avLst/>
            </a:prstGeom>
            <a:noFill/>
          </p:spPr>
          <p:txBody>
            <a:bodyPr wrap="square" rtlCol="0">
              <a:spAutoFit/>
            </a:bodyPr>
            <a:lstStyle/>
            <a:p>
              <a:pPr algn="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11" name="Picture 10">
              <a:extLst>
                <a:ext uri="{FF2B5EF4-FFF2-40B4-BE49-F238E27FC236}">
                  <a16:creationId xmlns:a16="http://schemas.microsoft.com/office/drawing/2014/main" id="{7C9486A8-A369-43FC-B2D6-9A2311A6A2C5}"/>
                </a:ext>
              </a:extLst>
            </p:cNvPr>
            <p:cNvPicPr>
              <a:picLocks noChangeAspect="1"/>
            </p:cNvPicPr>
            <p:nvPr/>
          </p:nvPicPr>
          <p:blipFill>
            <a:blip r:embed="rId2"/>
            <a:stretch>
              <a:fillRect/>
            </a:stretch>
          </p:blipFill>
          <p:spPr>
            <a:xfrm>
              <a:off x="4345853" y="5951346"/>
              <a:ext cx="452294" cy="678656"/>
            </a:xfrm>
            <a:prstGeom prst="rect">
              <a:avLst/>
            </a:prstGeom>
          </p:spPr>
        </p:pic>
      </p:grpSp>
      <p:sp>
        <p:nvSpPr>
          <p:cNvPr id="2" name="Title 1">
            <a:extLst>
              <a:ext uri="{FF2B5EF4-FFF2-40B4-BE49-F238E27FC236}">
                <a16:creationId xmlns:a16="http://schemas.microsoft.com/office/drawing/2014/main" id="{96E08E03-04FE-4EA2-9846-6285265D6AD9}"/>
              </a:ext>
            </a:extLst>
          </p:cNvPr>
          <p:cNvSpPr>
            <a:spLocks noGrp="1"/>
          </p:cNvSpPr>
          <p:nvPr>
            <p:ph type="title"/>
          </p:nvPr>
        </p:nvSpPr>
        <p:spPr/>
        <p:txBody>
          <a:bodyPr/>
          <a:lstStyle/>
          <a:p>
            <a:r>
              <a:rPr lang="en-US" dirty="0">
                <a:ea typeface="Source Sans Pro Light" panose="020B0403030403020204" pitchFamily="34" charset="0"/>
              </a:rPr>
              <a:t>SPAs</a:t>
            </a:r>
          </a:p>
        </p:txBody>
      </p:sp>
      <p:sp>
        <p:nvSpPr>
          <p:cNvPr id="3" name="Content Placeholder 2">
            <a:extLst>
              <a:ext uri="{FF2B5EF4-FFF2-40B4-BE49-F238E27FC236}">
                <a16:creationId xmlns:a16="http://schemas.microsoft.com/office/drawing/2014/main" id="{88AA8FA0-1F19-4CFC-8918-EC06F1442C07}"/>
              </a:ext>
            </a:extLst>
          </p:cNvPr>
          <p:cNvSpPr>
            <a:spLocks noGrp="1"/>
          </p:cNvSpPr>
          <p:nvPr>
            <p:ph idx="1"/>
          </p:nvPr>
        </p:nvSpPr>
        <p:spPr>
          <a:xfrm>
            <a:off x="838200" y="1825625"/>
            <a:ext cx="10515600" cy="3890249"/>
          </a:xfrm>
        </p:spPr>
        <p:txBody>
          <a:bodyPr>
            <a:normAutofit/>
          </a:bodyPr>
          <a:lstStyle/>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There are many frameworks that implement single page applications</a:t>
            </a:r>
          </a:p>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There is a front-end cost – the learning curve</a:t>
            </a:r>
          </a:p>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But they streamline the design and development of SPAs, once you’ve learned them</a:t>
            </a:r>
          </a:p>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Angular, React, Laravel, etc.</a:t>
            </a:r>
          </a:p>
        </p:txBody>
      </p:sp>
    </p:spTree>
    <p:extLst>
      <p:ext uri="{BB962C8B-B14F-4D97-AF65-F5344CB8AC3E}">
        <p14:creationId xmlns:p14="http://schemas.microsoft.com/office/powerpoint/2010/main" val="31550415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E0E3909-9C71-4D28-8004-E75F90D07E4C}"/>
              </a:ext>
            </a:extLst>
          </p:cNvPr>
          <p:cNvGrpSpPr/>
          <p:nvPr/>
        </p:nvGrpSpPr>
        <p:grpSpPr>
          <a:xfrm>
            <a:off x="0" y="5807797"/>
            <a:ext cx="12192000" cy="1008205"/>
            <a:chOff x="0" y="5832533"/>
            <a:chExt cx="9144000" cy="1008205"/>
          </a:xfrm>
        </p:grpSpPr>
        <p:sp>
          <p:nvSpPr>
            <p:cNvPr id="8" name="Rectangle 7">
              <a:extLst>
                <a:ext uri="{FF2B5EF4-FFF2-40B4-BE49-F238E27FC236}">
                  <a16:creationId xmlns:a16="http://schemas.microsoft.com/office/drawing/2014/main" id="{CFBC93CD-E3CF-4802-8CB4-D2FC7C005208}"/>
                </a:ext>
              </a:extLst>
            </p:cNvPr>
            <p:cNvSpPr/>
            <p:nvPr/>
          </p:nvSpPr>
          <p:spPr>
            <a:xfrm>
              <a:off x="0" y="5832533"/>
              <a:ext cx="9144000" cy="1008205"/>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a:extLst>
                <a:ext uri="{FF2B5EF4-FFF2-40B4-BE49-F238E27FC236}">
                  <a16:creationId xmlns:a16="http://schemas.microsoft.com/office/drawing/2014/main" id="{1255ED06-A45E-4941-86F2-CE2D00779D24}"/>
                </a:ext>
              </a:extLst>
            </p:cNvPr>
            <p:cNvSpPr txBox="1"/>
            <p:nvPr/>
          </p:nvSpPr>
          <p:spPr>
            <a:xfrm>
              <a:off x="0" y="5936046"/>
              <a:ext cx="3563471" cy="646331"/>
            </a:xfrm>
            <a:prstGeom prst="rect">
              <a:avLst/>
            </a:prstGeom>
            <a:noFill/>
          </p:spPr>
          <p:txBody>
            <a:bodyPr wrap="square" rtlCol="0">
              <a:spAutoFit/>
            </a:bodyPr>
            <a:lstStyle/>
            <a:p>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10" name="TextBox 9">
              <a:extLst>
                <a:ext uri="{FF2B5EF4-FFF2-40B4-BE49-F238E27FC236}">
                  <a16:creationId xmlns:a16="http://schemas.microsoft.com/office/drawing/2014/main" id="{58B0D7FC-5CF1-4E17-AF7E-054CD52FF616}"/>
                </a:ext>
              </a:extLst>
            </p:cNvPr>
            <p:cNvSpPr txBox="1"/>
            <p:nvPr/>
          </p:nvSpPr>
          <p:spPr>
            <a:xfrm>
              <a:off x="5535988" y="5936046"/>
              <a:ext cx="3563471" cy="646331"/>
            </a:xfrm>
            <a:prstGeom prst="rect">
              <a:avLst/>
            </a:prstGeom>
            <a:noFill/>
          </p:spPr>
          <p:txBody>
            <a:bodyPr wrap="square" rtlCol="0">
              <a:spAutoFit/>
            </a:bodyPr>
            <a:lstStyle/>
            <a:p>
              <a:pPr algn="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11" name="Picture 10">
              <a:extLst>
                <a:ext uri="{FF2B5EF4-FFF2-40B4-BE49-F238E27FC236}">
                  <a16:creationId xmlns:a16="http://schemas.microsoft.com/office/drawing/2014/main" id="{7C9486A8-A369-43FC-B2D6-9A2311A6A2C5}"/>
                </a:ext>
              </a:extLst>
            </p:cNvPr>
            <p:cNvPicPr>
              <a:picLocks noChangeAspect="1"/>
            </p:cNvPicPr>
            <p:nvPr/>
          </p:nvPicPr>
          <p:blipFill>
            <a:blip r:embed="rId2"/>
            <a:stretch>
              <a:fillRect/>
            </a:stretch>
          </p:blipFill>
          <p:spPr>
            <a:xfrm>
              <a:off x="4345853" y="5951346"/>
              <a:ext cx="452294" cy="678656"/>
            </a:xfrm>
            <a:prstGeom prst="rect">
              <a:avLst/>
            </a:prstGeom>
          </p:spPr>
        </p:pic>
      </p:grpSp>
      <p:sp>
        <p:nvSpPr>
          <p:cNvPr id="2" name="Title 1">
            <a:extLst>
              <a:ext uri="{FF2B5EF4-FFF2-40B4-BE49-F238E27FC236}">
                <a16:creationId xmlns:a16="http://schemas.microsoft.com/office/drawing/2014/main" id="{96E08E03-04FE-4EA2-9846-6285265D6AD9}"/>
              </a:ext>
            </a:extLst>
          </p:cNvPr>
          <p:cNvSpPr>
            <a:spLocks noGrp="1"/>
          </p:cNvSpPr>
          <p:nvPr>
            <p:ph type="title"/>
          </p:nvPr>
        </p:nvSpPr>
        <p:spPr/>
        <p:txBody>
          <a:bodyPr/>
          <a:lstStyle/>
          <a:p>
            <a:r>
              <a:rPr lang="en-US" dirty="0">
                <a:ea typeface="Source Sans Pro Light" panose="020B0403030403020204" pitchFamily="34" charset="0"/>
              </a:rPr>
              <a:t>In Practice</a:t>
            </a:r>
          </a:p>
        </p:txBody>
      </p:sp>
      <p:sp>
        <p:nvSpPr>
          <p:cNvPr id="4" name="Text Placeholder 3">
            <a:extLst>
              <a:ext uri="{FF2B5EF4-FFF2-40B4-BE49-F238E27FC236}">
                <a16:creationId xmlns:a16="http://schemas.microsoft.com/office/drawing/2014/main" id="{C2E3F9A7-9752-445E-B2B5-EA8AFBDD4EA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689968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E0E3909-9C71-4D28-8004-E75F90D07E4C}"/>
              </a:ext>
            </a:extLst>
          </p:cNvPr>
          <p:cNvGrpSpPr/>
          <p:nvPr/>
        </p:nvGrpSpPr>
        <p:grpSpPr>
          <a:xfrm>
            <a:off x="0" y="5807797"/>
            <a:ext cx="12192000" cy="1008205"/>
            <a:chOff x="0" y="5832533"/>
            <a:chExt cx="9144000" cy="1008205"/>
          </a:xfrm>
        </p:grpSpPr>
        <p:sp>
          <p:nvSpPr>
            <p:cNvPr id="8" name="Rectangle 7">
              <a:extLst>
                <a:ext uri="{FF2B5EF4-FFF2-40B4-BE49-F238E27FC236}">
                  <a16:creationId xmlns:a16="http://schemas.microsoft.com/office/drawing/2014/main" id="{CFBC93CD-E3CF-4802-8CB4-D2FC7C005208}"/>
                </a:ext>
              </a:extLst>
            </p:cNvPr>
            <p:cNvSpPr/>
            <p:nvPr/>
          </p:nvSpPr>
          <p:spPr>
            <a:xfrm>
              <a:off x="0" y="5832533"/>
              <a:ext cx="9144000" cy="1008205"/>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a:extLst>
                <a:ext uri="{FF2B5EF4-FFF2-40B4-BE49-F238E27FC236}">
                  <a16:creationId xmlns:a16="http://schemas.microsoft.com/office/drawing/2014/main" id="{1255ED06-A45E-4941-86F2-CE2D00779D24}"/>
                </a:ext>
              </a:extLst>
            </p:cNvPr>
            <p:cNvSpPr txBox="1"/>
            <p:nvPr/>
          </p:nvSpPr>
          <p:spPr>
            <a:xfrm>
              <a:off x="0" y="5936046"/>
              <a:ext cx="3563471" cy="646331"/>
            </a:xfrm>
            <a:prstGeom prst="rect">
              <a:avLst/>
            </a:prstGeom>
            <a:noFill/>
          </p:spPr>
          <p:txBody>
            <a:bodyPr wrap="square" rtlCol="0">
              <a:spAutoFit/>
            </a:bodyPr>
            <a:lstStyle/>
            <a:p>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10" name="TextBox 9">
              <a:extLst>
                <a:ext uri="{FF2B5EF4-FFF2-40B4-BE49-F238E27FC236}">
                  <a16:creationId xmlns:a16="http://schemas.microsoft.com/office/drawing/2014/main" id="{58B0D7FC-5CF1-4E17-AF7E-054CD52FF616}"/>
                </a:ext>
              </a:extLst>
            </p:cNvPr>
            <p:cNvSpPr txBox="1"/>
            <p:nvPr/>
          </p:nvSpPr>
          <p:spPr>
            <a:xfrm>
              <a:off x="5535988" y="5936046"/>
              <a:ext cx="3563471" cy="646331"/>
            </a:xfrm>
            <a:prstGeom prst="rect">
              <a:avLst/>
            </a:prstGeom>
            <a:noFill/>
          </p:spPr>
          <p:txBody>
            <a:bodyPr wrap="square" rtlCol="0">
              <a:spAutoFit/>
            </a:bodyPr>
            <a:lstStyle/>
            <a:p>
              <a:pPr algn="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11" name="Picture 10">
              <a:extLst>
                <a:ext uri="{FF2B5EF4-FFF2-40B4-BE49-F238E27FC236}">
                  <a16:creationId xmlns:a16="http://schemas.microsoft.com/office/drawing/2014/main" id="{7C9486A8-A369-43FC-B2D6-9A2311A6A2C5}"/>
                </a:ext>
              </a:extLst>
            </p:cNvPr>
            <p:cNvPicPr>
              <a:picLocks noChangeAspect="1"/>
            </p:cNvPicPr>
            <p:nvPr/>
          </p:nvPicPr>
          <p:blipFill>
            <a:blip r:embed="rId2"/>
            <a:stretch>
              <a:fillRect/>
            </a:stretch>
          </p:blipFill>
          <p:spPr>
            <a:xfrm>
              <a:off x="4345853" y="5951346"/>
              <a:ext cx="452294" cy="678656"/>
            </a:xfrm>
            <a:prstGeom prst="rect">
              <a:avLst/>
            </a:prstGeom>
          </p:spPr>
        </p:pic>
      </p:grpSp>
      <p:sp>
        <p:nvSpPr>
          <p:cNvPr id="2" name="Title 1">
            <a:extLst>
              <a:ext uri="{FF2B5EF4-FFF2-40B4-BE49-F238E27FC236}">
                <a16:creationId xmlns:a16="http://schemas.microsoft.com/office/drawing/2014/main" id="{96E08E03-04FE-4EA2-9846-6285265D6AD9}"/>
              </a:ext>
            </a:extLst>
          </p:cNvPr>
          <p:cNvSpPr>
            <a:spLocks noGrp="1"/>
          </p:cNvSpPr>
          <p:nvPr>
            <p:ph type="title"/>
          </p:nvPr>
        </p:nvSpPr>
        <p:spPr/>
        <p:txBody>
          <a:bodyPr/>
          <a:lstStyle/>
          <a:p>
            <a:r>
              <a:rPr lang="en-US" dirty="0">
                <a:ea typeface="Source Sans Pro Light" panose="020B0403030403020204" pitchFamily="34" charset="0"/>
              </a:rPr>
              <a:t>Lab 14</a:t>
            </a:r>
          </a:p>
        </p:txBody>
      </p:sp>
      <p:sp>
        <p:nvSpPr>
          <p:cNvPr id="3" name="Content Placeholder 2">
            <a:extLst>
              <a:ext uri="{FF2B5EF4-FFF2-40B4-BE49-F238E27FC236}">
                <a16:creationId xmlns:a16="http://schemas.microsoft.com/office/drawing/2014/main" id="{88AA8FA0-1F19-4CFC-8918-EC06F1442C07}"/>
              </a:ext>
            </a:extLst>
          </p:cNvPr>
          <p:cNvSpPr>
            <a:spLocks noGrp="1"/>
          </p:cNvSpPr>
          <p:nvPr>
            <p:ph idx="1"/>
          </p:nvPr>
        </p:nvSpPr>
        <p:spPr>
          <a:xfrm>
            <a:off x="838200" y="1825625"/>
            <a:ext cx="10515600" cy="3890249"/>
          </a:xfrm>
        </p:spPr>
        <p:txBody>
          <a:bodyPr>
            <a:normAutofit/>
          </a:bodyPr>
          <a:lstStyle/>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This week’s lab will illustrate the implementation of a simple SPA – a sign-in/registration page</a:t>
            </a:r>
          </a:p>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The page only loads once, but will display a sign-in form, a registration form, or an admin view (a table of registered users) in response to the user’s selection</a:t>
            </a:r>
          </a:p>
        </p:txBody>
      </p:sp>
    </p:spTree>
    <p:extLst>
      <p:ext uri="{BB962C8B-B14F-4D97-AF65-F5344CB8AC3E}">
        <p14:creationId xmlns:p14="http://schemas.microsoft.com/office/powerpoint/2010/main" val="41790633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E0E3909-9C71-4D28-8004-E75F90D07E4C}"/>
              </a:ext>
            </a:extLst>
          </p:cNvPr>
          <p:cNvGrpSpPr/>
          <p:nvPr/>
        </p:nvGrpSpPr>
        <p:grpSpPr>
          <a:xfrm>
            <a:off x="0" y="5807797"/>
            <a:ext cx="12192000" cy="1008205"/>
            <a:chOff x="0" y="5832533"/>
            <a:chExt cx="9144000" cy="1008205"/>
          </a:xfrm>
        </p:grpSpPr>
        <p:sp>
          <p:nvSpPr>
            <p:cNvPr id="8" name="Rectangle 7">
              <a:extLst>
                <a:ext uri="{FF2B5EF4-FFF2-40B4-BE49-F238E27FC236}">
                  <a16:creationId xmlns:a16="http://schemas.microsoft.com/office/drawing/2014/main" id="{CFBC93CD-E3CF-4802-8CB4-D2FC7C005208}"/>
                </a:ext>
              </a:extLst>
            </p:cNvPr>
            <p:cNvSpPr/>
            <p:nvPr/>
          </p:nvSpPr>
          <p:spPr>
            <a:xfrm>
              <a:off x="0" y="5832533"/>
              <a:ext cx="9144000" cy="1008205"/>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a:extLst>
                <a:ext uri="{FF2B5EF4-FFF2-40B4-BE49-F238E27FC236}">
                  <a16:creationId xmlns:a16="http://schemas.microsoft.com/office/drawing/2014/main" id="{1255ED06-A45E-4941-86F2-CE2D00779D24}"/>
                </a:ext>
              </a:extLst>
            </p:cNvPr>
            <p:cNvSpPr txBox="1"/>
            <p:nvPr/>
          </p:nvSpPr>
          <p:spPr>
            <a:xfrm>
              <a:off x="0" y="5936046"/>
              <a:ext cx="3563471" cy="646331"/>
            </a:xfrm>
            <a:prstGeom prst="rect">
              <a:avLst/>
            </a:prstGeom>
            <a:noFill/>
          </p:spPr>
          <p:txBody>
            <a:bodyPr wrap="square" rtlCol="0">
              <a:spAutoFit/>
            </a:bodyPr>
            <a:lstStyle/>
            <a:p>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10" name="TextBox 9">
              <a:extLst>
                <a:ext uri="{FF2B5EF4-FFF2-40B4-BE49-F238E27FC236}">
                  <a16:creationId xmlns:a16="http://schemas.microsoft.com/office/drawing/2014/main" id="{58B0D7FC-5CF1-4E17-AF7E-054CD52FF616}"/>
                </a:ext>
              </a:extLst>
            </p:cNvPr>
            <p:cNvSpPr txBox="1"/>
            <p:nvPr/>
          </p:nvSpPr>
          <p:spPr>
            <a:xfrm>
              <a:off x="5535988" y="5936046"/>
              <a:ext cx="3563471" cy="646331"/>
            </a:xfrm>
            <a:prstGeom prst="rect">
              <a:avLst/>
            </a:prstGeom>
            <a:noFill/>
          </p:spPr>
          <p:txBody>
            <a:bodyPr wrap="square" rtlCol="0">
              <a:spAutoFit/>
            </a:bodyPr>
            <a:lstStyle/>
            <a:p>
              <a:pPr algn="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11" name="Picture 10">
              <a:extLst>
                <a:ext uri="{FF2B5EF4-FFF2-40B4-BE49-F238E27FC236}">
                  <a16:creationId xmlns:a16="http://schemas.microsoft.com/office/drawing/2014/main" id="{7C9486A8-A369-43FC-B2D6-9A2311A6A2C5}"/>
                </a:ext>
              </a:extLst>
            </p:cNvPr>
            <p:cNvPicPr>
              <a:picLocks noChangeAspect="1"/>
            </p:cNvPicPr>
            <p:nvPr/>
          </p:nvPicPr>
          <p:blipFill>
            <a:blip r:embed="rId2"/>
            <a:stretch>
              <a:fillRect/>
            </a:stretch>
          </p:blipFill>
          <p:spPr>
            <a:xfrm>
              <a:off x="4345853" y="5951346"/>
              <a:ext cx="452294" cy="678656"/>
            </a:xfrm>
            <a:prstGeom prst="rect">
              <a:avLst/>
            </a:prstGeom>
          </p:spPr>
        </p:pic>
      </p:grpSp>
      <p:sp>
        <p:nvSpPr>
          <p:cNvPr id="2" name="Title 1">
            <a:extLst>
              <a:ext uri="{FF2B5EF4-FFF2-40B4-BE49-F238E27FC236}">
                <a16:creationId xmlns:a16="http://schemas.microsoft.com/office/drawing/2014/main" id="{96E08E03-04FE-4EA2-9846-6285265D6AD9}"/>
              </a:ext>
            </a:extLst>
          </p:cNvPr>
          <p:cNvSpPr>
            <a:spLocks noGrp="1"/>
          </p:cNvSpPr>
          <p:nvPr>
            <p:ph type="title"/>
          </p:nvPr>
        </p:nvSpPr>
        <p:spPr/>
        <p:txBody>
          <a:bodyPr/>
          <a:lstStyle/>
          <a:p>
            <a:r>
              <a:rPr lang="en-US" dirty="0">
                <a:ea typeface="Source Sans Pro Light" panose="020B0403030403020204" pitchFamily="34" charset="0"/>
              </a:rPr>
              <a:t>Lab 14</a:t>
            </a:r>
          </a:p>
        </p:txBody>
      </p:sp>
      <p:sp>
        <p:nvSpPr>
          <p:cNvPr id="3" name="Content Placeholder 2">
            <a:extLst>
              <a:ext uri="{FF2B5EF4-FFF2-40B4-BE49-F238E27FC236}">
                <a16:creationId xmlns:a16="http://schemas.microsoft.com/office/drawing/2014/main" id="{88AA8FA0-1F19-4CFC-8918-EC06F1442C07}"/>
              </a:ext>
            </a:extLst>
          </p:cNvPr>
          <p:cNvSpPr>
            <a:spLocks noGrp="1"/>
          </p:cNvSpPr>
          <p:nvPr>
            <p:ph idx="1"/>
          </p:nvPr>
        </p:nvSpPr>
        <p:spPr>
          <a:xfrm>
            <a:off x="838200" y="1825625"/>
            <a:ext cx="10515600" cy="3890249"/>
          </a:xfrm>
        </p:spPr>
        <p:txBody>
          <a:bodyPr>
            <a:normAutofit/>
          </a:bodyPr>
          <a:lstStyle/>
          <a:p>
            <a:pPr marL="0" indent="0">
              <a:lnSpc>
                <a:spcPct val="100000"/>
              </a:lnSpc>
              <a:spcBef>
                <a:spcPts val="0"/>
              </a:spcBef>
              <a:spcAft>
                <a:spcPts val="1200"/>
              </a:spcAft>
              <a:buNone/>
            </a:pPr>
            <a:r>
              <a:rPr lang="en-US" b="1" dirty="0">
                <a:ea typeface="Source Sans Pro Light" panose="020B0403030403020204" pitchFamily="34" charset="0"/>
                <a:cs typeface="Times New Roman" panose="02020603050405020304" pitchFamily="18" charset="0"/>
              </a:rPr>
              <a:t>Sign-In</a:t>
            </a:r>
          </a:p>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The sign-in form will verify that the user has entered the correct password</a:t>
            </a:r>
          </a:p>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The lab will also illustrate how passwords are hashed and stored in a back-end database</a:t>
            </a:r>
          </a:p>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	No-one but the user will know what password was entered</a:t>
            </a:r>
          </a:p>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	Can use hashed value for authentication </a:t>
            </a:r>
          </a:p>
        </p:txBody>
      </p:sp>
    </p:spTree>
    <p:extLst>
      <p:ext uri="{BB962C8B-B14F-4D97-AF65-F5344CB8AC3E}">
        <p14:creationId xmlns:p14="http://schemas.microsoft.com/office/powerpoint/2010/main" val="312511345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E0E3909-9C71-4D28-8004-E75F90D07E4C}"/>
              </a:ext>
            </a:extLst>
          </p:cNvPr>
          <p:cNvGrpSpPr/>
          <p:nvPr/>
        </p:nvGrpSpPr>
        <p:grpSpPr>
          <a:xfrm>
            <a:off x="0" y="5807797"/>
            <a:ext cx="12192000" cy="1008205"/>
            <a:chOff x="0" y="5832533"/>
            <a:chExt cx="9144000" cy="1008205"/>
          </a:xfrm>
        </p:grpSpPr>
        <p:sp>
          <p:nvSpPr>
            <p:cNvPr id="8" name="Rectangle 7">
              <a:extLst>
                <a:ext uri="{FF2B5EF4-FFF2-40B4-BE49-F238E27FC236}">
                  <a16:creationId xmlns:a16="http://schemas.microsoft.com/office/drawing/2014/main" id="{CFBC93CD-E3CF-4802-8CB4-D2FC7C005208}"/>
                </a:ext>
              </a:extLst>
            </p:cNvPr>
            <p:cNvSpPr/>
            <p:nvPr/>
          </p:nvSpPr>
          <p:spPr>
            <a:xfrm>
              <a:off x="0" y="5832533"/>
              <a:ext cx="9144000" cy="1008205"/>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a:extLst>
                <a:ext uri="{FF2B5EF4-FFF2-40B4-BE49-F238E27FC236}">
                  <a16:creationId xmlns:a16="http://schemas.microsoft.com/office/drawing/2014/main" id="{1255ED06-A45E-4941-86F2-CE2D00779D24}"/>
                </a:ext>
              </a:extLst>
            </p:cNvPr>
            <p:cNvSpPr txBox="1"/>
            <p:nvPr/>
          </p:nvSpPr>
          <p:spPr>
            <a:xfrm>
              <a:off x="0" y="5936046"/>
              <a:ext cx="3563471" cy="646331"/>
            </a:xfrm>
            <a:prstGeom prst="rect">
              <a:avLst/>
            </a:prstGeom>
            <a:noFill/>
          </p:spPr>
          <p:txBody>
            <a:bodyPr wrap="square" rtlCol="0">
              <a:spAutoFit/>
            </a:bodyPr>
            <a:lstStyle/>
            <a:p>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10" name="TextBox 9">
              <a:extLst>
                <a:ext uri="{FF2B5EF4-FFF2-40B4-BE49-F238E27FC236}">
                  <a16:creationId xmlns:a16="http://schemas.microsoft.com/office/drawing/2014/main" id="{58B0D7FC-5CF1-4E17-AF7E-054CD52FF616}"/>
                </a:ext>
              </a:extLst>
            </p:cNvPr>
            <p:cNvSpPr txBox="1"/>
            <p:nvPr/>
          </p:nvSpPr>
          <p:spPr>
            <a:xfrm>
              <a:off x="5535988" y="5936046"/>
              <a:ext cx="3563471" cy="646331"/>
            </a:xfrm>
            <a:prstGeom prst="rect">
              <a:avLst/>
            </a:prstGeom>
            <a:noFill/>
          </p:spPr>
          <p:txBody>
            <a:bodyPr wrap="square" rtlCol="0">
              <a:spAutoFit/>
            </a:bodyPr>
            <a:lstStyle/>
            <a:p>
              <a:pPr algn="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11" name="Picture 10">
              <a:extLst>
                <a:ext uri="{FF2B5EF4-FFF2-40B4-BE49-F238E27FC236}">
                  <a16:creationId xmlns:a16="http://schemas.microsoft.com/office/drawing/2014/main" id="{7C9486A8-A369-43FC-B2D6-9A2311A6A2C5}"/>
                </a:ext>
              </a:extLst>
            </p:cNvPr>
            <p:cNvPicPr>
              <a:picLocks noChangeAspect="1"/>
            </p:cNvPicPr>
            <p:nvPr/>
          </p:nvPicPr>
          <p:blipFill>
            <a:blip r:embed="rId2"/>
            <a:stretch>
              <a:fillRect/>
            </a:stretch>
          </p:blipFill>
          <p:spPr>
            <a:xfrm>
              <a:off x="4345853" y="5951346"/>
              <a:ext cx="452294" cy="678656"/>
            </a:xfrm>
            <a:prstGeom prst="rect">
              <a:avLst/>
            </a:prstGeom>
          </p:spPr>
        </p:pic>
      </p:grpSp>
      <p:sp>
        <p:nvSpPr>
          <p:cNvPr id="2" name="Title 1">
            <a:extLst>
              <a:ext uri="{FF2B5EF4-FFF2-40B4-BE49-F238E27FC236}">
                <a16:creationId xmlns:a16="http://schemas.microsoft.com/office/drawing/2014/main" id="{96E08E03-04FE-4EA2-9846-6285265D6AD9}"/>
              </a:ext>
            </a:extLst>
          </p:cNvPr>
          <p:cNvSpPr>
            <a:spLocks noGrp="1"/>
          </p:cNvSpPr>
          <p:nvPr>
            <p:ph type="title"/>
          </p:nvPr>
        </p:nvSpPr>
        <p:spPr/>
        <p:txBody>
          <a:bodyPr/>
          <a:lstStyle/>
          <a:p>
            <a:r>
              <a:rPr lang="en-US" dirty="0">
                <a:ea typeface="Source Sans Pro Light" panose="020B0403030403020204" pitchFamily="34" charset="0"/>
              </a:rPr>
              <a:t>Lab 14</a:t>
            </a:r>
          </a:p>
        </p:txBody>
      </p:sp>
      <p:sp>
        <p:nvSpPr>
          <p:cNvPr id="3" name="Content Placeholder 2">
            <a:extLst>
              <a:ext uri="{FF2B5EF4-FFF2-40B4-BE49-F238E27FC236}">
                <a16:creationId xmlns:a16="http://schemas.microsoft.com/office/drawing/2014/main" id="{88AA8FA0-1F19-4CFC-8918-EC06F1442C07}"/>
              </a:ext>
            </a:extLst>
          </p:cNvPr>
          <p:cNvSpPr>
            <a:spLocks noGrp="1"/>
          </p:cNvSpPr>
          <p:nvPr>
            <p:ph idx="1"/>
          </p:nvPr>
        </p:nvSpPr>
        <p:spPr>
          <a:xfrm>
            <a:off x="838200" y="1825625"/>
            <a:ext cx="10515600" cy="3890249"/>
          </a:xfrm>
        </p:spPr>
        <p:txBody>
          <a:bodyPr>
            <a:normAutofit/>
          </a:bodyPr>
          <a:lstStyle/>
          <a:p>
            <a:pPr marL="0" indent="0">
              <a:lnSpc>
                <a:spcPct val="100000"/>
              </a:lnSpc>
              <a:spcBef>
                <a:spcPts val="0"/>
              </a:spcBef>
              <a:spcAft>
                <a:spcPts val="1200"/>
              </a:spcAft>
              <a:buNone/>
            </a:pPr>
            <a:r>
              <a:rPr lang="en-US" b="1" dirty="0">
                <a:ea typeface="Source Sans Pro Light" panose="020B0403030403020204" pitchFamily="34" charset="0"/>
                <a:cs typeface="Times New Roman" panose="02020603050405020304" pitchFamily="18" charset="0"/>
              </a:rPr>
              <a:t>Registration</a:t>
            </a:r>
          </a:p>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The ‘registration’ form will illustrate creating new users and storing their information in the database</a:t>
            </a:r>
          </a:p>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May (I haven’t implemented it yet) include validation to ensure the password/confirmation password entries are the same</a:t>
            </a:r>
          </a:p>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Should provide ‘successful registration’ feedback (again, it’s on my ‘to-do’ list)</a:t>
            </a:r>
          </a:p>
        </p:txBody>
      </p:sp>
    </p:spTree>
    <p:extLst>
      <p:ext uri="{BB962C8B-B14F-4D97-AF65-F5344CB8AC3E}">
        <p14:creationId xmlns:p14="http://schemas.microsoft.com/office/powerpoint/2010/main" val="257811673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E0E3909-9C71-4D28-8004-E75F90D07E4C}"/>
              </a:ext>
            </a:extLst>
          </p:cNvPr>
          <p:cNvGrpSpPr/>
          <p:nvPr/>
        </p:nvGrpSpPr>
        <p:grpSpPr>
          <a:xfrm>
            <a:off x="0" y="5807797"/>
            <a:ext cx="12192000" cy="1008205"/>
            <a:chOff x="0" y="5832533"/>
            <a:chExt cx="9144000" cy="1008205"/>
          </a:xfrm>
        </p:grpSpPr>
        <p:sp>
          <p:nvSpPr>
            <p:cNvPr id="8" name="Rectangle 7">
              <a:extLst>
                <a:ext uri="{FF2B5EF4-FFF2-40B4-BE49-F238E27FC236}">
                  <a16:creationId xmlns:a16="http://schemas.microsoft.com/office/drawing/2014/main" id="{CFBC93CD-E3CF-4802-8CB4-D2FC7C005208}"/>
                </a:ext>
              </a:extLst>
            </p:cNvPr>
            <p:cNvSpPr/>
            <p:nvPr/>
          </p:nvSpPr>
          <p:spPr>
            <a:xfrm>
              <a:off x="0" y="5832533"/>
              <a:ext cx="9144000" cy="1008205"/>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a:extLst>
                <a:ext uri="{FF2B5EF4-FFF2-40B4-BE49-F238E27FC236}">
                  <a16:creationId xmlns:a16="http://schemas.microsoft.com/office/drawing/2014/main" id="{1255ED06-A45E-4941-86F2-CE2D00779D24}"/>
                </a:ext>
              </a:extLst>
            </p:cNvPr>
            <p:cNvSpPr txBox="1"/>
            <p:nvPr/>
          </p:nvSpPr>
          <p:spPr>
            <a:xfrm>
              <a:off x="0" y="5936046"/>
              <a:ext cx="3563471" cy="646331"/>
            </a:xfrm>
            <a:prstGeom prst="rect">
              <a:avLst/>
            </a:prstGeom>
            <a:noFill/>
          </p:spPr>
          <p:txBody>
            <a:bodyPr wrap="square" rtlCol="0">
              <a:spAutoFit/>
            </a:bodyPr>
            <a:lstStyle/>
            <a:p>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10" name="TextBox 9">
              <a:extLst>
                <a:ext uri="{FF2B5EF4-FFF2-40B4-BE49-F238E27FC236}">
                  <a16:creationId xmlns:a16="http://schemas.microsoft.com/office/drawing/2014/main" id="{58B0D7FC-5CF1-4E17-AF7E-054CD52FF616}"/>
                </a:ext>
              </a:extLst>
            </p:cNvPr>
            <p:cNvSpPr txBox="1"/>
            <p:nvPr/>
          </p:nvSpPr>
          <p:spPr>
            <a:xfrm>
              <a:off x="5535988" y="5936046"/>
              <a:ext cx="3563471" cy="646331"/>
            </a:xfrm>
            <a:prstGeom prst="rect">
              <a:avLst/>
            </a:prstGeom>
            <a:noFill/>
          </p:spPr>
          <p:txBody>
            <a:bodyPr wrap="square" rtlCol="0">
              <a:spAutoFit/>
            </a:bodyPr>
            <a:lstStyle/>
            <a:p>
              <a:pPr algn="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11" name="Picture 10">
              <a:extLst>
                <a:ext uri="{FF2B5EF4-FFF2-40B4-BE49-F238E27FC236}">
                  <a16:creationId xmlns:a16="http://schemas.microsoft.com/office/drawing/2014/main" id="{7C9486A8-A369-43FC-B2D6-9A2311A6A2C5}"/>
                </a:ext>
              </a:extLst>
            </p:cNvPr>
            <p:cNvPicPr>
              <a:picLocks noChangeAspect="1"/>
            </p:cNvPicPr>
            <p:nvPr/>
          </p:nvPicPr>
          <p:blipFill>
            <a:blip r:embed="rId2"/>
            <a:stretch>
              <a:fillRect/>
            </a:stretch>
          </p:blipFill>
          <p:spPr>
            <a:xfrm>
              <a:off x="4345853" y="5951346"/>
              <a:ext cx="452294" cy="678656"/>
            </a:xfrm>
            <a:prstGeom prst="rect">
              <a:avLst/>
            </a:prstGeom>
          </p:spPr>
        </p:pic>
      </p:grpSp>
      <p:sp>
        <p:nvSpPr>
          <p:cNvPr id="2" name="Title 1">
            <a:extLst>
              <a:ext uri="{FF2B5EF4-FFF2-40B4-BE49-F238E27FC236}">
                <a16:creationId xmlns:a16="http://schemas.microsoft.com/office/drawing/2014/main" id="{96E08E03-04FE-4EA2-9846-6285265D6AD9}"/>
              </a:ext>
            </a:extLst>
          </p:cNvPr>
          <p:cNvSpPr>
            <a:spLocks noGrp="1"/>
          </p:cNvSpPr>
          <p:nvPr>
            <p:ph type="title"/>
          </p:nvPr>
        </p:nvSpPr>
        <p:spPr/>
        <p:txBody>
          <a:bodyPr/>
          <a:lstStyle/>
          <a:p>
            <a:r>
              <a:rPr lang="en-US" dirty="0">
                <a:ea typeface="Source Sans Pro Light" panose="020B0403030403020204" pitchFamily="34" charset="0"/>
              </a:rPr>
              <a:t>Lab 14</a:t>
            </a:r>
          </a:p>
        </p:txBody>
      </p:sp>
      <p:sp>
        <p:nvSpPr>
          <p:cNvPr id="3" name="Content Placeholder 2">
            <a:extLst>
              <a:ext uri="{FF2B5EF4-FFF2-40B4-BE49-F238E27FC236}">
                <a16:creationId xmlns:a16="http://schemas.microsoft.com/office/drawing/2014/main" id="{88AA8FA0-1F19-4CFC-8918-EC06F1442C07}"/>
              </a:ext>
            </a:extLst>
          </p:cNvPr>
          <p:cNvSpPr>
            <a:spLocks noGrp="1"/>
          </p:cNvSpPr>
          <p:nvPr>
            <p:ph idx="1"/>
          </p:nvPr>
        </p:nvSpPr>
        <p:spPr>
          <a:xfrm>
            <a:off x="838200" y="1825625"/>
            <a:ext cx="10515600" cy="3890249"/>
          </a:xfrm>
        </p:spPr>
        <p:txBody>
          <a:bodyPr>
            <a:normAutofit/>
          </a:bodyPr>
          <a:lstStyle/>
          <a:p>
            <a:pPr marL="0" indent="0">
              <a:lnSpc>
                <a:spcPct val="100000"/>
              </a:lnSpc>
              <a:spcBef>
                <a:spcPts val="0"/>
              </a:spcBef>
              <a:spcAft>
                <a:spcPts val="1200"/>
              </a:spcAft>
              <a:buNone/>
            </a:pPr>
            <a:r>
              <a:rPr lang="en-US" b="1" dirty="0">
                <a:ea typeface="Source Sans Pro Light" panose="020B0403030403020204" pitchFamily="34" charset="0"/>
                <a:cs typeface="Times New Roman" panose="02020603050405020304" pitchFamily="18" charset="0"/>
              </a:rPr>
              <a:t>Admin</a:t>
            </a:r>
          </a:p>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The admin link will dynamically produce a table listing all of the current ‘registered’ users</a:t>
            </a:r>
          </a:p>
        </p:txBody>
      </p:sp>
    </p:spTree>
    <p:extLst>
      <p:ext uri="{BB962C8B-B14F-4D97-AF65-F5344CB8AC3E}">
        <p14:creationId xmlns:p14="http://schemas.microsoft.com/office/powerpoint/2010/main" val="43377665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E0E3909-9C71-4D28-8004-E75F90D07E4C}"/>
              </a:ext>
            </a:extLst>
          </p:cNvPr>
          <p:cNvGrpSpPr/>
          <p:nvPr/>
        </p:nvGrpSpPr>
        <p:grpSpPr>
          <a:xfrm>
            <a:off x="0" y="5807797"/>
            <a:ext cx="12192000" cy="1008205"/>
            <a:chOff x="0" y="5832533"/>
            <a:chExt cx="9144000" cy="1008205"/>
          </a:xfrm>
        </p:grpSpPr>
        <p:sp>
          <p:nvSpPr>
            <p:cNvPr id="8" name="Rectangle 7">
              <a:extLst>
                <a:ext uri="{FF2B5EF4-FFF2-40B4-BE49-F238E27FC236}">
                  <a16:creationId xmlns:a16="http://schemas.microsoft.com/office/drawing/2014/main" id="{CFBC93CD-E3CF-4802-8CB4-D2FC7C005208}"/>
                </a:ext>
              </a:extLst>
            </p:cNvPr>
            <p:cNvSpPr/>
            <p:nvPr/>
          </p:nvSpPr>
          <p:spPr>
            <a:xfrm>
              <a:off x="0" y="5832533"/>
              <a:ext cx="9144000" cy="1008205"/>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a:extLst>
                <a:ext uri="{FF2B5EF4-FFF2-40B4-BE49-F238E27FC236}">
                  <a16:creationId xmlns:a16="http://schemas.microsoft.com/office/drawing/2014/main" id="{1255ED06-A45E-4941-86F2-CE2D00779D24}"/>
                </a:ext>
              </a:extLst>
            </p:cNvPr>
            <p:cNvSpPr txBox="1"/>
            <p:nvPr/>
          </p:nvSpPr>
          <p:spPr>
            <a:xfrm>
              <a:off x="0" y="5936046"/>
              <a:ext cx="3563471" cy="646331"/>
            </a:xfrm>
            <a:prstGeom prst="rect">
              <a:avLst/>
            </a:prstGeom>
            <a:noFill/>
          </p:spPr>
          <p:txBody>
            <a:bodyPr wrap="square" rtlCol="0">
              <a:spAutoFit/>
            </a:bodyPr>
            <a:lstStyle/>
            <a:p>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10" name="TextBox 9">
              <a:extLst>
                <a:ext uri="{FF2B5EF4-FFF2-40B4-BE49-F238E27FC236}">
                  <a16:creationId xmlns:a16="http://schemas.microsoft.com/office/drawing/2014/main" id="{58B0D7FC-5CF1-4E17-AF7E-054CD52FF616}"/>
                </a:ext>
              </a:extLst>
            </p:cNvPr>
            <p:cNvSpPr txBox="1"/>
            <p:nvPr/>
          </p:nvSpPr>
          <p:spPr>
            <a:xfrm>
              <a:off x="5535988" y="5936046"/>
              <a:ext cx="3563471" cy="646331"/>
            </a:xfrm>
            <a:prstGeom prst="rect">
              <a:avLst/>
            </a:prstGeom>
            <a:noFill/>
          </p:spPr>
          <p:txBody>
            <a:bodyPr wrap="square" rtlCol="0">
              <a:spAutoFit/>
            </a:bodyPr>
            <a:lstStyle/>
            <a:p>
              <a:pPr algn="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11" name="Picture 10">
              <a:extLst>
                <a:ext uri="{FF2B5EF4-FFF2-40B4-BE49-F238E27FC236}">
                  <a16:creationId xmlns:a16="http://schemas.microsoft.com/office/drawing/2014/main" id="{7C9486A8-A369-43FC-B2D6-9A2311A6A2C5}"/>
                </a:ext>
              </a:extLst>
            </p:cNvPr>
            <p:cNvPicPr>
              <a:picLocks noChangeAspect="1"/>
            </p:cNvPicPr>
            <p:nvPr/>
          </p:nvPicPr>
          <p:blipFill>
            <a:blip r:embed="rId2"/>
            <a:stretch>
              <a:fillRect/>
            </a:stretch>
          </p:blipFill>
          <p:spPr>
            <a:xfrm>
              <a:off x="4345853" y="5951346"/>
              <a:ext cx="452294" cy="678656"/>
            </a:xfrm>
            <a:prstGeom prst="rect">
              <a:avLst/>
            </a:prstGeom>
          </p:spPr>
        </p:pic>
      </p:grpSp>
      <p:sp>
        <p:nvSpPr>
          <p:cNvPr id="2" name="Title 1">
            <a:extLst>
              <a:ext uri="{FF2B5EF4-FFF2-40B4-BE49-F238E27FC236}">
                <a16:creationId xmlns:a16="http://schemas.microsoft.com/office/drawing/2014/main" id="{96E08E03-04FE-4EA2-9846-6285265D6AD9}"/>
              </a:ext>
            </a:extLst>
          </p:cNvPr>
          <p:cNvSpPr>
            <a:spLocks noGrp="1"/>
          </p:cNvSpPr>
          <p:nvPr>
            <p:ph type="title"/>
          </p:nvPr>
        </p:nvSpPr>
        <p:spPr/>
        <p:txBody>
          <a:bodyPr/>
          <a:lstStyle/>
          <a:p>
            <a:r>
              <a:rPr lang="en-US" dirty="0">
                <a:ea typeface="Source Sans Pro Light" panose="020B0403030403020204" pitchFamily="34" charset="0"/>
              </a:rPr>
              <a:t>Lab 14</a:t>
            </a:r>
          </a:p>
        </p:txBody>
      </p:sp>
      <p:sp>
        <p:nvSpPr>
          <p:cNvPr id="3" name="Content Placeholder 2">
            <a:extLst>
              <a:ext uri="{FF2B5EF4-FFF2-40B4-BE49-F238E27FC236}">
                <a16:creationId xmlns:a16="http://schemas.microsoft.com/office/drawing/2014/main" id="{88AA8FA0-1F19-4CFC-8918-EC06F1442C07}"/>
              </a:ext>
            </a:extLst>
          </p:cNvPr>
          <p:cNvSpPr>
            <a:spLocks noGrp="1"/>
          </p:cNvSpPr>
          <p:nvPr>
            <p:ph idx="1"/>
          </p:nvPr>
        </p:nvSpPr>
        <p:spPr>
          <a:xfrm>
            <a:off x="838200" y="1825625"/>
            <a:ext cx="10515600" cy="3890249"/>
          </a:xfrm>
        </p:spPr>
        <p:txBody>
          <a:bodyPr>
            <a:normAutofit/>
          </a:bodyPr>
          <a:lstStyle/>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We’ll see separation of concerns in separate JS &amp; PHP files, each of which performs methods associated with its respective responsibility</a:t>
            </a:r>
          </a:p>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The lab will feature dynamic DOM manipulation – creating, adding, updating, and deleting DOM elements as needed to a single initially empty page element, based on the chosen action</a:t>
            </a:r>
          </a:p>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Hopefully, this will also illustrate how mastery of HTML and CSS is necessary to perform these dynamic changes</a:t>
            </a:r>
          </a:p>
        </p:txBody>
      </p:sp>
    </p:spTree>
    <p:extLst>
      <p:ext uri="{BB962C8B-B14F-4D97-AF65-F5344CB8AC3E}">
        <p14:creationId xmlns:p14="http://schemas.microsoft.com/office/powerpoint/2010/main" val="173990488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E0E3909-9C71-4D28-8004-E75F90D07E4C}"/>
              </a:ext>
            </a:extLst>
          </p:cNvPr>
          <p:cNvGrpSpPr/>
          <p:nvPr/>
        </p:nvGrpSpPr>
        <p:grpSpPr>
          <a:xfrm>
            <a:off x="0" y="5807797"/>
            <a:ext cx="12192000" cy="1008205"/>
            <a:chOff x="0" y="5832533"/>
            <a:chExt cx="9144000" cy="1008205"/>
          </a:xfrm>
        </p:grpSpPr>
        <p:sp>
          <p:nvSpPr>
            <p:cNvPr id="8" name="Rectangle 7">
              <a:extLst>
                <a:ext uri="{FF2B5EF4-FFF2-40B4-BE49-F238E27FC236}">
                  <a16:creationId xmlns:a16="http://schemas.microsoft.com/office/drawing/2014/main" id="{CFBC93CD-E3CF-4802-8CB4-D2FC7C005208}"/>
                </a:ext>
              </a:extLst>
            </p:cNvPr>
            <p:cNvSpPr/>
            <p:nvPr/>
          </p:nvSpPr>
          <p:spPr>
            <a:xfrm>
              <a:off x="0" y="5832533"/>
              <a:ext cx="9144000" cy="1008205"/>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a:extLst>
                <a:ext uri="{FF2B5EF4-FFF2-40B4-BE49-F238E27FC236}">
                  <a16:creationId xmlns:a16="http://schemas.microsoft.com/office/drawing/2014/main" id="{1255ED06-A45E-4941-86F2-CE2D00779D24}"/>
                </a:ext>
              </a:extLst>
            </p:cNvPr>
            <p:cNvSpPr txBox="1"/>
            <p:nvPr/>
          </p:nvSpPr>
          <p:spPr>
            <a:xfrm>
              <a:off x="0" y="5936046"/>
              <a:ext cx="3563471" cy="646331"/>
            </a:xfrm>
            <a:prstGeom prst="rect">
              <a:avLst/>
            </a:prstGeom>
            <a:noFill/>
          </p:spPr>
          <p:txBody>
            <a:bodyPr wrap="square" rtlCol="0">
              <a:spAutoFit/>
            </a:bodyPr>
            <a:lstStyle/>
            <a:p>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10" name="TextBox 9">
              <a:extLst>
                <a:ext uri="{FF2B5EF4-FFF2-40B4-BE49-F238E27FC236}">
                  <a16:creationId xmlns:a16="http://schemas.microsoft.com/office/drawing/2014/main" id="{58B0D7FC-5CF1-4E17-AF7E-054CD52FF616}"/>
                </a:ext>
              </a:extLst>
            </p:cNvPr>
            <p:cNvSpPr txBox="1"/>
            <p:nvPr/>
          </p:nvSpPr>
          <p:spPr>
            <a:xfrm>
              <a:off x="5535988" y="5936046"/>
              <a:ext cx="3563471" cy="646331"/>
            </a:xfrm>
            <a:prstGeom prst="rect">
              <a:avLst/>
            </a:prstGeom>
            <a:noFill/>
          </p:spPr>
          <p:txBody>
            <a:bodyPr wrap="square" rtlCol="0">
              <a:spAutoFit/>
            </a:bodyPr>
            <a:lstStyle/>
            <a:p>
              <a:pPr algn="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11" name="Picture 10">
              <a:extLst>
                <a:ext uri="{FF2B5EF4-FFF2-40B4-BE49-F238E27FC236}">
                  <a16:creationId xmlns:a16="http://schemas.microsoft.com/office/drawing/2014/main" id="{7C9486A8-A369-43FC-B2D6-9A2311A6A2C5}"/>
                </a:ext>
              </a:extLst>
            </p:cNvPr>
            <p:cNvPicPr>
              <a:picLocks noChangeAspect="1"/>
            </p:cNvPicPr>
            <p:nvPr/>
          </p:nvPicPr>
          <p:blipFill>
            <a:blip r:embed="rId2"/>
            <a:stretch>
              <a:fillRect/>
            </a:stretch>
          </p:blipFill>
          <p:spPr>
            <a:xfrm>
              <a:off x="4345853" y="5951346"/>
              <a:ext cx="452294" cy="678656"/>
            </a:xfrm>
            <a:prstGeom prst="rect">
              <a:avLst/>
            </a:prstGeom>
          </p:spPr>
        </p:pic>
      </p:grpSp>
      <p:sp>
        <p:nvSpPr>
          <p:cNvPr id="2" name="Title 1">
            <a:extLst>
              <a:ext uri="{FF2B5EF4-FFF2-40B4-BE49-F238E27FC236}">
                <a16:creationId xmlns:a16="http://schemas.microsoft.com/office/drawing/2014/main" id="{96E08E03-04FE-4EA2-9846-6285265D6AD9}"/>
              </a:ext>
            </a:extLst>
          </p:cNvPr>
          <p:cNvSpPr>
            <a:spLocks noGrp="1"/>
          </p:cNvSpPr>
          <p:nvPr>
            <p:ph type="title"/>
          </p:nvPr>
        </p:nvSpPr>
        <p:spPr/>
        <p:txBody>
          <a:bodyPr/>
          <a:lstStyle/>
          <a:p>
            <a:r>
              <a:rPr lang="en-US" dirty="0">
                <a:ea typeface="Source Sans Pro Light" panose="020B0403030403020204" pitchFamily="34" charset="0"/>
              </a:rPr>
              <a:t>Lab 14</a:t>
            </a:r>
          </a:p>
        </p:txBody>
      </p:sp>
      <p:sp>
        <p:nvSpPr>
          <p:cNvPr id="3" name="Content Placeholder 2">
            <a:extLst>
              <a:ext uri="{FF2B5EF4-FFF2-40B4-BE49-F238E27FC236}">
                <a16:creationId xmlns:a16="http://schemas.microsoft.com/office/drawing/2014/main" id="{88AA8FA0-1F19-4CFC-8918-EC06F1442C07}"/>
              </a:ext>
            </a:extLst>
          </p:cNvPr>
          <p:cNvSpPr>
            <a:spLocks noGrp="1"/>
          </p:cNvSpPr>
          <p:nvPr>
            <p:ph idx="1"/>
          </p:nvPr>
        </p:nvSpPr>
        <p:spPr>
          <a:xfrm>
            <a:off x="838200" y="1825625"/>
            <a:ext cx="10515600" cy="3890249"/>
          </a:xfrm>
        </p:spPr>
        <p:txBody>
          <a:bodyPr>
            <a:normAutofit/>
          </a:bodyPr>
          <a:lstStyle/>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Instead of trying to learn one of the frameworks, here, I’m providing a generic (and simplified) look at some of the practices that are common to them all</a:t>
            </a:r>
          </a:p>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This should make learning whichever one(s) you find yourself tackling in the future easier</a:t>
            </a:r>
          </a:p>
          <a:p>
            <a:pPr marL="0" indent="0">
              <a:lnSpc>
                <a:spcPct val="100000"/>
              </a:lnSpc>
              <a:spcBef>
                <a:spcPts val="0"/>
              </a:spcBef>
              <a:spcAft>
                <a:spcPts val="1200"/>
              </a:spcAft>
              <a:buNone/>
            </a:pPr>
            <a:endParaRPr lang="en-US" dirty="0">
              <a:ea typeface="Source Sans Pro Light" panose="020B0403030403020204" pitchFamily="34" charset="0"/>
              <a:cs typeface="Times New Roman" panose="02020603050405020304" pitchFamily="18" charset="0"/>
            </a:endParaRPr>
          </a:p>
        </p:txBody>
      </p:sp>
    </p:spTree>
    <p:extLst>
      <p:ext uri="{BB962C8B-B14F-4D97-AF65-F5344CB8AC3E}">
        <p14:creationId xmlns:p14="http://schemas.microsoft.com/office/powerpoint/2010/main" val="208635169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E0E3909-9C71-4D28-8004-E75F90D07E4C}"/>
              </a:ext>
            </a:extLst>
          </p:cNvPr>
          <p:cNvGrpSpPr/>
          <p:nvPr/>
        </p:nvGrpSpPr>
        <p:grpSpPr>
          <a:xfrm>
            <a:off x="0" y="5807797"/>
            <a:ext cx="12192000" cy="1008205"/>
            <a:chOff x="0" y="5832533"/>
            <a:chExt cx="9144000" cy="1008205"/>
          </a:xfrm>
        </p:grpSpPr>
        <p:sp>
          <p:nvSpPr>
            <p:cNvPr id="8" name="Rectangle 7">
              <a:extLst>
                <a:ext uri="{FF2B5EF4-FFF2-40B4-BE49-F238E27FC236}">
                  <a16:creationId xmlns:a16="http://schemas.microsoft.com/office/drawing/2014/main" id="{CFBC93CD-E3CF-4802-8CB4-D2FC7C005208}"/>
                </a:ext>
              </a:extLst>
            </p:cNvPr>
            <p:cNvSpPr/>
            <p:nvPr/>
          </p:nvSpPr>
          <p:spPr>
            <a:xfrm>
              <a:off x="0" y="5832533"/>
              <a:ext cx="9144000" cy="1008205"/>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a:extLst>
                <a:ext uri="{FF2B5EF4-FFF2-40B4-BE49-F238E27FC236}">
                  <a16:creationId xmlns:a16="http://schemas.microsoft.com/office/drawing/2014/main" id="{1255ED06-A45E-4941-86F2-CE2D00779D24}"/>
                </a:ext>
              </a:extLst>
            </p:cNvPr>
            <p:cNvSpPr txBox="1"/>
            <p:nvPr/>
          </p:nvSpPr>
          <p:spPr>
            <a:xfrm>
              <a:off x="0" y="5936046"/>
              <a:ext cx="3563471" cy="646331"/>
            </a:xfrm>
            <a:prstGeom prst="rect">
              <a:avLst/>
            </a:prstGeom>
            <a:noFill/>
          </p:spPr>
          <p:txBody>
            <a:bodyPr wrap="square" rtlCol="0">
              <a:spAutoFit/>
            </a:bodyPr>
            <a:lstStyle/>
            <a:p>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10" name="TextBox 9">
              <a:extLst>
                <a:ext uri="{FF2B5EF4-FFF2-40B4-BE49-F238E27FC236}">
                  <a16:creationId xmlns:a16="http://schemas.microsoft.com/office/drawing/2014/main" id="{58B0D7FC-5CF1-4E17-AF7E-054CD52FF616}"/>
                </a:ext>
              </a:extLst>
            </p:cNvPr>
            <p:cNvSpPr txBox="1"/>
            <p:nvPr/>
          </p:nvSpPr>
          <p:spPr>
            <a:xfrm>
              <a:off x="5535988" y="5936046"/>
              <a:ext cx="3563471" cy="646331"/>
            </a:xfrm>
            <a:prstGeom prst="rect">
              <a:avLst/>
            </a:prstGeom>
            <a:noFill/>
          </p:spPr>
          <p:txBody>
            <a:bodyPr wrap="square" rtlCol="0">
              <a:spAutoFit/>
            </a:bodyPr>
            <a:lstStyle/>
            <a:p>
              <a:pPr algn="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11" name="Picture 10">
              <a:extLst>
                <a:ext uri="{FF2B5EF4-FFF2-40B4-BE49-F238E27FC236}">
                  <a16:creationId xmlns:a16="http://schemas.microsoft.com/office/drawing/2014/main" id="{7C9486A8-A369-43FC-B2D6-9A2311A6A2C5}"/>
                </a:ext>
              </a:extLst>
            </p:cNvPr>
            <p:cNvPicPr>
              <a:picLocks noChangeAspect="1"/>
            </p:cNvPicPr>
            <p:nvPr/>
          </p:nvPicPr>
          <p:blipFill>
            <a:blip r:embed="rId2"/>
            <a:stretch>
              <a:fillRect/>
            </a:stretch>
          </p:blipFill>
          <p:spPr>
            <a:xfrm>
              <a:off x="4345853" y="5951346"/>
              <a:ext cx="452294" cy="678656"/>
            </a:xfrm>
            <a:prstGeom prst="rect">
              <a:avLst/>
            </a:prstGeom>
          </p:spPr>
        </p:pic>
      </p:grpSp>
      <p:sp>
        <p:nvSpPr>
          <p:cNvPr id="2" name="Title 1">
            <a:extLst>
              <a:ext uri="{FF2B5EF4-FFF2-40B4-BE49-F238E27FC236}">
                <a16:creationId xmlns:a16="http://schemas.microsoft.com/office/drawing/2014/main" id="{96E08E03-04FE-4EA2-9846-6285265D6AD9}"/>
              </a:ext>
            </a:extLst>
          </p:cNvPr>
          <p:cNvSpPr>
            <a:spLocks noGrp="1"/>
          </p:cNvSpPr>
          <p:nvPr>
            <p:ph type="title"/>
          </p:nvPr>
        </p:nvSpPr>
        <p:spPr/>
        <p:txBody>
          <a:bodyPr/>
          <a:lstStyle/>
          <a:p>
            <a:r>
              <a:rPr lang="en-US" dirty="0">
                <a:ea typeface="Source Sans Pro Light" panose="020B0403030403020204" pitchFamily="34" charset="0"/>
              </a:rPr>
              <a:t>Lab 14</a:t>
            </a:r>
          </a:p>
        </p:txBody>
      </p:sp>
      <p:sp>
        <p:nvSpPr>
          <p:cNvPr id="3" name="Content Placeholder 2">
            <a:extLst>
              <a:ext uri="{FF2B5EF4-FFF2-40B4-BE49-F238E27FC236}">
                <a16:creationId xmlns:a16="http://schemas.microsoft.com/office/drawing/2014/main" id="{88AA8FA0-1F19-4CFC-8918-EC06F1442C07}"/>
              </a:ext>
            </a:extLst>
          </p:cNvPr>
          <p:cNvSpPr>
            <a:spLocks noGrp="1"/>
          </p:cNvSpPr>
          <p:nvPr>
            <p:ph idx="1"/>
          </p:nvPr>
        </p:nvSpPr>
        <p:spPr>
          <a:xfrm>
            <a:off x="838200" y="1825625"/>
            <a:ext cx="10515600" cy="3890249"/>
          </a:xfrm>
        </p:spPr>
        <p:txBody>
          <a:bodyPr>
            <a:normAutofit/>
          </a:bodyPr>
          <a:lstStyle/>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It may take us more than a single lab meeting to complete</a:t>
            </a:r>
          </a:p>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We’ll have to be flexible</a:t>
            </a:r>
          </a:p>
          <a:p>
            <a:pPr marL="0" indent="0">
              <a:lnSpc>
                <a:spcPct val="100000"/>
              </a:lnSpc>
              <a:spcBef>
                <a:spcPts val="0"/>
              </a:spcBef>
              <a:spcAft>
                <a:spcPts val="1200"/>
              </a:spcAft>
              <a:buNone/>
            </a:pPr>
            <a:endParaRPr lang="en-US" dirty="0">
              <a:ea typeface="Source Sans Pro Light" panose="020B0403030403020204" pitchFamily="34" charset="0"/>
              <a:cs typeface="Times New Roman" panose="02020603050405020304" pitchFamily="18" charset="0"/>
            </a:endParaRPr>
          </a:p>
        </p:txBody>
      </p:sp>
    </p:spTree>
    <p:extLst>
      <p:ext uri="{BB962C8B-B14F-4D97-AF65-F5344CB8AC3E}">
        <p14:creationId xmlns:p14="http://schemas.microsoft.com/office/powerpoint/2010/main" val="323761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E0E3909-9C71-4D28-8004-E75F90D07E4C}"/>
              </a:ext>
            </a:extLst>
          </p:cNvPr>
          <p:cNvGrpSpPr/>
          <p:nvPr/>
        </p:nvGrpSpPr>
        <p:grpSpPr>
          <a:xfrm>
            <a:off x="0" y="5807797"/>
            <a:ext cx="12192000" cy="1008205"/>
            <a:chOff x="0" y="5832533"/>
            <a:chExt cx="9144000" cy="1008205"/>
          </a:xfrm>
        </p:grpSpPr>
        <p:sp>
          <p:nvSpPr>
            <p:cNvPr id="8" name="Rectangle 7">
              <a:extLst>
                <a:ext uri="{FF2B5EF4-FFF2-40B4-BE49-F238E27FC236}">
                  <a16:creationId xmlns:a16="http://schemas.microsoft.com/office/drawing/2014/main" id="{CFBC93CD-E3CF-4802-8CB4-D2FC7C005208}"/>
                </a:ext>
              </a:extLst>
            </p:cNvPr>
            <p:cNvSpPr/>
            <p:nvPr/>
          </p:nvSpPr>
          <p:spPr>
            <a:xfrm>
              <a:off x="0" y="5832533"/>
              <a:ext cx="9144000" cy="1008205"/>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a:extLst>
                <a:ext uri="{FF2B5EF4-FFF2-40B4-BE49-F238E27FC236}">
                  <a16:creationId xmlns:a16="http://schemas.microsoft.com/office/drawing/2014/main" id="{1255ED06-A45E-4941-86F2-CE2D00779D24}"/>
                </a:ext>
              </a:extLst>
            </p:cNvPr>
            <p:cNvSpPr txBox="1"/>
            <p:nvPr/>
          </p:nvSpPr>
          <p:spPr>
            <a:xfrm>
              <a:off x="0" y="5936046"/>
              <a:ext cx="3563471" cy="646331"/>
            </a:xfrm>
            <a:prstGeom prst="rect">
              <a:avLst/>
            </a:prstGeom>
            <a:noFill/>
          </p:spPr>
          <p:txBody>
            <a:bodyPr wrap="square" rtlCol="0">
              <a:spAutoFit/>
            </a:bodyPr>
            <a:lstStyle/>
            <a:p>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10" name="TextBox 9">
              <a:extLst>
                <a:ext uri="{FF2B5EF4-FFF2-40B4-BE49-F238E27FC236}">
                  <a16:creationId xmlns:a16="http://schemas.microsoft.com/office/drawing/2014/main" id="{58B0D7FC-5CF1-4E17-AF7E-054CD52FF616}"/>
                </a:ext>
              </a:extLst>
            </p:cNvPr>
            <p:cNvSpPr txBox="1"/>
            <p:nvPr/>
          </p:nvSpPr>
          <p:spPr>
            <a:xfrm>
              <a:off x="5535988" y="5936046"/>
              <a:ext cx="3563471" cy="646331"/>
            </a:xfrm>
            <a:prstGeom prst="rect">
              <a:avLst/>
            </a:prstGeom>
            <a:noFill/>
          </p:spPr>
          <p:txBody>
            <a:bodyPr wrap="square" rtlCol="0">
              <a:spAutoFit/>
            </a:bodyPr>
            <a:lstStyle/>
            <a:p>
              <a:pPr algn="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11" name="Picture 10">
              <a:extLst>
                <a:ext uri="{FF2B5EF4-FFF2-40B4-BE49-F238E27FC236}">
                  <a16:creationId xmlns:a16="http://schemas.microsoft.com/office/drawing/2014/main" id="{7C9486A8-A369-43FC-B2D6-9A2311A6A2C5}"/>
                </a:ext>
              </a:extLst>
            </p:cNvPr>
            <p:cNvPicPr>
              <a:picLocks noChangeAspect="1"/>
            </p:cNvPicPr>
            <p:nvPr/>
          </p:nvPicPr>
          <p:blipFill>
            <a:blip r:embed="rId2"/>
            <a:stretch>
              <a:fillRect/>
            </a:stretch>
          </p:blipFill>
          <p:spPr>
            <a:xfrm>
              <a:off x="4345853" y="5951346"/>
              <a:ext cx="452294" cy="678656"/>
            </a:xfrm>
            <a:prstGeom prst="rect">
              <a:avLst/>
            </a:prstGeom>
          </p:spPr>
        </p:pic>
      </p:grpSp>
      <p:sp>
        <p:nvSpPr>
          <p:cNvPr id="2" name="Title 1">
            <a:extLst>
              <a:ext uri="{FF2B5EF4-FFF2-40B4-BE49-F238E27FC236}">
                <a16:creationId xmlns:a16="http://schemas.microsoft.com/office/drawing/2014/main" id="{96E08E03-04FE-4EA2-9846-6285265D6AD9}"/>
              </a:ext>
            </a:extLst>
          </p:cNvPr>
          <p:cNvSpPr>
            <a:spLocks noGrp="1"/>
          </p:cNvSpPr>
          <p:nvPr>
            <p:ph type="title"/>
          </p:nvPr>
        </p:nvSpPr>
        <p:spPr/>
        <p:txBody>
          <a:bodyPr/>
          <a:lstStyle/>
          <a:p>
            <a:r>
              <a:rPr lang="en-US" dirty="0"/>
              <a:t>Characteristics</a:t>
            </a:r>
          </a:p>
        </p:txBody>
      </p:sp>
      <p:sp>
        <p:nvSpPr>
          <p:cNvPr id="4" name="Text Placeholder 3">
            <a:extLst>
              <a:ext uri="{FF2B5EF4-FFF2-40B4-BE49-F238E27FC236}">
                <a16:creationId xmlns:a16="http://schemas.microsoft.com/office/drawing/2014/main" id="{0A51EBB1-8AE1-4158-9D39-158B50252E67}"/>
              </a:ext>
            </a:extLst>
          </p:cNvPr>
          <p:cNvSpPr>
            <a:spLocks noGrp="1"/>
          </p:cNvSpPr>
          <p:nvPr>
            <p:ph type="body" idx="1"/>
          </p:nvPr>
        </p:nvSpPr>
        <p:spPr/>
        <p:txBody>
          <a:bodyPr/>
          <a:lstStyle/>
          <a:p>
            <a:r>
              <a:rPr lang="en-US" dirty="0"/>
              <a:t>Separation of Concerns</a:t>
            </a:r>
          </a:p>
        </p:txBody>
      </p:sp>
    </p:spTree>
    <p:extLst>
      <p:ext uri="{BB962C8B-B14F-4D97-AF65-F5344CB8AC3E}">
        <p14:creationId xmlns:p14="http://schemas.microsoft.com/office/powerpoint/2010/main" val="376032408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E0E3909-9C71-4D28-8004-E75F90D07E4C}"/>
              </a:ext>
            </a:extLst>
          </p:cNvPr>
          <p:cNvGrpSpPr/>
          <p:nvPr/>
        </p:nvGrpSpPr>
        <p:grpSpPr>
          <a:xfrm>
            <a:off x="0" y="5807797"/>
            <a:ext cx="12192000" cy="1008205"/>
            <a:chOff x="0" y="5832533"/>
            <a:chExt cx="9144000" cy="1008205"/>
          </a:xfrm>
        </p:grpSpPr>
        <p:sp>
          <p:nvSpPr>
            <p:cNvPr id="8" name="Rectangle 7">
              <a:extLst>
                <a:ext uri="{FF2B5EF4-FFF2-40B4-BE49-F238E27FC236}">
                  <a16:creationId xmlns:a16="http://schemas.microsoft.com/office/drawing/2014/main" id="{CFBC93CD-E3CF-4802-8CB4-D2FC7C005208}"/>
                </a:ext>
              </a:extLst>
            </p:cNvPr>
            <p:cNvSpPr/>
            <p:nvPr/>
          </p:nvSpPr>
          <p:spPr>
            <a:xfrm>
              <a:off x="0" y="5832533"/>
              <a:ext cx="9144000" cy="1008205"/>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a:extLst>
                <a:ext uri="{FF2B5EF4-FFF2-40B4-BE49-F238E27FC236}">
                  <a16:creationId xmlns:a16="http://schemas.microsoft.com/office/drawing/2014/main" id="{1255ED06-A45E-4941-86F2-CE2D00779D24}"/>
                </a:ext>
              </a:extLst>
            </p:cNvPr>
            <p:cNvSpPr txBox="1"/>
            <p:nvPr/>
          </p:nvSpPr>
          <p:spPr>
            <a:xfrm>
              <a:off x="0" y="5936046"/>
              <a:ext cx="3563471" cy="646331"/>
            </a:xfrm>
            <a:prstGeom prst="rect">
              <a:avLst/>
            </a:prstGeom>
            <a:noFill/>
          </p:spPr>
          <p:txBody>
            <a:bodyPr wrap="square" rtlCol="0">
              <a:spAutoFit/>
            </a:bodyPr>
            <a:lstStyle/>
            <a:p>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10" name="TextBox 9">
              <a:extLst>
                <a:ext uri="{FF2B5EF4-FFF2-40B4-BE49-F238E27FC236}">
                  <a16:creationId xmlns:a16="http://schemas.microsoft.com/office/drawing/2014/main" id="{58B0D7FC-5CF1-4E17-AF7E-054CD52FF616}"/>
                </a:ext>
              </a:extLst>
            </p:cNvPr>
            <p:cNvSpPr txBox="1"/>
            <p:nvPr/>
          </p:nvSpPr>
          <p:spPr>
            <a:xfrm>
              <a:off x="5535988" y="5936046"/>
              <a:ext cx="3563471" cy="646331"/>
            </a:xfrm>
            <a:prstGeom prst="rect">
              <a:avLst/>
            </a:prstGeom>
            <a:noFill/>
          </p:spPr>
          <p:txBody>
            <a:bodyPr wrap="square" rtlCol="0">
              <a:spAutoFit/>
            </a:bodyPr>
            <a:lstStyle/>
            <a:p>
              <a:pPr algn="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11" name="Picture 10">
              <a:extLst>
                <a:ext uri="{FF2B5EF4-FFF2-40B4-BE49-F238E27FC236}">
                  <a16:creationId xmlns:a16="http://schemas.microsoft.com/office/drawing/2014/main" id="{7C9486A8-A369-43FC-B2D6-9A2311A6A2C5}"/>
                </a:ext>
              </a:extLst>
            </p:cNvPr>
            <p:cNvPicPr>
              <a:picLocks noChangeAspect="1"/>
            </p:cNvPicPr>
            <p:nvPr/>
          </p:nvPicPr>
          <p:blipFill>
            <a:blip r:embed="rId2"/>
            <a:stretch>
              <a:fillRect/>
            </a:stretch>
          </p:blipFill>
          <p:spPr>
            <a:xfrm>
              <a:off x="4345853" y="5951346"/>
              <a:ext cx="452294" cy="678656"/>
            </a:xfrm>
            <a:prstGeom prst="rect">
              <a:avLst/>
            </a:prstGeom>
          </p:spPr>
        </p:pic>
      </p:grpSp>
      <p:sp>
        <p:nvSpPr>
          <p:cNvPr id="2" name="Title 1">
            <a:extLst>
              <a:ext uri="{FF2B5EF4-FFF2-40B4-BE49-F238E27FC236}">
                <a16:creationId xmlns:a16="http://schemas.microsoft.com/office/drawing/2014/main" id="{96E08E03-04FE-4EA2-9846-6285265D6AD9}"/>
              </a:ext>
            </a:extLst>
          </p:cNvPr>
          <p:cNvSpPr>
            <a:spLocks noGrp="1"/>
          </p:cNvSpPr>
          <p:nvPr>
            <p:ph type="title"/>
          </p:nvPr>
        </p:nvSpPr>
        <p:spPr/>
        <p:txBody>
          <a:bodyPr/>
          <a:lstStyle/>
          <a:p>
            <a:r>
              <a:rPr lang="en-US" dirty="0">
                <a:ea typeface="Source Sans Pro Light" panose="020B0403030403020204" pitchFamily="34" charset="0"/>
              </a:rPr>
              <a:t>Lab 14</a:t>
            </a:r>
          </a:p>
        </p:txBody>
      </p:sp>
      <p:sp>
        <p:nvSpPr>
          <p:cNvPr id="3" name="Content Placeholder 2">
            <a:extLst>
              <a:ext uri="{FF2B5EF4-FFF2-40B4-BE49-F238E27FC236}">
                <a16:creationId xmlns:a16="http://schemas.microsoft.com/office/drawing/2014/main" id="{88AA8FA0-1F19-4CFC-8918-EC06F1442C07}"/>
              </a:ext>
            </a:extLst>
          </p:cNvPr>
          <p:cNvSpPr>
            <a:spLocks noGrp="1"/>
          </p:cNvSpPr>
          <p:nvPr>
            <p:ph idx="1"/>
          </p:nvPr>
        </p:nvSpPr>
        <p:spPr>
          <a:xfrm>
            <a:off x="838200" y="1825625"/>
            <a:ext cx="10515600" cy="3890249"/>
          </a:xfrm>
        </p:spPr>
        <p:txBody>
          <a:bodyPr>
            <a:normAutofit/>
          </a:bodyPr>
          <a:lstStyle/>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It may take us more than a single lab meeting to complete</a:t>
            </a:r>
          </a:p>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We’ll have to be flexible</a:t>
            </a:r>
          </a:p>
          <a:p>
            <a:pPr marL="0" indent="0">
              <a:lnSpc>
                <a:spcPct val="100000"/>
              </a:lnSpc>
              <a:spcBef>
                <a:spcPts val="0"/>
              </a:spcBef>
              <a:spcAft>
                <a:spcPts val="1200"/>
              </a:spcAft>
              <a:buNone/>
            </a:pPr>
            <a:endParaRPr lang="en-US" dirty="0">
              <a:ea typeface="Source Sans Pro Light" panose="020B040303040302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C015172E-2A2E-4868-9784-437A0BB391F5}"/>
              </a:ext>
            </a:extLst>
          </p:cNvPr>
          <p:cNvPicPr>
            <a:picLocks noChangeAspect="1"/>
          </p:cNvPicPr>
          <p:nvPr/>
        </p:nvPicPr>
        <p:blipFill rotWithShape="1">
          <a:blip r:embed="rId3"/>
          <a:srcRect l="1875" t="12645" r="899"/>
          <a:stretch/>
        </p:blipFill>
        <p:spPr>
          <a:xfrm>
            <a:off x="204787" y="41998"/>
            <a:ext cx="11853863" cy="5713412"/>
          </a:xfrm>
          <a:prstGeom prst="rect">
            <a:avLst/>
          </a:prstGeom>
        </p:spPr>
      </p:pic>
    </p:spTree>
    <p:extLst>
      <p:ext uri="{BB962C8B-B14F-4D97-AF65-F5344CB8AC3E}">
        <p14:creationId xmlns:p14="http://schemas.microsoft.com/office/powerpoint/2010/main" val="41079229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E0E3909-9C71-4D28-8004-E75F90D07E4C}"/>
              </a:ext>
            </a:extLst>
          </p:cNvPr>
          <p:cNvGrpSpPr/>
          <p:nvPr/>
        </p:nvGrpSpPr>
        <p:grpSpPr>
          <a:xfrm>
            <a:off x="0" y="5807797"/>
            <a:ext cx="12192000" cy="1008205"/>
            <a:chOff x="0" y="5832533"/>
            <a:chExt cx="9144000" cy="1008205"/>
          </a:xfrm>
        </p:grpSpPr>
        <p:sp>
          <p:nvSpPr>
            <p:cNvPr id="8" name="Rectangle 7">
              <a:extLst>
                <a:ext uri="{FF2B5EF4-FFF2-40B4-BE49-F238E27FC236}">
                  <a16:creationId xmlns:a16="http://schemas.microsoft.com/office/drawing/2014/main" id="{CFBC93CD-E3CF-4802-8CB4-D2FC7C005208}"/>
                </a:ext>
              </a:extLst>
            </p:cNvPr>
            <p:cNvSpPr/>
            <p:nvPr/>
          </p:nvSpPr>
          <p:spPr>
            <a:xfrm>
              <a:off x="0" y="5832533"/>
              <a:ext cx="9144000" cy="1008205"/>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a:extLst>
                <a:ext uri="{FF2B5EF4-FFF2-40B4-BE49-F238E27FC236}">
                  <a16:creationId xmlns:a16="http://schemas.microsoft.com/office/drawing/2014/main" id="{1255ED06-A45E-4941-86F2-CE2D00779D24}"/>
                </a:ext>
              </a:extLst>
            </p:cNvPr>
            <p:cNvSpPr txBox="1"/>
            <p:nvPr/>
          </p:nvSpPr>
          <p:spPr>
            <a:xfrm>
              <a:off x="0" y="5936046"/>
              <a:ext cx="3563471" cy="646331"/>
            </a:xfrm>
            <a:prstGeom prst="rect">
              <a:avLst/>
            </a:prstGeom>
            <a:noFill/>
          </p:spPr>
          <p:txBody>
            <a:bodyPr wrap="square" rtlCol="0">
              <a:spAutoFit/>
            </a:bodyPr>
            <a:lstStyle/>
            <a:p>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10" name="TextBox 9">
              <a:extLst>
                <a:ext uri="{FF2B5EF4-FFF2-40B4-BE49-F238E27FC236}">
                  <a16:creationId xmlns:a16="http://schemas.microsoft.com/office/drawing/2014/main" id="{58B0D7FC-5CF1-4E17-AF7E-054CD52FF616}"/>
                </a:ext>
              </a:extLst>
            </p:cNvPr>
            <p:cNvSpPr txBox="1"/>
            <p:nvPr/>
          </p:nvSpPr>
          <p:spPr>
            <a:xfrm>
              <a:off x="5535988" y="5936046"/>
              <a:ext cx="3563471" cy="646331"/>
            </a:xfrm>
            <a:prstGeom prst="rect">
              <a:avLst/>
            </a:prstGeom>
            <a:noFill/>
          </p:spPr>
          <p:txBody>
            <a:bodyPr wrap="square" rtlCol="0">
              <a:spAutoFit/>
            </a:bodyPr>
            <a:lstStyle/>
            <a:p>
              <a:pPr algn="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11" name="Picture 10">
              <a:extLst>
                <a:ext uri="{FF2B5EF4-FFF2-40B4-BE49-F238E27FC236}">
                  <a16:creationId xmlns:a16="http://schemas.microsoft.com/office/drawing/2014/main" id="{7C9486A8-A369-43FC-B2D6-9A2311A6A2C5}"/>
                </a:ext>
              </a:extLst>
            </p:cNvPr>
            <p:cNvPicPr>
              <a:picLocks noChangeAspect="1"/>
            </p:cNvPicPr>
            <p:nvPr/>
          </p:nvPicPr>
          <p:blipFill>
            <a:blip r:embed="rId2"/>
            <a:stretch>
              <a:fillRect/>
            </a:stretch>
          </p:blipFill>
          <p:spPr>
            <a:xfrm>
              <a:off x="4345853" y="5951346"/>
              <a:ext cx="452294" cy="678656"/>
            </a:xfrm>
            <a:prstGeom prst="rect">
              <a:avLst/>
            </a:prstGeom>
          </p:spPr>
        </p:pic>
      </p:grpSp>
      <p:sp>
        <p:nvSpPr>
          <p:cNvPr id="2" name="Title 1">
            <a:extLst>
              <a:ext uri="{FF2B5EF4-FFF2-40B4-BE49-F238E27FC236}">
                <a16:creationId xmlns:a16="http://schemas.microsoft.com/office/drawing/2014/main" id="{96E08E03-04FE-4EA2-9846-6285265D6AD9}"/>
              </a:ext>
            </a:extLst>
          </p:cNvPr>
          <p:cNvSpPr>
            <a:spLocks noGrp="1"/>
          </p:cNvSpPr>
          <p:nvPr>
            <p:ph type="title"/>
          </p:nvPr>
        </p:nvSpPr>
        <p:spPr/>
        <p:txBody>
          <a:bodyPr/>
          <a:lstStyle/>
          <a:p>
            <a:r>
              <a:rPr lang="en-US" dirty="0">
                <a:ea typeface="Source Sans Pro Light" panose="020B0403030403020204" pitchFamily="34" charset="0"/>
              </a:rPr>
              <a:t>Sources</a:t>
            </a:r>
          </a:p>
        </p:txBody>
      </p:sp>
      <p:sp>
        <p:nvSpPr>
          <p:cNvPr id="3" name="Content Placeholder 2">
            <a:extLst>
              <a:ext uri="{FF2B5EF4-FFF2-40B4-BE49-F238E27FC236}">
                <a16:creationId xmlns:a16="http://schemas.microsoft.com/office/drawing/2014/main" id="{88AA8FA0-1F19-4CFC-8918-EC06F1442C07}"/>
              </a:ext>
            </a:extLst>
          </p:cNvPr>
          <p:cNvSpPr>
            <a:spLocks noGrp="1"/>
          </p:cNvSpPr>
          <p:nvPr>
            <p:ph idx="1"/>
          </p:nvPr>
        </p:nvSpPr>
        <p:spPr>
          <a:xfrm>
            <a:off x="838200" y="1825625"/>
            <a:ext cx="10515600" cy="3890249"/>
          </a:xfrm>
        </p:spPr>
        <p:txBody>
          <a:bodyPr>
            <a:normAutofit/>
          </a:bodyPr>
          <a:lstStyle/>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hlinkClick r:id="rId3"/>
              </a:rPr>
              <a:t>https://martinfowler.com/architecture/</a:t>
            </a:r>
          </a:p>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hlinkClick r:id="rId3"/>
              </a:rPr>
              <a:t>https://livebook.manning.com/book/spa-design-and-architecture/</a:t>
            </a:r>
            <a:r>
              <a:rPr lang="en-US" dirty="0">
                <a:ea typeface="Source Sans Pro Light" panose="020B0403030403020204" pitchFamily="34" charset="0"/>
                <a:cs typeface="Times New Roman" panose="02020603050405020304" pitchFamily="18" charset="0"/>
              </a:rPr>
              <a:t> </a:t>
            </a:r>
          </a:p>
        </p:txBody>
      </p:sp>
    </p:spTree>
    <p:extLst>
      <p:ext uri="{BB962C8B-B14F-4D97-AF65-F5344CB8AC3E}">
        <p14:creationId xmlns:p14="http://schemas.microsoft.com/office/powerpoint/2010/main" val="3758313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E0E3909-9C71-4D28-8004-E75F90D07E4C}"/>
              </a:ext>
            </a:extLst>
          </p:cNvPr>
          <p:cNvGrpSpPr/>
          <p:nvPr/>
        </p:nvGrpSpPr>
        <p:grpSpPr>
          <a:xfrm>
            <a:off x="0" y="5807797"/>
            <a:ext cx="12192000" cy="1008205"/>
            <a:chOff x="0" y="5832533"/>
            <a:chExt cx="9144000" cy="1008205"/>
          </a:xfrm>
        </p:grpSpPr>
        <p:sp>
          <p:nvSpPr>
            <p:cNvPr id="8" name="Rectangle 7">
              <a:extLst>
                <a:ext uri="{FF2B5EF4-FFF2-40B4-BE49-F238E27FC236}">
                  <a16:creationId xmlns:a16="http://schemas.microsoft.com/office/drawing/2014/main" id="{CFBC93CD-E3CF-4802-8CB4-D2FC7C005208}"/>
                </a:ext>
              </a:extLst>
            </p:cNvPr>
            <p:cNvSpPr/>
            <p:nvPr/>
          </p:nvSpPr>
          <p:spPr>
            <a:xfrm>
              <a:off x="0" y="5832533"/>
              <a:ext cx="9144000" cy="1008205"/>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a:extLst>
                <a:ext uri="{FF2B5EF4-FFF2-40B4-BE49-F238E27FC236}">
                  <a16:creationId xmlns:a16="http://schemas.microsoft.com/office/drawing/2014/main" id="{1255ED06-A45E-4941-86F2-CE2D00779D24}"/>
                </a:ext>
              </a:extLst>
            </p:cNvPr>
            <p:cNvSpPr txBox="1"/>
            <p:nvPr/>
          </p:nvSpPr>
          <p:spPr>
            <a:xfrm>
              <a:off x="0" y="5936046"/>
              <a:ext cx="3563471" cy="646331"/>
            </a:xfrm>
            <a:prstGeom prst="rect">
              <a:avLst/>
            </a:prstGeom>
            <a:noFill/>
          </p:spPr>
          <p:txBody>
            <a:bodyPr wrap="square" rtlCol="0">
              <a:spAutoFit/>
            </a:bodyPr>
            <a:lstStyle/>
            <a:p>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10" name="TextBox 9">
              <a:extLst>
                <a:ext uri="{FF2B5EF4-FFF2-40B4-BE49-F238E27FC236}">
                  <a16:creationId xmlns:a16="http://schemas.microsoft.com/office/drawing/2014/main" id="{58B0D7FC-5CF1-4E17-AF7E-054CD52FF616}"/>
                </a:ext>
              </a:extLst>
            </p:cNvPr>
            <p:cNvSpPr txBox="1"/>
            <p:nvPr/>
          </p:nvSpPr>
          <p:spPr>
            <a:xfrm>
              <a:off x="5535988" y="5936046"/>
              <a:ext cx="3563471" cy="646331"/>
            </a:xfrm>
            <a:prstGeom prst="rect">
              <a:avLst/>
            </a:prstGeom>
            <a:noFill/>
          </p:spPr>
          <p:txBody>
            <a:bodyPr wrap="square" rtlCol="0">
              <a:spAutoFit/>
            </a:bodyPr>
            <a:lstStyle/>
            <a:p>
              <a:pPr algn="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11" name="Picture 10">
              <a:extLst>
                <a:ext uri="{FF2B5EF4-FFF2-40B4-BE49-F238E27FC236}">
                  <a16:creationId xmlns:a16="http://schemas.microsoft.com/office/drawing/2014/main" id="{7C9486A8-A369-43FC-B2D6-9A2311A6A2C5}"/>
                </a:ext>
              </a:extLst>
            </p:cNvPr>
            <p:cNvPicPr>
              <a:picLocks noChangeAspect="1"/>
            </p:cNvPicPr>
            <p:nvPr/>
          </p:nvPicPr>
          <p:blipFill>
            <a:blip r:embed="rId2"/>
            <a:stretch>
              <a:fillRect/>
            </a:stretch>
          </p:blipFill>
          <p:spPr>
            <a:xfrm>
              <a:off x="4345853" y="5951346"/>
              <a:ext cx="452294" cy="678656"/>
            </a:xfrm>
            <a:prstGeom prst="rect">
              <a:avLst/>
            </a:prstGeom>
          </p:spPr>
        </p:pic>
      </p:grpSp>
      <p:sp>
        <p:nvSpPr>
          <p:cNvPr id="2" name="Title 1">
            <a:extLst>
              <a:ext uri="{FF2B5EF4-FFF2-40B4-BE49-F238E27FC236}">
                <a16:creationId xmlns:a16="http://schemas.microsoft.com/office/drawing/2014/main" id="{96E08E03-04FE-4EA2-9846-6285265D6AD9}"/>
              </a:ext>
            </a:extLst>
          </p:cNvPr>
          <p:cNvSpPr>
            <a:spLocks noGrp="1"/>
          </p:cNvSpPr>
          <p:nvPr>
            <p:ph type="title"/>
          </p:nvPr>
        </p:nvSpPr>
        <p:spPr/>
        <p:txBody>
          <a:bodyPr/>
          <a:lstStyle/>
          <a:p>
            <a:r>
              <a:rPr lang="en-US" dirty="0">
                <a:ea typeface="Source Sans Pro Light" panose="020B0403030403020204" pitchFamily="34" charset="0"/>
              </a:rPr>
              <a:t>Separation of Concerns</a:t>
            </a:r>
          </a:p>
        </p:txBody>
      </p:sp>
      <p:sp>
        <p:nvSpPr>
          <p:cNvPr id="3" name="Content Placeholder 2">
            <a:extLst>
              <a:ext uri="{FF2B5EF4-FFF2-40B4-BE49-F238E27FC236}">
                <a16:creationId xmlns:a16="http://schemas.microsoft.com/office/drawing/2014/main" id="{88AA8FA0-1F19-4CFC-8918-EC06F1442C07}"/>
              </a:ext>
            </a:extLst>
          </p:cNvPr>
          <p:cNvSpPr>
            <a:spLocks noGrp="1"/>
          </p:cNvSpPr>
          <p:nvPr>
            <p:ph idx="1"/>
          </p:nvPr>
        </p:nvSpPr>
        <p:spPr>
          <a:xfrm>
            <a:off x="838200" y="1825625"/>
            <a:ext cx="10515600" cy="3890249"/>
          </a:xfrm>
        </p:spPr>
        <p:txBody>
          <a:bodyPr>
            <a:normAutofit/>
          </a:bodyPr>
          <a:lstStyle/>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A guiding principle when developing is Separation of Concerns</a:t>
            </a:r>
          </a:p>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Software should be separated based on the kinds of work it performs</a:t>
            </a:r>
          </a:p>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For instance, consider an application that includes logic for identifying noteworthy items to display to the user, and which formats such items in a particular way to make them more noticeable</a:t>
            </a:r>
          </a:p>
        </p:txBody>
      </p:sp>
    </p:spTree>
    <p:extLst>
      <p:ext uri="{BB962C8B-B14F-4D97-AF65-F5344CB8AC3E}">
        <p14:creationId xmlns:p14="http://schemas.microsoft.com/office/powerpoint/2010/main" val="378640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E0E3909-9C71-4D28-8004-E75F90D07E4C}"/>
              </a:ext>
            </a:extLst>
          </p:cNvPr>
          <p:cNvGrpSpPr/>
          <p:nvPr/>
        </p:nvGrpSpPr>
        <p:grpSpPr>
          <a:xfrm>
            <a:off x="0" y="5807797"/>
            <a:ext cx="12192000" cy="1008205"/>
            <a:chOff x="0" y="5832533"/>
            <a:chExt cx="9144000" cy="1008205"/>
          </a:xfrm>
        </p:grpSpPr>
        <p:sp>
          <p:nvSpPr>
            <p:cNvPr id="8" name="Rectangle 7">
              <a:extLst>
                <a:ext uri="{FF2B5EF4-FFF2-40B4-BE49-F238E27FC236}">
                  <a16:creationId xmlns:a16="http://schemas.microsoft.com/office/drawing/2014/main" id="{CFBC93CD-E3CF-4802-8CB4-D2FC7C005208}"/>
                </a:ext>
              </a:extLst>
            </p:cNvPr>
            <p:cNvSpPr/>
            <p:nvPr/>
          </p:nvSpPr>
          <p:spPr>
            <a:xfrm>
              <a:off x="0" y="5832533"/>
              <a:ext cx="9144000" cy="1008205"/>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a:extLst>
                <a:ext uri="{FF2B5EF4-FFF2-40B4-BE49-F238E27FC236}">
                  <a16:creationId xmlns:a16="http://schemas.microsoft.com/office/drawing/2014/main" id="{1255ED06-A45E-4941-86F2-CE2D00779D24}"/>
                </a:ext>
              </a:extLst>
            </p:cNvPr>
            <p:cNvSpPr txBox="1"/>
            <p:nvPr/>
          </p:nvSpPr>
          <p:spPr>
            <a:xfrm>
              <a:off x="0" y="5936046"/>
              <a:ext cx="3563471" cy="646331"/>
            </a:xfrm>
            <a:prstGeom prst="rect">
              <a:avLst/>
            </a:prstGeom>
            <a:noFill/>
          </p:spPr>
          <p:txBody>
            <a:bodyPr wrap="square" rtlCol="0">
              <a:spAutoFit/>
            </a:bodyPr>
            <a:lstStyle/>
            <a:p>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10" name="TextBox 9">
              <a:extLst>
                <a:ext uri="{FF2B5EF4-FFF2-40B4-BE49-F238E27FC236}">
                  <a16:creationId xmlns:a16="http://schemas.microsoft.com/office/drawing/2014/main" id="{58B0D7FC-5CF1-4E17-AF7E-054CD52FF616}"/>
                </a:ext>
              </a:extLst>
            </p:cNvPr>
            <p:cNvSpPr txBox="1"/>
            <p:nvPr/>
          </p:nvSpPr>
          <p:spPr>
            <a:xfrm>
              <a:off x="5535988" y="5936046"/>
              <a:ext cx="3563471" cy="646331"/>
            </a:xfrm>
            <a:prstGeom prst="rect">
              <a:avLst/>
            </a:prstGeom>
            <a:noFill/>
          </p:spPr>
          <p:txBody>
            <a:bodyPr wrap="square" rtlCol="0">
              <a:spAutoFit/>
            </a:bodyPr>
            <a:lstStyle/>
            <a:p>
              <a:pPr algn="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11" name="Picture 10">
              <a:extLst>
                <a:ext uri="{FF2B5EF4-FFF2-40B4-BE49-F238E27FC236}">
                  <a16:creationId xmlns:a16="http://schemas.microsoft.com/office/drawing/2014/main" id="{7C9486A8-A369-43FC-B2D6-9A2311A6A2C5}"/>
                </a:ext>
              </a:extLst>
            </p:cNvPr>
            <p:cNvPicPr>
              <a:picLocks noChangeAspect="1"/>
            </p:cNvPicPr>
            <p:nvPr/>
          </p:nvPicPr>
          <p:blipFill>
            <a:blip r:embed="rId2"/>
            <a:stretch>
              <a:fillRect/>
            </a:stretch>
          </p:blipFill>
          <p:spPr>
            <a:xfrm>
              <a:off x="4345853" y="5951346"/>
              <a:ext cx="452294" cy="678656"/>
            </a:xfrm>
            <a:prstGeom prst="rect">
              <a:avLst/>
            </a:prstGeom>
          </p:spPr>
        </p:pic>
      </p:grpSp>
      <p:sp>
        <p:nvSpPr>
          <p:cNvPr id="2" name="Title 1">
            <a:extLst>
              <a:ext uri="{FF2B5EF4-FFF2-40B4-BE49-F238E27FC236}">
                <a16:creationId xmlns:a16="http://schemas.microsoft.com/office/drawing/2014/main" id="{96E08E03-04FE-4EA2-9846-6285265D6AD9}"/>
              </a:ext>
            </a:extLst>
          </p:cNvPr>
          <p:cNvSpPr>
            <a:spLocks noGrp="1"/>
          </p:cNvSpPr>
          <p:nvPr>
            <p:ph type="title"/>
          </p:nvPr>
        </p:nvSpPr>
        <p:spPr/>
        <p:txBody>
          <a:bodyPr/>
          <a:lstStyle/>
          <a:p>
            <a:r>
              <a:rPr lang="en-US" dirty="0">
                <a:ea typeface="Source Sans Pro Light" panose="020B0403030403020204" pitchFamily="34" charset="0"/>
              </a:rPr>
              <a:t>Separation of Concerns</a:t>
            </a:r>
          </a:p>
        </p:txBody>
      </p:sp>
      <p:sp>
        <p:nvSpPr>
          <p:cNvPr id="3" name="Content Placeholder 2">
            <a:extLst>
              <a:ext uri="{FF2B5EF4-FFF2-40B4-BE49-F238E27FC236}">
                <a16:creationId xmlns:a16="http://schemas.microsoft.com/office/drawing/2014/main" id="{88AA8FA0-1F19-4CFC-8918-EC06F1442C07}"/>
              </a:ext>
            </a:extLst>
          </p:cNvPr>
          <p:cNvSpPr>
            <a:spLocks noGrp="1"/>
          </p:cNvSpPr>
          <p:nvPr>
            <p:ph idx="1"/>
          </p:nvPr>
        </p:nvSpPr>
        <p:spPr>
          <a:xfrm>
            <a:off x="838200" y="1825625"/>
            <a:ext cx="10515600" cy="3890249"/>
          </a:xfrm>
        </p:spPr>
        <p:txBody>
          <a:bodyPr>
            <a:normAutofit/>
          </a:bodyPr>
          <a:lstStyle/>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The behavior responsible for choosing which items to format should be kept separate from the behavior responsible for formatting the items</a:t>
            </a:r>
          </a:p>
          <a:p>
            <a:pPr marL="0" indent="0">
              <a:lnSpc>
                <a:spcPct val="100000"/>
              </a:lnSpc>
              <a:spcBef>
                <a:spcPts val="0"/>
              </a:spcBef>
              <a:spcAft>
                <a:spcPts val="1200"/>
              </a:spcAft>
              <a:buNone/>
            </a:pPr>
            <a:r>
              <a:rPr lang="en-US" dirty="0">
                <a:ea typeface="Source Sans Pro Light" panose="020B0403030403020204" pitchFamily="34" charset="0"/>
                <a:cs typeface="Times New Roman" panose="02020603050405020304" pitchFamily="18" charset="0"/>
              </a:rPr>
              <a:t>These behaviors are separate concerns that are only coincidentally related to one another</a:t>
            </a:r>
          </a:p>
        </p:txBody>
      </p:sp>
    </p:spTree>
    <p:extLst>
      <p:ext uri="{BB962C8B-B14F-4D97-AF65-F5344CB8AC3E}">
        <p14:creationId xmlns:p14="http://schemas.microsoft.com/office/powerpoint/2010/main" val="35001889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1832</TotalTime>
  <Words>4281</Words>
  <Application>Microsoft Office PowerPoint</Application>
  <PresentationFormat>Widescreen</PresentationFormat>
  <Paragraphs>425</Paragraphs>
  <Slides>71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71</vt:i4>
      </vt:variant>
    </vt:vector>
  </HeadingPairs>
  <TitlesOfParts>
    <vt:vector size="78" baseType="lpstr">
      <vt:lpstr>Arial</vt:lpstr>
      <vt:lpstr>Calibri</vt:lpstr>
      <vt:lpstr>Candara</vt:lpstr>
      <vt:lpstr>Corbel</vt:lpstr>
      <vt:lpstr>Corbel Light</vt:lpstr>
      <vt:lpstr>Source Sans Pro Light</vt:lpstr>
      <vt:lpstr>Office Theme</vt:lpstr>
      <vt:lpstr>Architecture and  Single Page Applications</vt:lpstr>
      <vt:lpstr>Architecture</vt:lpstr>
      <vt:lpstr>Architecture</vt:lpstr>
      <vt:lpstr>Architecture</vt:lpstr>
      <vt:lpstr>Architecture</vt:lpstr>
      <vt:lpstr>Architecting Applications</vt:lpstr>
      <vt:lpstr>Characteristics</vt:lpstr>
      <vt:lpstr>Separation of Concerns</vt:lpstr>
      <vt:lpstr>Separation of Concerns</vt:lpstr>
      <vt:lpstr>Separation of Concerns</vt:lpstr>
      <vt:lpstr>Characteristics</vt:lpstr>
      <vt:lpstr>Encapsulation</vt:lpstr>
      <vt:lpstr>Coupling</vt:lpstr>
      <vt:lpstr>Coupling</vt:lpstr>
      <vt:lpstr>Cohesion</vt:lpstr>
      <vt:lpstr>Cohesion</vt:lpstr>
      <vt:lpstr>Cohesion</vt:lpstr>
      <vt:lpstr>Coupling vs. Cohesion</vt:lpstr>
      <vt:lpstr>Characteristics</vt:lpstr>
      <vt:lpstr>Single Responsibility</vt:lpstr>
      <vt:lpstr>Single Responsibility</vt:lpstr>
      <vt:lpstr>Characteristics</vt:lpstr>
      <vt:lpstr>DRY</vt:lpstr>
      <vt:lpstr>DRY</vt:lpstr>
      <vt:lpstr>Characteristics</vt:lpstr>
      <vt:lpstr>Bounded Contexts</vt:lpstr>
      <vt:lpstr>Bounded Contexts</vt:lpstr>
      <vt:lpstr>Site Architecture </vt:lpstr>
      <vt:lpstr>SPAs</vt:lpstr>
      <vt:lpstr>SPAs</vt:lpstr>
      <vt:lpstr>SPAs</vt:lpstr>
      <vt:lpstr>SPAs</vt:lpstr>
      <vt:lpstr>SPAs</vt:lpstr>
      <vt:lpstr>SPAs</vt:lpstr>
      <vt:lpstr>SPAs</vt:lpstr>
      <vt:lpstr>SPAs</vt:lpstr>
      <vt:lpstr>SPAs</vt:lpstr>
      <vt:lpstr>SPAs</vt:lpstr>
      <vt:lpstr>SPAs</vt:lpstr>
      <vt:lpstr>SPAs</vt:lpstr>
      <vt:lpstr>SPAs</vt:lpstr>
      <vt:lpstr>SPAs</vt:lpstr>
      <vt:lpstr>SPAs</vt:lpstr>
      <vt:lpstr>SPAs</vt:lpstr>
      <vt:lpstr>SPAs</vt:lpstr>
      <vt:lpstr>SPAs</vt:lpstr>
      <vt:lpstr>SPAs</vt:lpstr>
      <vt:lpstr>SPAs</vt:lpstr>
      <vt:lpstr>SPAs</vt:lpstr>
      <vt:lpstr>SPAs</vt:lpstr>
      <vt:lpstr>SPAs</vt:lpstr>
      <vt:lpstr>SPAs – The Shell</vt:lpstr>
      <vt:lpstr>SPAs – The Shell</vt:lpstr>
      <vt:lpstr>SPAs – The Shell</vt:lpstr>
      <vt:lpstr>SPAs – The Shell</vt:lpstr>
      <vt:lpstr>SPAs – The Shell</vt:lpstr>
      <vt:lpstr>SPAs – The Shell</vt:lpstr>
      <vt:lpstr>SPAs</vt:lpstr>
      <vt:lpstr>SPAs</vt:lpstr>
      <vt:lpstr>SPAs</vt:lpstr>
      <vt:lpstr>SPAs</vt:lpstr>
      <vt:lpstr>In Practice</vt:lpstr>
      <vt:lpstr>Lab 14</vt:lpstr>
      <vt:lpstr>Lab 14</vt:lpstr>
      <vt:lpstr>Lab 14</vt:lpstr>
      <vt:lpstr>Lab 14</vt:lpstr>
      <vt:lpstr>Lab 14</vt:lpstr>
      <vt:lpstr>Lab 14</vt:lpstr>
      <vt:lpstr>Lab 14</vt:lpstr>
      <vt:lpstr>Lab 14</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 Ramsey</dc:creator>
  <cp:lastModifiedBy>Jack Ramsey</cp:lastModifiedBy>
  <cp:revision>41</cp:revision>
  <dcterms:created xsi:type="dcterms:W3CDTF">2021-01-14T16:38:48Z</dcterms:created>
  <dcterms:modified xsi:type="dcterms:W3CDTF">2021-04-20T14:58:48Z</dcterms:modified>
</cp:coreProperties>
</file>